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6" r:id="rId4"/>
    <p:sldId id="269" r:id="rId5"/>
    <p:sldId id="270" r:id="rId6"/>
    <p:sldId id="271" r:id="rId7"/>
    <p:sldId id="265" r:id="rId8"/>
    <p:sldId id="272" r:id="rId9"/>
    <p:sldId id="275" r:id="rId10"/>
    <p:sldId id="268" r:id="rId11"/>
    <p:sldId id="258" r:id="rId12"/>
    <p:sldId id="259" r:id="rId13"/>
    <p:sldId id="260" r:id="rId14"/>
    <p:sldId id="261" r:id="rId15"/>
    <p:sldId id="262" r:id="rId16"/>
    <p:sldId id="273" r:id="rId17"/>
    <p:sldId id="274" r:id="rId18"/>
    <p:sldId id="267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6" d="100"/>
          <a:sy n="106" d="100"/>
        </p:scale>
        <p:origin x="6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82F2FD-704C-D640-A29B-EFF713472D3B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214F30-5ABD-5F4D-9B65-B6E45A8A2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51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F7E8FF-D2B0-004A-8786-D305BD8C44EA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171C7B-F28F-E944-96DC-6D0890964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6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Interesting fact: in the English system</a:t>
            </a:r>
            <a:r>
              <a:rPr lang="en-US" baseline="0" dirty="0" smtClean="0"/>
              <a:t>, Weight is measured in Pounds and mass is measured in slugs!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71C7B-F28F-E944-96DC-6D089096435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49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65887">
              <a:defRPr/>
            </a:pPr>
            <a:r>
              <a:rPr lang="en-US" dirty="0" smtClean="0"/>
              <a:t>Normal is a term used to indicate something</a:t>
            </a:r>
            <a:r>
              <a:rPr lang="en-US" baseline="0" dirty="0" smtClean="0"/>
              <a:t> is perpendicular, not ordinary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71C7B-F28F-E944-96DC-6D089096435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51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71C7B-F28F-E944-96DC-6D089096435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25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AD800DAF-CB4B-EB44-9266-33CFF9A1DC6A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0DAF-CB4B-EB44-9266-33CFF9A1DC6A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2A27-BBE3-504D-B781-3BE39D597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0DAF-CB4B-EB44-9266-33CFF9A1DC6A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2A27-BBE3-504D-B781-3BE39D597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0DAF-CB4B-EB44-9266-33CFF9A1DC6A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2A27-BBE3-504D-B781-3BE39D597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0DAF-CB4B-EB44-9266-33CFF9A1DC6A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2A27-BBE3-504D-B781-3BE39D597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0DAF-CB4B-EB44-9266-33CFF9A1DC6A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FD7C-5133-4F31-B8DD-48811D9CC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0DAF-CB4B-EB44-9266-33CFF9A1DC6A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2A27-BBE3-504D-B781-3BE39D597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0DAF-CB4B-EB44-9266-33CFF9A1DC6A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2A27-BBE3-504D-B781-3BE39D597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0DAF-CB4B-EB44-9266-33CFF9A1DC6A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2A27-BBE3-504D-B781-3BE39D597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0DAF-CB4B-EB44-9266-33CFF9A1DC6A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2A27-BBE3-504D-B781-3BE39D597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0DAF-CB4B-EB44-9266-33CFF9A1DC6A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2A27-BBE3-504D-B781-3BE39D597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0DAF-CB4B-EB44-9266-33CFF9A1DC6A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2A27-BBE3-504D-B781-3BE39D597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800DAF-CB4B-EB44-9266-33CFF9A1DC6A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572A27-BBE3-504D-B781-3BE39D597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ransition spd="slow">
    <p:pull/>
  </p:transition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143000" y="1219200"/>
            <a:ext cx="7696200" cy="18478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Herculanum"/>
                <a:cs typeface="Herculanum"/>
              </a:rPr>
              <a:t>F</a:t>
            </a:r>
            <a:r>
              <a:rPr lang="en-US" dirty="0" smtClean="0">
                <a:solidFill>
                  <a:srgbClr val="000000"/>
                </a:solidFill>
                <a:latin typeface="Herculanum"/>
                <a:cs typeface="Herculanum"/>
              </a:rPr>
              <a:t>ree Body Diagrams</a:t>
            </a:r>
            <a:endParaRPr lang="en-US" sz="4000" dirty="0">
              <a:solidFill>
                <a:srgbClr val="000000"/>
              </a:solidFill>
              <a:latin typeface="Herculanum"/>
              <a:cs typeface="Herculanum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7086600" cy="1752600"/>
          </a:xfrm>
        </p:spPr>
        <p:txBody>
          <a:bodyPr/>
          <a:lstStyle/>
          <a:p>
            <a:r>
              <a:rPr lang="en-US" sz="3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en-US" sz="3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phabulous</a:t>
            </a:r>
            <a:r>
              <a:rPr lang="en-US" sz="3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tale chronicling the lives of </a:t>
            </a:r>
            <a:r>
              <a:rPr lang="en-US" sz="3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phorces</a:t>
            </a:r>
            <a:endParaRPr lang="en-US" sz="32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524000"/>
            <a:ext cx="7750176" cy="502920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Draw a </a:t>
            </a:r>
            <a:r>
              <a:rPr lang="en-US" sz="2800" dirty="0" smtClean="0">
                <a:solidFill>
                  <a:srgbClr val="000000"/>
                </a:solidFill>
              </a:rPr>
              <a:t>model of the forces acting on </a:t>
            </a:r>
            <a:r>
              <a:rPr lang="en-US" sz="2800" dirty="0">
                <a:solidFill>
                  <a:srgbClr val="000000"/>
                </a:solidFill>
              </a:rPr>
              <a:t>a 3 kg physics book sitting on a desk with you pushing on it with a 2 N force </a:t>
            </a:r>
            <a:r>
              <a:rPr lang="en-US" sz="2800" dirty="0" smtClean="0">
                <a:solidFill>
                  <a:srgbClr val="000000"/>
                </a:solidFill>
              </a:rPr>
              <a:t>horizontally.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Compare your model with your table partners</a:t>
            </a: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89024" y="228600"/>
            <a:ext cx="7750176" cy="1339009"/>
          </a:xfrm>
        </p:spPr>
        <p:txBody>
          <a:bodyPr/>
          <a:lstStyle/>
          <a:p>
            <a:r>
              <a:rPr lang="en-US" sz="6000" u="sng" dirty="0" smtClean="0">
                <a:solidFill>
                  <a:srgbClr val="262626"/>
                </a:solidFill>
                <a:latin typeface="Goudy Old Style" pitchFamily="18" charset="0"/>
                <a:cs typeface="Herculanum"/>
              </a:rPr>
              <a:t>Interlude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56007" y="3808412"/>
            <a:ext cx="3810000" cy="1588"/>
          </a:xfrm>
          <a:prstGeom prst="line">
            <a:avLst/>
          </a:prstGeom>
          <a:effectLst>
            <a:reflection stA="50000" endPos="75000" dist="127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470407" y="3503612"/>
            <a:ext cx="1752600" cy="304800"/>
          </a:xfrm>
          <a:prstGeom prst="rect">
            <a:avLst/>
          </a:prstGeom>
          <a:effectLst>
            <a:innerShdw blurRad="127000">
              <a:srgbClr val="FFFFFF">
                <a:alpha val="35000"/>
              </a:srgbClr>
            </a:innerShdw>
            <a:reflection stA="50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223007" y="3503612"/>
            <a:ext cx="914400" cy="45719"/>
          </a:xfrm>
          <a:prstGeom prst="rightArrow">
            <a:avLst/>
          </a:prstGeom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37407" y="31358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572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750176" cy="475129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Whoa! We need to have a way to organize our information about forces acting on an object!</a:t>
            </a:r>
          </a:p>
          <a:p>
            <a:pPr lvl="1"/>
            <a:r>
              <a:rPr lang="en-US" sz="2400" i="1" dirty="0" smtClean="0">
                <a:solidFill>
                  <a:schemeClr val="tx1"/>
                </a:solidFill>
              </a:rPr>
              <a:t>Never fear, Free Body Diagrams are here!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b="1" i="1" dirty="0" smtClean="0">
                <a:solidFill>
                  <a:srgbClr val="00B050"/>
                </a:solidFill>
              </a:rPr>
              <a:t>Free Body Diagram (FBD) </a:t>
            </a:r>
            <a:r>
              <a:rPr lang="en-US" dirty="0" smtClean="0">
                <a:solidFill>
                  <a:schemeClr val="tx1"/>
                </a:solidFill>
              </a:rPr>
              <a:t>is used to identify all the forces </a:t>
            </a:r>
            <a:r>
              <a:rPr lang="en-US" b="1" u="sng" dirty="0" smtClean="0">
                <a:solidFill>
                  <a:schemeClr val="tx1"/>
                </a:solidFill>
              </a:rPr>
              <a:t>acting ON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 object.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 FBD is used to:</a:t>
            </a:r>
          </a:p>
          <a:p>
            <a:pPr marL="1022350" lvl="2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LABEL</a:t>
            </a:r>
            <a:r>
              <a:rPr lang="en-US" sz="2400" dirty="0" smtClean="0">
                <a:solidFill>
                  <a:schemeClr val="tx1"/>
                </a:solidFill>
              </a:rPr>
              <a:t> the forces acting on an object</a:t>
            </a:r>
          </a:p>
          <a:p>
            <a:pPr marL="1022350" lvl="2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DETERMINE</a:t>
            </a:r>
            <a:r>
              <a:rPr lang="en-US" sz="2400" dirty="0" smtClean="0">
                <a:solidFill>
                  <a:schemeClr val="tx1"/>
                </a:solidFill>
              </a:rPr>
              <a:t> which forces cancel out </a:t>
            </a:r>
          </a:p>
          <a:p>
            <a:pPr marL="1022350" lvl="2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FIND </a:t>
            </a:r>
            <a:r>
              <a:rPr lang="en-US" sz="2400" dirty="0" smtClean="0">
                <a:solidFill>
                  <a:schemeClr val="tx1"/>
                </a:solidFill>
              </a:rPr>
              <a:t>the remaining force on an object, which is called the </a:t>
            </a:r>
            <a:r>
              <a:rPr lang="en-US" sz="2400" b="1" i="1" dirty="0" smtClean="0">
                <a:solidFill>
                  <a:srgbClr val="00B050"/>
                </a:solidFill>
              </a:rPr>
              <a:t>net force</a:t>
            </a:r>
            <a:endParaRPr lang="en-US" sz="1800" b="1" i="1" dirty="0">
              <a:solidFill>
                <a:srgbClr val="00B05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41424" y="4270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u="sng" dirty="0" smtClean="0">
                <a:solidFill>
                  <a:srgbClr val="262626"/>
                </a:solidFill>
                <a:latin typeface="Goudy Old Style" pitchFamily="18" charset="0"/>
                <a:cs typeface="Herculanum"/>
              </a:rPr>
              <a:t>Part III: The Hero</a:t>
            </a:r>
            <a:endParaRPr lang="en-US" sz="6000" u="sng" dirty="0">
              <a:solidFill>
                <a:srgbClr val="262626"/>
              </a:solidFill>
              <a:latin typeface="Goudy Old Style" pitchFamily="18" charset="0"/>
              <a:cs typeface="Herculanum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8085" y="1676401"/>
            <a:ext cx="7554915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>
                <a:solidFill>
                  <a:srgbClr val="000000"/>
                </a:solidFill>
              </a:rPr>
              <a:t>Here are some important rules for using FBDs:</a:t>
            </a:r>
          </a:p>
          <a:p>
            <a:pPr marL="752475" lvl="1" indent="-457200">
              <a:buFont typeface="+mj-lt"/>
              <a:buAutoNum type="arabicParenR"/>
            </a:pPr>
            <a:r>
              <a:rPr lang="en-US" sz="2500" dirty="0" smtClean="0">
                <a:solidFill>
                  <a:srgbClr val="000000"/>
                </a:solidFill>
              </a:rPr>
              <a:t>Draw the object as a box or large dot (generally)</a:t>
            </a:r>
          </a:p>
          <a:p>
            <a:pPr marL="752475" lvl="1" indent="-457200">
              <a:buFont typeface="+mj-lt"/>
              <a:buAutoNum type="arabicParenR"/>
            </a:pPr>
            <a:r>
              <a:rPr lang="en-US" sz="2500" dirty="0" smtClean="0">
                <a:solidFill>
                  <a:srgbClr val="000000"/>
                </a:solidFill>
              </a:rPr>
              <a:t>Indicate all forces acting on the object with arrows </a:t>
            </a:r>
            <a:r>
              <a:rPr lang="en-US" sz="2500" u="sng" dirty="0" smtClean="0">
                <a:solidFill>
                  <a:srgbClr val="000000"/>
                </a:solidFill>
              </a:rPr>
              <a:t>going away</a:t>
            </a:r>
            <a:r>
              <a:rPr lang="en-US" sz="2500" dirty="0" smtClean="0">
                <a:solidFill>
                  <a:srgbClr val="000000"/>
                </a:solidFill>
              </a:rPr>
              <a:t> from the object</a:t>
            </a:r>
          </a:p>
          <a:p>
            <a:pPr marL="752475" lvl="1" indent="-457200">
              <a:buFont typeface="+mj-lt"/>
              <a:buAutoNum type="arabicParenR"/>
            </a:pPr>
            <a:r>
              <a:rPr lang="en-US" sz="2500" dirty="0">
                <a:solidFill>
                  <a:srgbClr val="000000"/>
                </a:solidFill>
              </a:rPr>
              <a:t>A</a:t>
            </a:r>
            <a:r>
              <a:rPr lang="en-US" sz="2500" dirty="0" smtClean="0">
                <a:solidFill>
                  <a:srgbClr val="000000"/>
                </a:solidFill>
              </a:rPr>
              <a:t>rrow length represents the relative magnitude of the force</a:t>
            </a:r>
          </a:p>
          <a:p>
            <a:pPr marL="752475" lvl="1" indent="-457200">
              <a:buFont typeface="+mj-lt"/>
              <a:buAutoNum type="arabicParenR"/>
            </a:pPr>
            <a:r>
              <a:rPr lang="en-US" sz="2500" b="1" dirty="0" smtClean="0">
                <a:solidFill>
                  <a:srgbClr val="000000"/>
                </a:solidFill>
              </a:rPr>
              <a:t>ALWAYS</a:t>
            </a:r>
            <a:r>
              <a:rPr lang="en-US" sz="2500" dirty="0" smtClean="0">
                <a:solidFill>
                  <a:srgbClr val="000000"/>
                </a:solidFill>
              </a:rPr>
              <a:t> label the types of force </a:t>
            </a:r>
          </a:p>
          <a:p>
            <a:pPr marL="752475" lvl="1" indent="-457200">
              <a:buFont typeface="+mj-lt"/>
              <a:buAutoNum type="arabicParenR"/>
            </a:pPr>
            <a:r>
              <a:rPr lang="en-US" sz="2500" dirty="0" smtClean="0">
                <a:solidFill>
                  <a:srgbClr val="000000"/>
                </a:solidFill>
              </a:rPr>
              <a:t>Remember: Forces are measured in            NEWTONS (N)!!</a:t>
            </a:r>
          </a:p>
          <a:p>
            <a:pPr marL="752475" lvl="1" indent="-457200">
              <a:buFont typeface="+mj-lt"/>
              <a:buAutoNum type="arabicParenR"/>
            </a:pPr>
            <a:r>
              <a:rPr lang="en-US" sz="2500" dirty="0" smtClean="0">
                <a:solidFill>
                  <a:srgbClr val="000000"/>
                </a:solidFill>
              </a:rPr>
              <a:t>We only draw forces on FBDs, no velocity or acceleration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696200" y="47244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7464545" y="4304506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7599908" y="5356006"/>
            <a:ext cx="56356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89024" y="489791"/>
            <a:ext cx="7750176" cy="1339009"/>
          </a:xfrm>
        </p:spPr>
        <p:txBody>
          <a:bodyPr/>
          <a:lstStyle/>
          <a:p>
            <a:r>
              <a:rPr lang="en-US" sz="6000" u="sng" dirty="0" smtClean="0">
                <a:solidFill>
                  <a:srgbClr val="262626"/>
                </a:solidFill>
                <a:latin typeface="Goudy Old Style" pitchFamily="18" charset="0"/>
                <a:cs typeface="Herculanum"/>
              </a:rPr>
              <a:t>Part IV: The Decree</a:t>
            </a:r>
            <a:endParaRPr lang="en-US" sz="6000" u="sng" dirty="0">
              <a:solidFill>
                <a:srgbClr val="262626"/>
              </a:solidFill>
              <a:latin typeface="Goudy Old Style" pitchFamily="18" charset="0"/>
              <a:cs typeface="Herculan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77200" y="4141113"/>
            <a:ext cx="6240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F</a:t>
            </a:r>
            <a:r>
              <a:rPr lang="en-US" sz="2200" baseline="-25000" dirty="0" err="1" smtClean="0"/>
              <a:t>app</a:t>
            </a:r>
            <a:endParaRPr lang="en-US" sz="22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8138961" y="5219581"/>
            <a:ext cx="4283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F</a:t>
            </a:r>
            <a:r>
              <a:rPr lang="en-US" sz="2200" baseline="-25000" dirty="0" err="1"/>
              <a:t>g</a:t>
            </a:r>
            <a:endParaRPr lang="en-US" sz="2200" baseline="-250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447800"/>
            <a:ext cx="7272339" cy="46783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Draw a FBD for YOU sitting in your seat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50176" cy="1339009"/>
          </a:xfrm>
        </p:spPr>
        <p:txBody>
          <a:bodyPr/>
          <a:lstStyle/>
          <a:p>
            <a:r>
              <a:rPr lang="en-US" sz="6000" u="sng" dirty="0" smtClean="0">
                <a:solidFill>
                  <a:srgbClr val="262626"/>
                </a:solidFill>
                <a:latin typeface="Goudy Old Style" pitchFamily="18" charset="0"/>
                <a:cs typeface="Herculanum"/>
              </a:rPr>
              <a:t>Epilogue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95800" y="2895600"/>
            <a:ext cx="977795" cy="2057400"/>
            <a:chOff x="4495800" y="2895600"/>
            <a:chExt cx="977795" cy="2057400"/>
          </a:xfrm>
        </p:grpSpPr>
        <p:sp>
          <p:nvSpPr>
            <p:cNvPr id="2" name="Rectangle 1"/>
            <p:cNvSpPr/>
            <p:nvPr/>
          </p:nvSpPr>
          <p:spPr>
            <a:xfrm>
              <a:off x="4495800" y="37338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stCxn id="2" idx="0"/>
            </p:cNvCxnSpPr>
            <p:nvPr/>
          </p:nvCxnSpPr>
          <p:spPr>
            <a:xfrm flipV="1">
              <a:off x="4686300" y="289560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686300" y="411480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876800" y="2971800"/>
              <a:ext cx="5205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F</a:t>
              </a:r>
              <a:r>
                <a:rPr lang="en-US" sz="2400" baseline="-25000" dirty="0" smtClean="0">
                  <a:solidFill>
                    <a:srgbClr val="000000"/>
                  </a:solidFill>
                </a:rPr>
                <a:t>N</a:t>
              </a:r>
              <a:endParaRPr 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53000" y="4415135"/>
              <a:ext cx="5205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00"/>
                  </a:solidFill>
                </a:rPr>
                <a:t>F</a:t>
              </a:r>
              <a:r>
                <a:rPr lang="en-US" sz="2400" baseline="-25000" dirty="0" err="1">
                  <a:solidFill>
                    <a:srgbClr val="000000"/>
                  </a:solidFill>
                </a:rPr>
                <a:t>g</a:t>
              </a:r>
              <a:endParaRPr lang="en-US" sz="2400" baseline="-250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457200"/>
            <a:ext cx="7673976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Let’s try this again, this time with a FBD: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 smtClean="0">
                <a:solidFill>
                  <a:srgbClr val="000000"/>
                </a:solidFill>
              </a:rPr>
              <a:t>Draw a FBD for a 3 kg physics book sitting on a desk with you pushing on it with a 2 N force horizontally (ignore friction).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56007" y="2894012"/>
            <a:ext cx="3810000" cy="306388"/>
            <a:chOff x="2556007" y="2426732"/>
            <a:chExt cx="3810000" cy="30638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556007" y="2731532"/>
              <a:ext cx="3810000" cy="1588"/>
            </a:xfrm>
            <a:prstGeom prst="line">
              <a:avLst/>
            </a:prstGeom>
            <a:effectLst>
              <a:reflection stA="50000" endPos="75000" dist="12700" dir="5400000" sy="-100000" algn="bl" rotWithShape="0"/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3470407" y="2426732"/>
              <a:ext cx="1752600" cy="304800"/>
            </a:xfrm>
            <a:prstGeom prst="rect">
              <a:avLst/>
            </a:prstGeom>
            <a:effectLst>
              <a:innerShdw blurRad="127000">
                <a:srgbClr val="FFFFFF">
                  <a:alpha val="35000"/>
                </a:srgbClr>
              </a:innerShdw>
              <a:reflection stA="50000" endPos="75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5223007" y="2426732"/>
              <a:ext cx="914400" cy="45719"/>
            </a:xfrm>
            <a:prstGeom prst="rightArrow">
              <a:avLst/>
            </a:prstGeom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137407" y="2450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N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841604" y="3505200"/>
            <a:ext cx="1796024" cy="2971800"/>
            <a:chOff x="1841604" y="3505200"/>
            <a:chExt cx="1796024" cy="2971800"/>
          </a:xfrm>
        </p:grpSpPr>
        <p:sp>
          <p:nvSpPr>
            <p:cNvPr id="13" name="TextBox 12"/>
            <p:cNvSpPr txBox="1"/>
            <p:nvPr/>
          </p:nvSpPr>
          <p:spPr>
            <a:xfrm>
              <a:off x="2274173" y="3615267"/>
              <a:ext cx="545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F</a:t>
              </a:r>
              <a:r>
                <a:rPr lang="en-US" sz="2400" baseline="-25000" dirty="0" smtClean="0">
                  <a:solidFill>
                    <a:srgbClr val="000000"/>
                  </a:solidFill>
                </a:rPr>
                <a:t>N</a:t>
              </a:r>
              <a:endParaRPr 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3246" y="5700084"/>
              <a:ext cx="4561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00"/>
                  </a:solidFill>
                </a:rPr>
                <a:t>F</a:t>
              </a:r>
              <a:r>
                <a:rPr lang="en-US" sz="2400" baseline="-25000" dirty="0" err="1" smtClean="0">
                  <a:solidFill>
                    <a:srgbClr val="000000"/>
                  </a:solidFill>
                </a:rPr>
                <a:t>g</a:t>
              </a:r>
              <a:endParaRPr lang="en-US" sz="2400" baseline="-25000" dirty="0">
                <a:solidFill>
                  <a:srgbClr val="000000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841604" y="3505200"/>
              <a:ext cx="977796" cy="2971800"/>
              <a:chOff x="1828800" y="3505200"/>
              <a:chExt cx="977796" cy="29718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828800" y="4715933"/>
                <a:ext cx="445372" cy="55033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/>
              <p:cNvCxnSpPr>
                <a:stCxn id="10" idx="0"/>
              </p:cNvCxnSpPr>
              <p:nvPr/>
            </p:nvCxnSpPr>
            <p:spPr>
              <a:xfrm flipV="1">
                <a:off x="2051486" y="3505200"/>
                <a:ext cx="0" cy="12107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2051486" y="5266267"/>
                <a:ext cx="0" cy="12107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10" idx="3"/>
              </p:cNvCxnSpPr>
              <p:nvPr/>
            </p:nvCxnSpPr>
            <p:spPr>
              <a:xfrm>
                <a:off x="2274173" y="4991100"/>
                <a:ext cx="532423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2971800" y="4715933"/>
              <a:ext cx="665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00"/>
                  </a:solidFill>
                </a:rPr>
                <a:t>F</a:t>
              </a:r>
              <a:r>
                <a:rPr lang="en-US" sz="2400" baseline="-25000" dirty="0" err="1" smtClean="0">
                  <a:solidFill>
                    <a:srgbClr val="000000"/>
                  </a:solidFill>
                </a:rPr>
                <a:t>app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41753" y="3604736"/>
            <a:ext cx="17016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g</a:t>
            </a:r>
            <a:r>
              <a:rPr lang="en-US" sz="2400" dirty="0" smtClean="0"/>
              <a:t> ≈ 30 N</a:t>
            </a:r>
            <a:endParaRPr lang="en-US" sz="2400" baseline="-25000" dirty="0" smtClean="0"/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505200" y="4724400"/>
            <a:ext cx="822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 2 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43200" y="5638800"/>
            <a:ext cx="34291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 (3 kg) (</a:t>
            </a:r>
            <a:r>
              <a:rPr lang="en-US" sz="2400" dirty="0" smtClean="0"/>
              <a:t>9.80 </a:t>
            </a:r>
            <a:r>
              <a:rPr lang="en-US" sz="2400" baseline="30000" dirty="0"/>
              <a:t>m</a:t>
            </a:r>
            <a:r>
              <a:rPr lang="en-US" sz="2400" dirty="0"/>
              <a:t>/</a:t>
            </a:r>
            <a:r>
              <a:rPr lang="en-US" sz="2000" dirty="0"/>
              <a:t>s</a:t>
            </a:r>
            <a:r>
              <a:rPr lang="en-US" sz="2400" baseline="30000" dirty="0"/>
              <a:t>2</a:t>
            </a:r>
            <a:r>
              <a:rPr lang="en-US" sz="2400" dirty="0"/>
              <a:t>) ≈ 30 N</a:t>
            </a:r>
            <a:endParaRPr lang="en-US" sz="2400" baseline="-25000" dirty="0"/>
          </a:p>
          <a:p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457200"/>
            <a:ext cx="7521576" cy="5668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>
                <a:solidFill>
                  <a:srgbClr val="000000"/>
                </a:solidFill>
              </a:rPr>
              <a:t>Imagine you have a 1 kg mass hanging at rest on a string.  You pull down with a force of 12 N.  Draw the resulting FBD.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352800" y="2743200"/>
            <a:ext cx="1143000" cy="2595265"/>
            <a:chOff x="4114800" y="2743200"/>
            <a:chExt cx="1143000" cy="2595265"/>
          </a:xfrm>
        </p:grpSpPr>
        <p:grpSp>
          <p:nvGrpSpPr>
            <p:cNvPr id="4" name="Group 3"/>
            <p:cNvGrpSpPr/>
            <p:nvPr/>
          </p:nvGrpSpPr>
          <p:grpSpPr>
            <a:xfrm>
              <a:off x="4114800" y="2743200"/>
              <a:ext cx="977795" cy="2438400"/>
              <a:chOff x="4495800" y="2895600"/>
              <a:chExt cx="977795" cy="20574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495800" y="3733800"/>
                <a:ext cx="3810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Arrow Connector 5"/>
              <p:cNvCxnSpPr>
                <a:stCxn id="5" idx="0"/>
              </p:cNvCxnSpPr>
              <p:nvPr/>
            </p:nvCxnSpPr>
            <p:spPr>
              <a:xfrm flipV="1">
                <a:off x="4686300" y="2895600"/>
                <a:ext cx="0" cy="838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4686300" y="4114800"/>
                <a:ext cx="0" cy="838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4876800" y="2971800"/>
                <a:ext cx="520595" cy="38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</a:rPr>
                  <a:t>F</a:t>
                </a:r>
                <a:r>
                  <a:rPr lang="en-US" sz="2400" baseline="-25000" dirty="0">
                    <a:solidFill>
                      <a:srgbClr val="000000"/>
                    </a:solidFill>
                  </a:rPr>
                  <a:t>T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953000" y="4181475"/>
                <a:ext cx="520595" cy="38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F</a:t>
                </a:r>
                <a:r>
                  <a:rPr lang="en-US" sz="2400" baseline="-25000" dirty="0" err="1"/>
                  <a:t>g</a:t>
                </a:r>
                <a:endParaRPr lang="en-US" sz="2400" baseline="-25000" dirty="0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4305300" y="41148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572000" y="48768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00"/>
                  </a:solidFill>
                </a:rPr>
                <a:t>F</a:t>
              </a:r>
              <a:r>
                <a:rPr lang="en-US" sz="2400" baseline="-25000" dirty="0" err="1" smtClean="0">
                  <a:solidFill>
                    <a:srgbClr val="000000"/>
                  </a:solidFill>
                </a:rPr>
                <a:t>app</a:t>
              </a:r>
              <a:endParaRPr lang="en-US" sz="2400" baseline="-25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419600" y="4876800"/>
            <a:ext cx="93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= 12 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4267200"/>
            <a:ext cx="33457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 </a:t>
            </a:r>
            <a:r>
              <a:rPr lang="en-US" sz="2400" dirty="0" smtClean="0"/>
              <a:t>(1 </a:t>
            </a:r>
            <a:r>
              <a:rPr lang="en-US" sz="2400" dirty="0"/>
              <a:t>kg) (</a:t>
            </a:r>
            <a:r>
              <a:rPr lang="en-US" sz="2400" dirty="0" smtClean="0"/>
              <a:t>9.80 </a:t>
            </a:r>
            <a:r>
              <a:rPr lang="en-US" sz="2400" baseline="30000" dirty="0"/>
              <a:t>m</a:t>
            </a:r>
            <a:r>
              <a:rPr lang="en-US" sz="2400" dirty="0"/>
              <a:t>/</a:t>
            </a:r>
            <a:r>
              <a:rPr lang="en-US" sz="2000" dirty="0"/>
              <a:t>s</a:t>
            </a:r>
            <a:r>
              <a:rPr lang="en-US" sz="2400" baseline="30000" dirty="0"/>
              <a:t>2</a:t>
            </a:r>
            <a:r>
              <a:rPr lang="en-US" sz="2400" dirty="0"/>
              <a:t>) ≈ </a:t>
            </a:r>
            <a:r>
              <a:rPr lang="en-US" sz="2400" dirty="0" smtClean="0"/>
              <a:t>10 </a:t>
            </a:r>
            <a:r>
              <a:rPr lang="en-US" sz="2400" dirty="0"/>
              <a:t>N</a:t>
            </a:r>
            <a:endParaRPr lang="en-US" sz="2400" baseline="-25000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91000" y="2819400"/>
            <a:ext cx="3935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= </a:t>
            </a:r>
            <a:r>
              <a:rPr lang="en-US" sz="2400" dirty="0" err="1" smtClean="0">
                <a:solidFill>
                  <a:srgbClr val="000000"/>
                </a:solidFill>
              </a:rPr>
              <a:t>F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g</a:t>
            </a:r>
            <a:r>
              <a:rPr lang="en-US" sz="2400" dirty="0" smtClean="0">
                <a:solidFill>
                  <a:srgbClr val="000000"/>
                </a:solidFill>
              </a:rPr>
              <a:t> + </a:t>
            </a:r>
            <a:r>
              <a:rPr lang="en-US" sz="2400" dirty="0" err="1" smtClean="0">
                <a:solidFill>
                  <a:srgbClr val="000000"/>
                </a:solidFill>
              </a:rPr>
              <a:t>F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app</a:t>
            </a:r>
            <a:r>
              <a:rPr lang="en-US" sz="2400" dirty="0" smtClean="0">
                <a:solidFill>
                  <a:srgbClr val="000000"/>
                </a:solidFill>
              </a:rPr>
              <a:t> ≈ 10 N + 12 N ≈ 22 N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u="sng" smtClean="0">
                <a:solidFill>
                  <a:srgbClr val="262626"/>
                </a:solidFill>
                <a:latin typeface="Goudy Old Style" pitchFamily="18" charset="0"/>
                <a:cs typeface="Herculanum"/>
              </a:rPr>
              <a:t>Prologue (Revisited)</a:t>
            </a:r>
            <a:endParaRPr lang="en-US" sz="6000" u="sng" dirty="0" smtClean="0">
              <a:solidFill>
                <a:srgbClr val="262626"/>
              </a:solidFill>
              <a:latin typeface="Goudy Old Style" pitchFamily="18" charset="0"/>
              <a:cs typeface="Herculan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93837"/>
            <a:ext cx="7848600" cy="490696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One day, you and a </a:t>
            </a:r>
            <a:r>
              <a:rPr lang="en-US" dirty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riend happen upon an ice-rink.  The ice is perfectly level; in fact it has been recently been resurfaced with a Zamboni.  You brace yourself at the edge of the rink and give your </a:t>
            </a:r>
            <a:r>
              <a:rPr lang="en-US" dirty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riend a quick push.</a:t>
            </a:r>
          </a:p>
          <a:p>
            <a:pPr marL="0" indent="0">
              <a:buNone/>
            </a:pPr>
            <a:endParaRPr lang="en-US" sz="700" dirty="0" smtClean="0">
              <a:solidFill>
                <a:srgbClr val="000000"/>
              </a:solidFill>
            </a:endParaRPr>
          </a:p>
          <a:p>
            <a:pPr marL="739775" lvl="1" indent="-457200">
              <a:buFont typeface="+mj-lt"/>
              <a:buAutoNum type="alphaLcParenR"/>
            </a:pPr>
            <a:r>
              <a:rPr lang="en-US" sz="2400" dirty="0" smtClean="0">
                <a:solidFill>
                  <a:srgbClr val="000000"/>
                </a:solidFill>
              </a:rPr>
              <a:t>Draw a top-down, strobe motion view of your friend’s motion</a:t>
            </a:r>
          </a:p>
          <a:p>
            <a:pPr marL="739775" lvl="1" indent="-457200">
              <a:buFont typeface="+mj-lt"/>
              <a:buAutoNum type="alphaLcParenR"/>
            </a:pPr>
            <a:r>
              <a:rPr lang="en-US" sz="2400" dirty="0" smtClean="0">
                <a:solidFill>
                  <a:srgbClr val="000000"/>
                </a:solidFill>
              </a:rPr>
              <a:t>Sketch </a:t>
            </a:r>
            <a:r>
              <a:rPr lang="en-US" sz="2400" u="sng" dirty="0" smtClean="0">
                <a:solidFill>
                  <a:srgbClr val="000000"/>
                </a:solidFill>
              </a:rPr>
              <a:t>qualitative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</a:rPr>
              <a:t>d - t </a:t>
            </a:r>
            <a:r>
              <a:rPr lang="en-US" sz="2400" dirty="0" smtClean="0">
                <a:solidFill>
                  <a:srgbClr val="000000"/>
                </a:solidFill>
              </a:rPr>
              <a:t>and </a:t>
            </a:r>
            <a:r>
              <a:rPr lang="en-US" sz="2400" i="1" dirty="0" smtClean="0">
                <a:solidFill>
                  <a:srgbClr val="000000"/>
                </a:solidFill>
              </a:rPr>
              <a:t>v - t </a:t>
            </a:r>
            <a:r>
              <a:rPr lang="en-US" sz="2400" dirty="0" smtClean="0">
                <a:solidFill>
                  <a:srgbClr val="000000"/>
                </a:solidFill>
              </a:rPr>
              <a:t>graphs of their motion</a:t>
            </a:r>
          </a:p>
          <a:p>
            <a:pPr marL="739775" lvl="1" indent="-457200">
              <a:buFont typeface="+mj-lt"/>
              <a:buAutoNum type="alphaLcParenR"/>
            </a:pPr>
            <a:r>
              <a:rPr lang="en-US" sz="2400" dirty="0" smtClean="0">
                <a:solidFill>
                  <a:srgbClr val="000000"/>
                </a:solidFill>
              </a:rPr>
              <a:t>Clearly identify all </a:t>
            </a:r>
            <a:r>
              <a:rPr lang="en-US" sz="2400" dirty="0">
                <a:solidFill>
                  <a:srgbClr val="000000"/>
                </a:solidFill>
              </a:rPr>
              <a:t>f</a:t>
            </a:r>
            <a:r>
              <a:rPr lang="en-US" sz="2400" dirty="0" smtClean="0">
                <a:solidFill>
                  <a:srgbClr val="000000"/>
                </a:solidFill>
              </a:rPr>
              <a:t>orces present while you are pushing on your friend</a:t>
            </a:r>
          </a:p>
          <a:p>
            <a:pPr marL="739775" lvl="1" indent="-457200">
              <a:buFont typeface="+mj-lt"/>
              <a:buAutoNum type="alphaLcParenR"/>
            </a:pPr>
            <a:r>
              <a:rPr lang="en-US" sz="2400" dirty="0">
                <a:solidFill>
                  <a:srgbClr val="000000"/>
                </a:solidFill>
              </a:rPr>
              <a:t>Clearly identify all forces </a:t>
            </a:r>
            <a:r>
              <a:rPr lang="en-US" sz="2400" dirty="0" smtClean="0">
                <a:solidFill>
                  <a:srgbClr val="000000"/>
                </a:solidFill>
              </a:rPr>
              <a:t>present after the push has occurred on your </a:t>
            </a:r>
            <a:r>
              <a:rPr lang="en-US" sz="2400" dirty="0">
                <a:solidFill>
                  <a:srgbClr val="000000"/>
                </a:solidFill>
              </a:rPr>
              <a:t>f</a:t>
            </a:r>
            <a:r>
              <a:rPr lang="en-US" sz="2400" dirty="0" smtClean="0">
                <a:solidFill>
                  <a:srgbClr val="000000"/>
                </a:solidFill>
              </a:rPr>
              <a:t>riend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-119809"/>
            <a:ext cx="7272339" cy="1339009"/>
          </a:xfrm>
        </p:spPr>
        <p:txBody>
          <a:bodyPr/>
          <a:lstStyle/>
          <a:p>
            <a:r>
              <a:rPr lang="en-US" u="sng" dirty="0" smtClean="0">
                <a:solidFill>
                  <a:srgbClr val="262626"/>
                </a:solidFill>
                <a:latin typeface="Goudy Old Style" pitchFamily="18" charset="0"/>
                <a:cs typeface="Herculanum"/>
              </a:rPr>
              <a:t>Prologue (Answers)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98637"/>
            <a:ext cx="7848600" cy="4906963"/>
          </a:xfrm>
        </p:spPr>
        <p:txBody>
          <a:bodyPr>
            <a:noAutofit/>
          </a:bodyPr>
          <a:lstStyle/>
          <a:p>
            <a:pPr marL="282575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a.  Push	  Not Touching</a:t>
            </a:r>
          </a:p>
          <a:p>
            <a:pPr marL="282575" lvl="1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282575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b.	       d-t			    v-t</a:t>
            </a:r>
          </a:p>
          <a:p>
            <a:pPr marL="282575" lvl="1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282575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282575" lvl="1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282575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282575" lvl="1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282575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c. </a:t>
            </a:r>
            <a:r>
              <a:rPr lang="en-US" sz="2400" dirty="0" err="1" smtClean="0">
                <a:solidFill>
                  <a:srgbClr val="000000"/>
                </a:solidFill>
              </a:rPr>
              <a:t>F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app</a:t>
            </a:r>
            <a:r>
              <a:rPr lang="en-US" sz="2400" dirty="0" smtClean="0">
                <a:solidFill>
                  <a:srgbClr val="000000"/>
                </a:solidFill>
              </a:rPr>
              <a:t> (push</a:t>
            </a:r>
            <a:r>
              <a:rPr lang="en-US" sz="2400" dirty="0">
                <a:solidFill>
                  <a:srgbClr val="000000"/>
                </a:solidFill>
              </a:rPr>
              <a:t>), </a:t>
            </a:r>
            <a:r>
              <a:rPr lang="en-US" sz="2400" dirty="0" err="1" smtClean="0">
                <a:solidFill>
                  <a:srgbClr val="000000"/>
                </a:solidFill>
              </a:rPr>
              <a:t>F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g</a:t>
            </a:r>
            <a:r>
              <a:rPr lang="en-US" sz="2400" baseline="-250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, and F</a:t>
            </a:r>
            <a:r>
              <a:rPr lang="en-US" sz="2400" baseline="-25000" dirty="0" smtClean="0">
                <a:solidFill>
                  <a:srgbClr val="000000"/>
                </a:solidFill>
              </a:rPr>
              <a:t>N </a:t>
            </a:r>
            <a:endParaRPr lang="en-US" sz="2400" baseline="-25000" dirty="0">
              <a:solidFill>
                <a:srgbClr val="000000"/>
              </a:solidFill>
            </a:endParaRPr>
          </a:p>
          <a:p>
            <a:pPr marL="282575" lvl="1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282575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d. </a:t>
            </a:r>
            <a:r>
              <a:rPr lang="en-US" sz="2400" dirty="0" err="1">
                <a:solidFill>
                  <a:srgbClr val="000000"/>
                </a:solidFill>
              </a:rPr>
              <a:t>F</a:t>
            </a:r>
            <a:r>
              <a:rPr lang="en-US" sz="2400" baseline="-25000" dirty="0" err="1">
                <a:solidFill>
                  <a:srgbClr val="000000"/>
                </a:solidFill>
              </a:rPr>
              <a:t>g</a:t>
            </a:r>
            <a:r>
              <a:rPr lang="en-US" sz="2400" baseline="-250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and F</a:t>
            </a:r>
            <a:r>
              <a:rPr lang="en-US" sz="2400" baseline="-25000" dirty="0">
                <a:solidFill>
                  <a:srgbClr val="000000"/>
                </a:solidFill>
              </a:rPr>
              <a:t>N 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746302" y="2362200"/>
            <a:ext cx="3587698" cy="152400"/>
            <a:chOff x="1905000" y="3886200"/>
            <a:chExt cx="3587698" cy="152400"/>
          </a:xfrm>
        </p:grpSpPr>
        <p:sp>
          <p:nvSpPr>
            <p:cNvPr id="4" name="Oval 3"/>
            <p:cNvSpPr/>
            <p:nvPr/>
          </p:nvSpPr>
          <p:spPr>
            <a:xfrm>
              <a:off x="1905000" y="3886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227433" y="3886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667000" y="3886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200400" y="3886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740098" y="3886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273498" y="3886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806898" y="3886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0298" y="3886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267199" y="3124200"/>
            <a:ext cx="1752600" cy="1752600"/>
            <a:chOff x="4267200" y="3429000"/>
            <a:chExt cx="1752600" cy="1752600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4284203" y="4419600"/>
              <a:ext cx="516397" cy="761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800600" y="4419600"/>
              <a:ext cx="1219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284203" y="3429000"/>
              <a:ext cx="0" cy="1752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>
              <a:off x="5143500" y="4305300"/>
              <a:ext cx="0" cy="1752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219200" y="3124200"/>
            <a:ext cx="2279701" cy="1752600"/>
            <a:chOff x="1219201" y="3429000"/>
            <a:chExt cx="2279701" cy="17526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746302" y="3429000"/>
              <a:ext cx="0" cy="1752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>
              <a:off x="2622602" y="4305300"/>
              <a:ext cx="0" cy="1752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30" idx="0"/>
            </p:cNvCxnSpPr>
            <p:nvPr/>
          </p:nvCxnSpPr>
          <p:spPr>
            <a:xfrm flipV="1">
              <a:off x="2337616" y="3657601"/>
              <a:ext cx="1091384" cy="912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Arc 29"/>
            <p:cNvSpPr/>
            <p:nvPr/>
          </p:nvSpPr>
          <p:spPr>
            <a:xfrm>
              <a:off x="1219201" y="3429000"/>
              <a:ext cx="1145202" cy="1752599"/>
            </a:xfrm>
            <a:prstGeom prst="arc">
              <a:avLst>
                <a:gd name="adj1" fmla="val 1553259"/>
                <a:gd name="adj2" fmla="val 5559272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762000" y="90547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lvl="1" indent="0">
              <a:buNone/>
            </a:pPr>
            <a:r>
              <a:rPr lang="en-US" i="1" dirty="0">
                <a:solidFill>
                  <a:srgbClr val="000000"/>
                </a:solidFill>
              </a:rPr>
              <a:t>At first your friend accelerates (during the push), but then no unbalanced force (since you’re not touching them, there’s not an applied force) so constant velocity.</a:t>
            </a:r>
          </a:p>
        </p:txBody>
      </p:sp>
    </p:spTree>
    <p:extLst>
      <p:ext uri="{BB962C8B-B14F-4D97-AF65-F5344CB8AC3E}">
        <p14:creationId xmlns:p14="http://schemas.microsoft.com/office/powerpoint/2010/main" val="23705330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600200"/>
            <a:ext cx="7272339" cy="1931894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Phun</a:t>
            </a:r>
            <a:r>
              <a:rPr lang="en-US" sz="2800" dirty="0" smtClean="0">
                <a:solidFill>
                  <a:srgbClr val="000000"/>
                </a:solidFill>
              </a:rPr>
              <a:t> with </a:t>
            </a:r>
            <a:r>
              <a:rPr lang="en-US" sz="2800" dirty="0" err="1" smtClean="0">
                <a:solidFill>
                  <a:srgbClr val="000000"/>
                </a:solidFill>
              </a:rPr>
              <a:t>Phree</a:t>
            </a:r>
            <a:r>
              <a:rPr lang="en-US" sz="2800" dirty="0" smtClean="0">
                <a:solidFill>
                  <a:srgbClr val="000000"/>
                </a:solidFill>
              </a:rPr>
              <a:t> Body Diagrams 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Tape and complete in your journal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Remember to follow our new FBD rules!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Due Thursday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89024" y="381000"/>
            <a:ext cx="7750176" cy="1339009"/>
          </a:xfrm>
        </p:spPr>
        <p:txBody>
          <a:bodyPr/>
          <a:lstStyle/>
          <a:p>
            <a:r>
              <a:rPr lang="en-US" sz="6000" u="sng" dirty="0" smtClean="0">
                <a:solidFill>
                  <a:srgbClr val="262626"/>
                </a:solidFill>
                <a:latin typeface="Goudy Old Style" pitchFamily="18" charset="0"/>
                <a:cs typeface="Herculanum"/>
              </a:rPr>
              <a:t>The Story Continues…</a:t>
            </a:r>
            <a:endParaRPr lang="en-US" sz="6000" u="sng" dirty="0">
              <a:solidFill>
                <a:srgbClr val="262626"/>
              </a:solidFill>
              <a:latin typeface="Goudy Old Style" pitchFamily="18" charset="0"/>
              <a:cs typeface="Herculanum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u="sng" dirty="0" smtClean="0">
                <a:solidFill>
                  <a:srgbClr val="262626"/>
                </a:solidFill>
                <a:latin typeface="Goudy Old Style" pitchFamily="18" charset="0"/>
                <a:cs typeface="Herculanum"/>
              </a:rPr>
              <a:t>Prologue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93837"/>
            <a:ext cx="7848600" cy="490696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One day, you and a </a:t>
            </a:r>
            <a:r>
              <a:rPr lang="en-US" dirty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riend happen upon an ice-rink.  The ice is perfectly level; in fact it has been recently been resurfaced with a Zamboni.  You brace yourself at the edge of the rink and give your </a:t>
            </a:r>
            <a:r>
              <a:rPr lang="en-US" dirty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riend a quick push.</a:t>
            </a:r>
          </a:p>
          <a:p>
            <a:pPr marL="0" indent="0">
              <a:buNone/>
            </a:pPr>
            <a:endParaRPr lang="en-US" sz="700" dirty="0" smtClean="0">
              <a:solidFill>
                <a:srgbClr val="000000"/>
              </a:solidFill>
            </a:endParaRPr>
          </a:p>
          <a:p>
            <a:pPr marL="739775" lvl="1" indent="-457200">
              <a:buFont typeface="+mj-lt"/>
              <a:buAutoNum type="alphaLcParenR"/>
            </a:pPr>
            <a:r>
              <a:rPr lang="en-US" sz="2400" dirty="0" smtClean="0">
                <a:solidFill>
                  <a:srgbClr val="000000"/>
                </a:solidFill>
              </a:rPr>
              <a:t>Draw a top-down, strobe motion view of your friend’s motion</a:t>
            </a:r>
          </a:p>
          <a:p>
            <a:pPr marL="739775" lvl="1" indent="-457200">
              <a:buFont typeface="+mj-lt"/>
              <a:buAutoNum type="alphaLcParenR"/>
            </a:pPr>
            <a:r>
              <a:rPr lang="en-US" sz="2400" dirty="0" smtClean="0">
                <a:solidFill>
                  <a:srgbClr val="000000"/>
                </a:solidFill>
              </a:rPr>
              <a:t>Sketch </a:t>
            </a:r>
            <a:r>
              <a:rPr lang="en-US" sz="2400" u="sng" dirty="0" smtClean="0">
                <a:solidFill>
                  <a:srgbClr val="000000"/>
                </a:solidFill>
              </a:rPr>
              <a:t>qualitative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</a:rPr>
              <a:t>d - t </a:t>
            </a:r>
            <a:r>
              <a:rPr lang="en-US" sz="2400" dirty="0" smtClean="0">
                <a:solidFill>
                  <a:srgbClr val="000000"/>
                </a:solidFill>
              </a:rPr>
              <a:t>and </a:t>
            </a:r>
            <a:r>
              <a:rPr lang="en-US" sz="2400" i="1" dirty="0" smtClean="0">
                <a:solidFill>
                  <a:srgbClr val="000000"/>
                </a:solidFill>
              </a:rPr>
              <a:t>v - t </a:t>
            </a:r>
            <a:r>
              <a:rPr lang="en-US" sz="2400" dirty="0" smtClean="0">
                <a:solidFill>
                  <a:srgbClr val="000000"/>
                </a:solidFill>
              </a:rPr>
              <a:t>graphs of their motion</a:t>
            </a:r>
          </a:p>
          <a:p>
            <a:pPr marL="739775" lvl="1" indent="-457200">
              <a:buFont typeface="+mj-lt"/>
              <a:buAutoNum type="alphaLcParenR"/>
            </a:pPr>
            <a:r>
              <a:rPr lang="en-US" sz="2400" dirty="0" smtClean="0">
                <a:solidFill>
                  <a:srgbClr val="000000"/>
                </a:solidFill>
              </a:rPr>
              <a:t>Clearly identify all </a:t>
            </a:r>
            <a:r>
              <a:rPr lang="en-US" sz="2400" dirty="0">
                <a:solidFill>
                  <a:srgbClr val="000000"/>
                </a:solidFill>
              </a:rPr>
              <a:t>f</a:t>
            </a:r>
            <a:r>
              <a:rPr lang="en-US" sz="2400" dirty="0" smtClean="0">
                <a:solidFill>
                  <a:srgbClr val="000000"/>
                </a:solidFill>
              </a:rPr>
              <a:t>orces present while you are pushing on your friend</a:t>
            </a:r>
          </a:p>
          <a:p>
            <a:pPr marL="739775" lvl="1" indent="-457200">
              <a:buFont typeface="+mj-lt"/>
              <a:buAutoNum type="alphaLcParenR"/>
            </a:pPr>
            <a:r>
              <a:rPr lang="en-US" sz="2400" dirty="0">
                <a:solidFill>
                  <a:srgbClr val="000000"/>
                </a:solidFill>
              </a:rPr>
              <a:t>Clearly identify all forces </a:t>
            </a:r>
            <a:r>
              <a:rPr lang="en-US" sz="2400" dirty="0" smtClean="0">
                <a:solidFill>
                  <a:srgbClr val="000000"/>
                </a:solidFill>
              </a:rPr>
              <a:t>present after the push has occurred on your </a:t>
            </a:r>
            <a:r>
              <a:rPr lang="en-US" sz="2400" dirty="0">
                <a:solidFill>
                  <a:srgbClr val="000000"/>
                </a:solidFill>
              </a:rPr>
              <a:t>f</a:t>
            </a:r>
            <a:r>
              <a:rPr lang="en-US" sz="2400" dirty="0" smtClean="0">
                <a:solidFill>
                  <a:srgbClr val="000000"/>
                </a:solidFill>
              </a:rPr>
              <a:t>riend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u="sng" dirty="0" smtClean="0">
                <a:solidFill>
                  <a:srgbClr val="262626"/>
                </a:solidFill>
                <a:latin typeface="Goudy Old Style" pitchFamily="18" charset="0"/>
                <a:cs typeface="Herculanum"/>
              </a:rPr>
              <a:t>Part I: The Legend</a:t>
            </a:r>
            <a:endParaRPr lang="en-US" sz="6000" dirty="0"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676400"/>
            <a:ext cx="7272339" cy="4512517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i="1" dirty="0" smtClean="0">
                <a:solidFill>
                  <a:srgbClr val="00B050"/>
                </a:solidFill>
              </a:rPr>
              <a:t>Newton’s 1</a:t>
            </a:r>
            <a:r>
              <a:rPr lang="en-US" b="1" i="1" baseline="30000" dirty="0" smtClean="0">
                <a:solidFill>
                  <a:srgbClr val="00B050"/>
                </a:solidFill>
              </a:rPr>
              <a:t>st</a:t>
            </a:r>
            <a:r>
              <a:rPr lang="en-US" b="1" i="1" dirty="0" smtClean="0">
                <a:solidFill>
                  <a:srgbClr val="00B050"/>
                </a:solidFill>
              </a:rPr>
              <a:t> Law </a:t>
            </a:r>
            <a:r>
              <a:rPr lang="en-US" dirty="0" smtClean="0">
                <a:solidFill>
                  <a:srgbClr val="000000"/>
                </a:solidFill>
              </a:rPr>
              <a:t>states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>
                <a:solidFill>
                  <a:srgbClr val="000000"/>
                </a:solidFill>
              </a:rPr>
              <a:t>An object at rest will stay at rest unless acted upon by an </a:t>
            </a:r>
            <a:r>
              <a:rPr lang="en-US" sz="2400" u="sng" dirty="0" smtClean="0">
                <a:solidFill>
                  <a:srgbClr val="000000"/>
                </a:solidFill>
              </a:rPr>
              <a:t>unbalanced</a:t>
            </a:r>
            <a:r>
              <a:rPr lang="en-US" sz="2400" dirty="0" smtClean="0">
                <a:solidFill>
                  <a:srgbClr val="000000"/>
                </a:solidFill>
              </a:rPr>
              <a:t> force</a:t>
            </a:r>
          </a:p>
        </p:txBody>
      </p:sp>
      <p:pic>
        <p:nvPicPr>
          <p:cNvPr id="4" name="Picture 3" descr="Stay at Res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27" y="3352800"/>
            <a:ext cx="7917601" cy="29718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304800"/>
            <a:ext cx="7272339" cy="60198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i="1" dirty="0" smtClean="0">
                <a:solidFill>
                  <a:srgbClr val="00B050"/>
                </a:solidFill>
              </a:rPr>
              <a:t>Newton’s 1st Law states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An object in motion will continue in a straight line path at a constant speed unless acted upon by an </a:t>
            </a:r>
            <a:r>
              <a:rPr lang="en-US" sz="2400" u="sng" dirty="0" smtClean="0">
                <a:solidFill>
                  <a:srgbClr val="000000"/>
                </a:solidFill>
              </a:rPr>
              <a:t>unbalanced</a:t>
            </a:r>
            <a:r>
              <a:rPr lang="en-US" sz="2400" dirty="0" smtClean="0">
                <a:solidFill>
                  <a:srgbClr val="000000"/>
                </a:solidFill>
              </a:rPr>
              <a:t> force</a:t>
            </a: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pPr lvl="1"/>
            <a:endParaRPr lang="en-US" sz="2400" dirty="0" smtClean="0">
              <a:solidFill>
                <a:srgbClr val="000000"/>
              </a:solidFill>
            </a:endParaRP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pPr lvl="1"/>
            <a:endParaRPr lang="en-US" sz="2400" dirty="0" smtClean="0">
              <a:solidFill>
                <a:srgbClr val="000000"/>
              </a:solidFill>
            </a:endParaRP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pPr lvl="1"/>
            <a:endParaRPr lang="en-US" sz="2400" dirty="0" smtClean="0">
              <a:solidFill>
                <a:srgbClr val="000000"/>
              </a:solidFill>
            </a:endParaRP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Using terminology from Unit 2, we would say if there are no unbalanced forces, objects move with </a:t>
            </a:r>
            <a:r>
              <a:rPr lang="en-US" sz="2400" b="1" dirty="0" smtClean="0">
                <a:solidFill>
                  <a:srgbClr val="000000"/>
                </a:solidFill>
              </a:rPr>
              <a:t>constant velocity</a:t>
            </a:r>
          </a:p>
          <a:p>
            <a:pPr marL="282575" lvl="1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 descr="Stay in Motio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06" y="1905000"/>
            <a:ext cx="773969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50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533400"/>
            <a:ext cx="7826376" cy="451251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Newton’s 1</a:t>
            </a:r>
            <a:r>
              <a:rPr lang="en-US" baseline="30000" dirty="0" smtClean="0">
                <a:solidFill>
                  <a:srgbClr val="000000"/>
                </a:solidFill>
              </a:rPr>
              <a:t>st</a:t>
            </a:r>
            <a:r>
              <a:rPr lang="en-US" dirty="0" smtClean="0">
                <a:solidFill>
                  <a:srgbClr val="000000"/>
                </a:solidFill>
              </a:rPr>
              <a:t> Law is also known as the </a:t>
            </a:r>
            <a:r>
              <a:rPr lang="en-US" b="1" i="1" dirty="0" smtClean="0">
                <a:solidFill>
                  <a:srgbClr val="00B050"/>
                </a:solidFill>
              </a:rPr>
              <a:t>law of inertia</a:t>
            </a:r>
          </a:p>
          <a:p>
            <a:pPr lvl="1">
              <a:buClr>
                <a:schemeClr val="tx1"/>
              </a:buClr>
            </a:pPr>
            <a:r>
              <a:rPr lang="en-US" sz="2400" b="1" i="1" dirty="0" smtClean="0">
                <a:solidFill>
                  <a:srgbClr val="00B050"/>
                </a:solidFill>
              </a:rPr>
              <a:t>Inertia </a:t>
            </a:r>
            <a:r>
              <a:rPr lang="en-US" sz="2400" dirty="0" smtClean="0">
                <a:solidFill>
                  <a:schemeClr val="tx1"/>
                </a:solidFill>
              </a:rPr>
              <a:t>is an object’s resistance to a change in its motion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Inertia is an inherent quality of an object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More mass ==&gt; </a:t>
            </a:r>
            <a:r>
              <a:rPr lang="en-US" sz="2400" dirty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ore inertia </a:t>
            </a:r>
          </a:p>
        </p:txBody>
      </p:sp>
      <p:pic>
        <p:nvPicPr>
          <p:cNvPr id="2" name="Picture 1" descr="Inertia.jpeg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749846"/>
            <a:ext cx="7245370" cy="395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268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609600"/>
            <a:ext cx="7272339" cy="5943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More precisely, </a:t>
            </a:r>
            <a:r>
              <a:rPr lang="en-US" sz="2200" b="1" dirty="0" smtClean="0">
                <a:solidFill>
                  <a:schemeClr val="tx1"/>
                </a:solidFill>
              </a:rPr>
              <a:t>Newton’s 1</a:t>
            </a:r>
            <a:r>
              <a:rPr lang="en-US" sz="22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2200" b="1" dirty="0" smtClean="0">
                <a:solidFill>
                  <a:schemeClr val="tx1"/>
                </a:solidFill>
              </a:rPr>
              <a:t> Law </a:t>
            </a:r>
            <a:r>
              <a:rPr lang="en-US" sz="2200" dirty="0" smtClean="0">
                <a:solidFill>
                  <a:schemeClr val="tx1"/>
                </a:solidFill>
              </a:rPr>
              <a:t>states:</a:t>
            </a:r>
          </a:p>
          <a:p>
            <a:pPr>
              <a:spcBef>
                <a:spcPts val="600"/>
              </a:spcBef>
              <a:buNone/>
            </a:pPr>
            <a:r>
              <a:rPr lang="en-US" sz="2200" dirty="0" smtClean="0"/>
              <a:t>     </a:t>
            </a:r>
            <a:r>
              <a:rPr lang="en-US" sz="2200" b="1" i="1" dirty="0" smtClean="0">
                <a:solidFill>
                  <a:srgbClr val="00B050"/>
                </a:solidFill>
              </a:rPr>
              <a:t>“An object will remain at a constant velocity if and only if the net force acting on that object is zero.”</a:t>
            </a:r>
          </a:p>
          <a:p>
            <a:pPr marL="565150" lvl="3">
              <a:spcBef>
                <a:spcPts val="2000"/>
              </a:spcBef>
              <a:buClr>
                <a:schemeClr val="tx1"/>
              </a:buClr>
            </a:pPr>
            <a:r>
              <a:rPr lang="en-US" sz="2200" dirty="0" smtClean="0">
                <a:solidFill>
                  <a:schemeClr val="tx1"/>
                </a:solidFill>
              </a:rPr>
              <a:t>The </a:t>
            </a:r>
            <a:r>
              <a:rPr lang="en-US" sz="2200" dirty="0">
                <a:solidFill>
                  <a:schemeClr val="tx1"/>
                </a:solidFill>
              </a:rPr>
              <a:t>remaining force on an object, which is called the </a:t>
            </a:r>
            <a:r>
              <a:rPr lang="en-US" sz="2200" b="1" i="1" dirty="0">
                <a:solidFill>
                  <a:srgbClr val="00B050"/>
                </a:solidFill>
              </a:rPr>
              <a:t>net force </a:t>
            </a:r>
            <a:r>
              <a:rPr lang="en-US" sz="1600" dirty="0">
                <a:solidFill>
                  <a:schemeClr val="tx1"/>
                </a:solidFill>
              </a:rPr>
              <a:t>(Unit 3 terminology: resultant)</a:t>
            </a:r>
            <a:endParaRPr lang="en-US" sz="1600" b="1" i="1" dirty="0">
              <a:solidFill>
                <a:srgbClr val="00B050"/>
              </a:solidFill>
            </a:endParaRP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rgbClr val="00B050"/>
                </a:solidFill>
              </a:rPr>
              <a:t>Equilibrium</a:t>
            </a:r>
            <a:r>
              <a:rPr lang="en-US" i="1" dirty="0" smtClean="0">
                <a:solidFill>
                  <a:schemeClr val="tx1"/>
                </a:solidFill>
              </a:rPr>
              <a:t>:</a:t>
            </a:r>
            <a:r>
              <a:rPr lang="en-US" b="1" i="1" dirty="0" smtClean="0">
                <a:solidFill>
                  <a:srgbClr val="00B050"/>
                </a:solidFill>
              </a:rPr>
              <a:t>  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An object is in equilibrium if and only if the net force is equal to zero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The object may be at rest OR it may be moving with a constant velocity (acceleration is zero).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Two Types of Equilibrium:</a:t>
            </a:r>
          </a:p>
          <a:p>
            <a:pPr lvl="3">
              <a:buClr>
                <a:schemeClr val="tx1"/>
              </a:buClr>
            </a:pPr>
            <a:r>
              <a:rPr lang="en-US" sz="2200" b="1" dirty="0" smtClean="0">
                <a:solidFill>
                  <a:srgbClr val="00B050"/>
                </a:solidFill>
              </a:rPr>
              <a:t>Static Equilibrium</a:t>
            </a:r>
            <a:r>
              <a:rPr lang="en-US" sz="2200" dirty="0" smtClean="0">
                <a:solidFill>
                  <a:schemeClr val="tx1"/>
                </a:solidFill>
              </a:rPr>
              <a:t>: object is at rest</a:t>
            </a:r>
          </a:p>
          <a:p>
            <a:pPr lvl="3">
              <a:buClr>
                <a:schemeClr val="tx1"/>
              </a:buClr>
            </a:pPr>
            <a:r>
              <a:rPr lang="en-US" sz="2400" b="1" dirty="0" smtClean="0">
                <a:solidFill>
                  <a:srgbClr val="00B050"/>
                </a:solidFill>
              </a:rPr>
              <a:t>Dynamic Equilibrium</a:t>
            </a:r>
            <a:r>
              <a:rPr lang="en-US" sz="2400" dirty="0" smtClean="0">
                <a:solidFill>
                  <a:schemeClr val="tx1"/>
                </a:solidFill>
              </a:rPr>
              <a:t>: object is moving with constant velocity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4991"/>
            <a:ext cx="7848600" cy="1339009"/>
          </a:xfrm>
        </p:spPr>
        <p:txBody>
          <a:bodyPr/>
          <a:lstStyle/>
          <a:p>
            <a:r>
              <a:rPr lang="en-US" sz="6000" u="sng" dirty="0">
                <a:solidFill>
                  <a:srgbClr val="262626"/>
                </a:solidFill>
                <a:latin typeface="Goudy Old Style" pitchFamily="18" charset="0"/>
                <a:cs typeface="Herculanum"/>
              </a:rPr>
              <a:t>Part </a:t>
            </a:r>
            <a:r>
              <a:rPr lang="en-US" sz="6000" u="sng" dirty="0" smtClean="0">
                <a:solidFill>
                  <a:srgbClr val="262626"/>
                </a:solidFill>
                <a:latin typeface="Goudy Old Style" pitchFamily="18" charset="0"/>
                <a:cs typeface="Herculanum"/>
              </a:rPr>
              <a:t>II</a:t>
            </a:r>
            <a:r>
              <a:rPr lang="en-US" sz="6000" u="sng" dirty="0">
                <a:solidFill>
                  <a:srgbClr val="262626"/>
                </a:solidFill>
                <a:latin typeface="Goudy Old Style" pitchFamily="18" charset="0"/>
                <a:cs typeface="Herculanum"/>
              </a:rPr>
              <a:t>: The Characters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b="1" i="1" dirty="0" smtClean="0">
                <a:solidFill>
                  <a:srgbClr val="000090"/>
                </a:solidFill>
              </a:rPr>
              <a:t> </a:t>
            </a:r>
            <a:r>
              <a:rPr lang="en-US" b="1" i="1" dirty="0" smtClean="0">
                <a:solidFill>
                  <a:srgbClr val="00B050"/>
                </a:solidFill>
              </a:rPr>
              <a:t>force</a:t>
            </a:r>
            <a:r>
              <a:rPr lang="en-US" dirty="0" smtClean="0">
                <a:solidFill>
                  <a:srgbClr val="000000"/>
                </a:solidFill>
              </a:rPr>
              <a:t> is any push or pull on an object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 force is a </a:t>
            </a:r>
            <a:r>
              <a:rPr lang="en-US" b="1" dirty="0" smtClean="0">
                <a:solidFill>
                  <a:srgbClr val="000000"/>
                </a:solidFill>
              </a:rPr>
              <a:t>vector quantity</a:t>
            </a:r>
            <a:r>
              <a:rPr lang="en-US" dirty="0" smtClean="0">
                <a:solidFill>
                  <a:srgbClr val="000000"/>
                </a:solidFill>
              </a:rPr>
              <a:t>, which means that it has magnitude AND direction!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unit for force is the </a:t>
            </a:r>
            <a:r>
              <a:rPr lang="en-US" b="1" i="1" dirty="0" smtClean="0">
                <a:solidFill>
                  <a:srgbClr val="00B050"/>
                </a:solidFill>
              </a:rPr>
              <a:t>Newton (N)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Two categories of forces:</a:t>
            </a:r>
          </a:p>
          <a:p>
            <a:pPr lvl="1">
              <a:buClr>
                <a:schemeClr val="tx1"/>
              </a:buClr>
            </a:pPr>
            <a:r>
              <a:rPr lang="en-US" b="1" i="1" dirty="0" smtClean="0">
                <a:solidFill>
                  <a:srgbClr val="00B050"/>
                </a:solidFill>
              </a:rPr>
              <a:t>Contact Forces</a:t>
            </a:r>
            <a:r>
              <a:rPr lang="en-US" dirty="0" smtClean="0">
                <a:solidFill>
                  <a:schemeClr val="tx1"/>
                </a:solidFill>
              </a:rPr>
              <a:t>: a force that is exerted by touching an object</a:t>
            </a:r>
          </a:p>
          <a:p>
            <a:pPr lvl="2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Examples: friction, pushing an object, pull on a rope, etc.</a:t>
            </a:r>
          </a:p>
          <a:p>
            <a:pPr lvl="1">
              <a:buClr>
                <a:schemeClr val="tx1"/>
              </a:buClr>
            </a:pPr>
            <a:r>
              <a:rPr lang="en-US" b="1" i="1" smtClean="0">
                <a:solidFill>
                  <a:srgbClr val="00B050"/>
                </a:solidFill>
              </a:rPr>
              <a:t>Field Forces</a:t>
            </a:r>
            <a:r>
              <a:rPr lang="en-US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a force that is exerted from a distance (without contact)</a:t>
            </a:r>
          </a:p>
          <a:p>
            <a:pPr lvl="2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Gravitational force, magnetic forces, and electric forces. 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pPr lvl="2"/>
            <a:endParaRPr lang="en-US" dirty="0" smtClean="0">
              <a:solidFill>
                <a:schemeClr val="tx1"/>
              </a:solidFill>
            </a:endParaRPr>
          </a:p>
          <a:p>
            <a:pPr lvl="2"/>
            <a:endParaRPr lang="en-US" dirty="0" smtClean="0">
              <a:solidFill>
                <a:schemeClr val="tx1"/>
              </a:solidFill>
            </a:endParaRPr>
          </a:p>
          <a:p>
            <a:pPr lvl="2"/>
            <a:endParaRPr lang="en-US" b="1" i="1" dirty="0" smtClean="0">
              <a:solidFill>
                <a:srgbClr val="00009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762000"/>
                <a:ext cx="7272339" cy="5486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Types of Forces:</a:t>
                </a:r>
              </a:p>
              <a:p>
                <a:pPr lvl="2">
                  <a:buClr>
                    <a:schemeClr val="tx1"/>
                  </a:buClr>
                </a:pPr>
                <a:r>
                  <a:rPr lang="en-US" sz="2400" b="1" i="1" dirty="0" smtClean="0">
                    <a:solidFill>
                      <a:srgbClr val="00B050"/>
                    </a:solidFill>
                  </a:rPr>
                  <a:t>Weight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2400" b="1" i="1" dirty="0" err="1" smtClean="0">
                    <a:solidFill>
                      <a:srgbClr val="00B050"/>
                    </a:solidFill>
                  </a:rPr>
                  <a:t>F</a:t>
                </a:r>
                <a:r>
                  <a:rPr lang="en-US" sz="2400" b="1" i="1" baseline="-25000" dirty="0" err="1" smtClean="0">
                    <a:solidFill>
                      <a:srgbClr val="00B050"/>
                    </a:solidFill>
                  </a:rPr>
                  <a:t>g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):</a:t>
                </a:r>
                <a:r>
                  <a:rPr lang="en-US" sz="2400" b="1" i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the force due to gravity; defined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as</a:t>
                </a:r>
              </a:p>
              <a:p>
                <a:pPr lvl="3">
                  <a:buClr>
                    <a:schemeClr val="tx1"/>
                  </a:buClr>
                </a:pP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en-US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sub>
                        </m:sSub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borderBox>
                  </m:oMath>
                </a14:m>
                <a:endParaRPr lang="en-US" sz="2200" b="1" dirty="0">
                  <a:solidFill>
                    <a:srgbClr val="00B050"/>
                  </a:solidFill>
                </a:endParaRPr>
              </a:p>
              <a:p>
                <a:pPr lvl="3"/>
                <a:r>
                  <a:rPr lang="en-US" sz="2400" b="1" dirty="0" smtClean="0">
                    <a:solidFill>
                      <a:srgbClr val="000000"/>
                    </a:solidFill>
                  </a:rPr>
                  <a:t>MASS (kg) IS NOT THE SAME AS WEIGHT (N)!</a:t>
                </a:r>
              </a:p>
              <a:p>
                <a:pPr lvl="2">
                  <a:buClr>
                    <a:schemeClr val="tx1"/>
                  </a:buClr>
                </a:pPr>
                <a:r>
                  <a:rPr lang="en-US" sz="2400" b="1" i="1" dirty="0" smtClean="0">
                    <a:solidFill>
                      <a:srgbClr val="00B050"/>
                    </a:solidFill>
                  </a:rPr>
                  <a:t>Normal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2400" b="1" i="1" dirty="0" smtClean="0">
                    <a:solidFill>
                      <a:srgbClr val="00B050"/>
                    </a:solidFill>
                  </a:rPr>
                  <a:t>F</a:t>
                </a:r>
                <a:r>
                  <a:rPr lang="en-US" sz="2400" b="1" i="1" baseline="-25000" dirty="0" smtClean="0">
                    <a:solidFill>
                      <a:srgbClr val="00B050"/>
                    </a:solidFill>
                  </a:rPr>
                  <a:t>N</a:t>
                </a:r>
                <a:r>
                  <a:rPr lang="en-US" sz="2400" b="1" i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or</a:t>
                </a:r>
                <a:r>
                  <a:rPr lang="en-US" sz="2400" b="1" i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400" b="1" i="1" dirty="0" err="1" smtClean="0">
                    <a:solidFill>
                      <a:srgbClr val="00B050"/>
                    </a:solidFill>
                  </a:rPr>
                  <a:t>F</a:t>
                </a:r>
                <a:r>
                  <a:rPr lang="en-US" sz="2400" b="1" i="1" baseline="-25000" dirty="0" err="1" smtClean="0">
                    <a:solidFill>
                      <a:srgbClr val="00B050"/>
                    </a:solidFill>
                  </a:rPr>
                  <a:t>norm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):</a:t>
                </a:r>
                <a:r>
                  <a:rPr lang="en-US" sz="2400" b="1" i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the force perpendicular to a surface (usually a supporting force, but not necessarily)</a:t>
                </a:r>
              </a:p>
              <a:p>
                <a:pPr lvl="2">
                  <a:buClr>
                    <a:schemeClr val="tx1"/>
                  </a:buClr>
                </a:pPr>
                <a:r>
                  <a:rPr lang="en-US" sz="2400" b="1" i="1" dirty="0" smtClean="0">
                    <a:solidFill>
                      <a:srgbClr val="00B050"/>
                    </a:solidFill>
                  </a:rPr>
                  <a:t>Friction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2400" b="1" i="1" dirty="0" smtClean="0">
                    <a:solidFill>
                      <a:srgbClr val="00B050"/>
                    </a:solidFill>
                  </a:rPr>
                  <a:t>F</a:t>
                </a:r>
                <a:r>
                  <a:rPr lang="en-US" sz="2400" b="1" i="1" baseline="-25000" dirty="0" smtClean="0">
                    <a:solidFill>
                      <a:srgbClr val="00B050"/>
                    </a:solidFill>
                  </a:rPr>
                  <a:t>f</a:t>
                </a:r>
                <a:r>
                  <a:rPr lang="en-US" sz="2400" b="1" i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or</a:t>
                </a:r>
                <a:r>
                  <a:rPr lang="en-US" sz="2400" b="1" i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400" b="1" i="1" dirty="0" err="1" smtClean="0">
                    <a:solidFill>
                      <a:srgbClr val="00B050"/>
                    </a:solidFill>
                  </a:rPr>
                  <a:t>F</a:t>
                </a:r>
                <a:r>
                  <a:rPr lang="en-US" sz="2400" b="1" i="1" baseline="-25000" dirty="0" err="1" smtClean="0">
                    <a:solidFill>
                      <a:srgbClr val="00B050"/>
                    </a:solidFill>
                  </a:rPr>
                  <a:t>fric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):</a:t>
                </a:r>
                <a:r>
                  <a:rPr lang="en-US" sz="2400" b="1" i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 force that resists motion resulting from two surface in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contact</a:t>
                </a:r>
              </a:p>
              <a:p>
                <a:pPr lvl="3">
                  <a:buClr>
                    <a:schemeClr val="tx1"/>
                  </a:buClr>
                </a:pP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2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en-US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e>
                    </m:borderBox>
                  </m:oMath>
                </a14:m>
                <a:endParaRPr lang="en-US" sz="2200" b="1" dirty="0" smtClean="0">
                  <a:solidFill>
                    <a:srgbClr val="00B050"/>
                  </a:solidFill>
                </a:endParaRPr>
              </a:p>
              <a:p>
                <a:pPr lvl="2">
                  <a:buClr>
                    <a:schemeClr val="tx1"/>
                  </a:buClr>
                </a:pPr>
                <a:r>
                  <a:rPr lang="en-US" sz="2400" b="1" i="1" dirty="0" smtClean="0">
                    <a:solidFill>
                      <a:srgbClr val="00B050"/>
                    </a:solidFill>
                  </a:rPr>
                  <a:t>Tension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2400" b="1" i="1" dirty="0" smtClean="0">
                    <a:solidFill>
                      <a:srgbClr val="00B050"/>
                    </a:solidFill>
                  </a:rPr>
                  <a:t>F</a:t>
                </a:r>
                <a:r>
                  <a:rPr lang="en-US" sz="2400" b="1" i="1" baseline="-25000" dirty="0" smtClean="0">
                    <a:solidFill>
                      <a:srgbClr val="00B050"/>
                    </a:solidFill>
                  </a:rPr>
                  <a:t>T</a:t>
                </a:r>
                <a:r>
                  <a:rPr lang="en-US" sz="2400" b="1" i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or</a:t>
                </a:r>
                <a:r>
                  <a:rPr lang="en-US" sz="2400" b="1" i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400" b="1" i="1" dirty="0" err="1" smtClean="0">
                    <a:solidFill>
                      <a:srgbClr val="00B050"/>
                    </a:solidFill>
                  </a:rPr>
                  <a:t>F</a:t>
                </a:r>
                <a:r>
                  <a:rPr lang="en-US" sz="2400" b="1" i="1" baseline="-25000" dirty="0" err="1" smtClean="0">
                    <a:solidFill>
                      <a:srgbClr val="00B050"/>
                    </a:solidFill>
                  </a:rPr>
                  <a:t>tens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):</a:t>
                </a:r>
                <a:r>
                  <a:rPr lang="en-US" sz="2400" b="1" i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the force resulting from a string, rope, etc. acting on an object</a:t>
                </a:r>
              </a:p>
              <a:p>
                <a:pPr lvl="2">
                  <a:buClr>
                    <a:schemeClr val="tx1"/>
                  </a:buClr>
                </a:pPr>
                <a:r>
                  <a:rPr lang="en-US" sz="2400" b="1" i="1" dirty="0" smtClean="0">
                    <a:solidFill>
                      <a:srgbClr val="00B050"/>
                    </a:solidFill>
                  </a:rPr>
                  <a:t>Applied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2400" b="1" i="1" dirty="0" err="1" smtClean="0">
                    <a:solidFill>
                      <a:srgbClr val="00B050"/>
                    </a:solidFill>
                  </a:rPr>
                  <a:t>F</a:t>
                </a:r>
                <a:r>
                  <a:rPr lang="en-US" sz="2400" b="1" i="1" baseline="-25000" dirty="0" err="1" smtClean="0">
                    <a:solidFill>
                      <a:srgbClr val="00B050"/>
                    </a:solidFill>
                  </a:rPr>
                  <a:t>app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):</a:t>
                </a:r>
                <a:r>
                  <a:rPr lang="en-US" sz="2400" b="1" i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 force applied by another object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762000"/>
                <a:ext cx="7272339" cy="5486400"/>
              </a:xfrm>
              <a:blipFill rotWithShape="0">
                <a:blip r:embed="rId3"/>
                <a:stretch>
                  <a:fillRect l="-1090" t="-1556" r="-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672"/>
            <a:ext cx="8229600" cy="13289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Newton’s </a:t>
            </a:r>
            <a:r>
              <a:rPr lang="en-US" sz="4400" dirty="0" smtClean="0"/>
              <a:t>Universal Law </a:t>
            </a:r>
            <a:r>
              <a:rPr lang="en-US" sz="4400" dirty="0"/>
              <a:t>of </a:t>
            </a:r>
            <a:r>
              <a:rPr lang="en-US" sz="4400" dirty="0" smtClean="0"/>
              <a:t>Gravitation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14400" y="1239939"/>
                <a:ext cx="8001000" cy="3691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Mass attracts mass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magnitude of the force of attraction is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proportional</a:t>
                </a:r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/>
                  <a:t>to the product of their masses and the inverse of the square of the distance between </a:t>
                </a:r>
                <a:r>
                  <a:rPr lang="en-US" sz="2400" dirty="0"/>
                  <a:t>them</a:t>
                </a:r>
              </a:p>
              <a:p>
                <a:endParaRPr lang="en-US" sz="1050" dirty="0">
                  <a:latin typeface="Bookman Old Style" panose="02050604050505020204" pitchFamily="18" charset="0"/>
                </a:endParaRPr>
              </a:p>
              <a:p>
                <a:pPr marL="118872" lvl="1" indent="0">
                  <a:spcBef>
                    <a:spcPts val="0"/>
                  </a:spcBef>
                  <a:buClr>
                    <a:schemeClr val="accent1"/>
                  </a:buClr>
                  <a:buSzPct val="80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sub>
                          </m:sSub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sSub>
                                <m:sSubPr>
                                  <m:ctrlPr>
                                    <a:rPr lang="en-US" sz="3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32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3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3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borderBox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  <a:p>
                <a:pPr marL="118872" lvl="1" indent="0">
                  <a:spcBef>
                    <a:spcPts val="0"/>
                  </a:spcBef>
                  <a:buClr>
                    <a:schemeClr val="accent1"/>
                  </a:buClr>
                  <a:buSzPct val="80000"/>
                  <a:buNone/>
                </a:pPr>
                <a:endParaRPr lang="en-US" sz="8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118872" lvl="1" indent="0">
                  <a:spcBef>
                    <a:spcPts val="0"/>
                  </a:spcBef>
                  <a:buClr>
                    <a:schemeClr val="accent1"/>
                  </a:buClr>
                  <a:buSzPct val="80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</a:rPr>
                        <m:t>𝐺</m:t>
                      </m:r>
                      <m:r>
                        <a:rPr lang="en-US" sz="2000" i="1">
                          <a:solidFill>
                            <a:srgbClr val="00B050"/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B050"/>
                          </a:solidFill>
                        </a:rPr>
                        <m:t>6.67 × 10</m:t>
                      </m:r>
                      <m:r>
                        <m:rPr>
                          <m:nor/>
                        </m:rPr>
                        <a:rPr lang="en-US" sz="2000" baseline="30000">
                          <a:solidFill>
                            <a:srgbClr val="00B050"/>
                          </a:solidFill>
                        </a:rPr>
                        <m:t>−11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B050"/>
                          </a:solidFill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</a:rPr>
                                <m:t>𝑘𝑔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239939"/>
                <a:ext cx="8001000" cy="3691139"/>
              </a:xfrm>
              <a:prstGeom prst="rect">
                <a:avLst/>
              </a:prstGeom>
              <a:blipFill rotWithShape="0">
                <a:blip r:embed="rId3"/>
                <a:stretch>
                  <a:fillRect l="-990" t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165" y="2971046"/>
            <a:ext cx="4552950" cy="19195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14808" y="5105400"/>
            <a:ext cx="533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F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= gravitational force between two objects</a:t>
            </a:r>
            <a:endParaRPr lang="en-US" altLang="en-US" i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m</a:t>
            </a:r>
            <a:r>
              <a:rPr lang="en-US" altLang="en-US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1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 = mass of first object</a:t>
            </a:r>
            <a:endParaRPr lang="en-US" altLang="en-US" i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m</a:t>
            </a:r>
            <a:r>
              <a:rPr lang="en-US" altLang="en-US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2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 = mass of second object</a:t>
            </a:r>
            <a:endParaRPr lang="en-US" altLang="en-US" i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r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= distance between objects</a:t>
            </a:r>
            <a:endParaRPr lang="en-US" altLang="en-US" i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G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= universal constant of gravitation</a:t>
            </a:r>
          </a:p>
        </p:txBody>
      </p:sp>
    </p:spTree>
    <p:extLst>
      <p:ext uri="{BB962C8B-B14F-4D97-AF65-F5344CB8AC3E}">
        <p14:creationId xmlns:p14="http://schemas.microsoft.com/office/powerpoint/2010/main" val="23675454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10909</TotalTime>
  <Words>1040</Words>
  <Application>Microsoft Office PowerPoint</Application>
  <PresentationFormat>On-screen Show (4:3)</PresentationFormat>
  <Paragraphs>141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Bookman Old Style</vt:lpstr>
      <vt:lpstr>Calibri</vt:lpstr>
      <vt:lpstr>Cambria Math</vt:lpstr>
      <vt:lpstr>Candara</vt:lpstr>
      <vt:lpstr>Goudy Old Style</vt:lpstr>
      <vt:lpstr>Herculanum</vt:lpstr>
      <vt:lpstr>Wingdings</vt:lpstr>
      <vt:lpstr>Tradition</vt:lpstr>
      <vt:lpstr>Free Body Diagrams</vt:lpstr>
      <vt:lpstr>Prologue</vt:lpstr>
      <vt:lpstr>Part I: The Legend</vt:lpstr>
      <vt:lpstr>PowerPoint Presentation</vt:lpstr>
      <vt:lpstr>PowerPoint Presentation</vt:lpstr>
      <vt:lpstr>PowerPoint Presentation</vt:lpstr>
      <vt:lpstr>Part II: The Characters</vt:lpstr>
      <vt:lpstr>PowerPoint Presentation</vt:lpstr>
      <vt:lpstr>Newton’s Universal Law of Gravitation</vt:lpstr>
      <vt:lpstr>Interlude</vt:lpstr>
      <vt:lpstr>PowerPoint Presentation</vt:lpstr>
      <vt:lpstr>Part IV: The Decree</vt:lpstr>
      <vt:lpstr>Epilogue</vt:lpstr>
      <vt:lpstr>PowerPoint Presentation</vt:lpstr>
      <vt:lpstr>PowerPoint Presentation</vt:lpstr>
      <vt:lpstr>Prologue (Revisited)</vt:lpstr>
      <vt:lpstr>Prologue (Answers)</vt:lpstr>
      <vt:lpstr>The Story Continues…</vt:lpstr>
    </vt:vector>
  </TitlesOfParts>
  <Company>Northshore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K. Bennett</dc:creator>
  <cp:lastModifiedBy>Bennett, Kristin    SHS - Staff</cp:lastModifiedBy>
  <cp:revision>71</cp:revision>
  <cp:lastPrinted>2010-10-22T14:01:26Z</cp:lastPrinted>
  <dcterms:created xsi:type="dcterms:W3CDTF">2010-10-22T00:10:18Z</dcterms:created>
  <dcterms:modified xsi:type="dcterms:W3CDTF">2017-12-05T20:24:26Z</dcterms:modified>
</cp:coreProperties>
</file>