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04" r:id="rId2"/>
    <p:sldId id="296" r:id="rId3"/>
    <p:sldId id="306" r:id="rId4"/>
    <p:sldId id="309" r:id="rId5"/>
    <p:sldId id="311" r:id="rId6"/>
    <p:sldId id="307" r:id="rId7"/>
    <p:sldId id="312" r:id="rId8"/>
    <p:sldId id="287" r:id="rId9"/>
    <p:sldId id="314" r:id="rId10"/>
    <p:sldId id="291" r:id="rId11"/>
    <p:sldId id="315" r:id="rId12"/>
    <p:sldId id="303" r:id="rId13"/>
    <p:sldId id="313" r:id="rId14"/>
    <p:sldId id="300" r:id="rId15"/>
  </p:sldIdLst>
  <p:sldSz cx="9144000" cy="6858000" type="screen4x3"/>
  <p:notesSz cx="6896100" cy="91821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B5FDC1"/>
    <a:srgbClr val="FFC1E0"/>
    <a:srgbClr val="FFFFAB"/>
    <a:srgbClr val="FFB9A3"/>
    <a:srgbClr val="CC3300"/>
    <a:srgbClr val="CC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59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6174C09B-5449-4817-A8E7-9482B2837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8975"/>
            <a:ext cx="4591050" cy="344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60863"/>
            <a:ext cx="5057775" cy="41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7" tIns="45913" rIns="91827" bIns="4591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E97A6EB4-D60B-49C3-A1D9-74B415CB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He varied the starting position of the ball along the channel.</a:t>
            </a:r>
          </a:p>
          <a:p>
            <a:r>
              <a:rPr lang="en-US" altLang="en-US" dirty="0" smtClean="0"/>
              <a:t>He measured the times for the ball to travel the various lengths.</a:t>
            </a:r>
          </a:p>
          <a:p>
            <a:r>
              <a:rPr lang="en-US" altLang="en-US" dirty="0" smtClean="0"/>
              <a:t>He raised the channel until it was steep enough to simulate free fall.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A6EB4-D60B-49C3-A1D9-74B415CB8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13CDFEC9-619D-492A-8CC8-7814C1A543FB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Demo: feather and coin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A6EB4-D60B-49C3-A1D9-74B415CB8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BDF9F560-F05D-460A-B666-C3ECF0DA9F25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8975"/>
            <a:ext cx="4589463" cy="34417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eaLnBrk="1" hangingPunct="1">
              <a:buFontTx/>
              <a:buChar char="•"/>
            </a:pPr>
            <a:r>
              <a:rPr lang="en-US" altLang="en-US" b="1" dirty="0" smtClean="0"/>
              <a:t>Demonstration: Drop Ball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Demonstration: Toss Ball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BDF9F560-F05D-460A-B666-C3ECF0DA9F25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88975"/>
            <a:ext cx="4589463" cy="34417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eaLnBrk="1" hangingPunct="1">
              <a:buFontTx/>
              <a:buChar char="•"/>
            </a:pPr>
            <a:r>
              <a:rPr lang="en-US" altLang="en-US" b="1" dirty="0" smtClean="0"/>
              <a:t>Demonstration: Drop Ball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Demonstration: Toss Ball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0E1CA8EF-CCD4-45ED-8919-0126477B072E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Demo: ball drop with hand timer</a:t>
            </a:r>
          </a:p>
          <a:p>
            <a:pPr eaLnBrk="1" hangingPunct="1"/>
            <a:r>
              <a:rPr lang="en-US" altLang="en-US" smtClean="0"/>
              <a:t>Demo: inclined plane and bowling ball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0E1CA8EF-CCD4-45ED-8919-0126477B072E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Demo: ball drop with hand timer</a:t>
            </a:r>
          </a:p>
          <a:p>
            <a:pPr eaLnBrk="1" hangingPunct="1"/>
            <a:r>
              <a:rPr lang="en-US" altLang="en-US" smtClean="0"/>
              <a:t>Demo: inclined plane and bowling ball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6A2C2A97-6995-475E-89AE-0F32A5B94164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919163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eaLnBrk="1" hangingPunct="1"/>
            <a:fld id="{13CDFEC9-619D-492A-8CC8-7814C1A543FB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Demo: feather and coin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F5E86-9C12-4765-AFC1-06EDEA33B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9C6D1-C585-48AD-92AC-1F80DACD8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AC5E-9CF4-46DE-8D2B-DA5DBD01F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B2F83-92D9-41DE-B9E6-776E1590AE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01699-11CA-4296-BE7B-37855751C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B187A-EE49-44A5-B40D-17921F39B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83409-5634-4239-8563-D662D2B06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F522B-309F-4A6E-B3B1-893C5B857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91EA7-2521-4734-85F7-C95696393D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0FF2-4CF0-458C-B94A-D23BBA4E99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0887-9680-4711-BC50-E0B83D58C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B6AAC2-1A0E-448F-88E8-F13DB2F18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1010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alileoandeinstein.physics.virginia.edu/lectures/gal_accn96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6764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Free Fall Motion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Vertical Kinematics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type="ctrTitle"/>
            <p:extLst>
              <p:ext uri="{D42A27DB-BD31-4B8C-83A1-F6EECF244321}">
                <p14:modId xmlns:p14="http://schemas.microsoft.com/office/powerpoint/2010/main" val="3615574659"/>
              </p:ext>
            </p:extLst>
          </p:nvPr>
        </p:nvGraphicFramePr>
        <p:xfrm>
          <a:off x="322262" y="1144588"/>
          <a:ext cx="4173538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Photo Editor Photo" r:id="rId4" imgW="5792008" imgH="7238095" progId="MSPhotoEd.3">
                  <p:embed/>
                </p:oleObj>
              </mc:Choice>
              <mc:Fallback>
                <p:oleObj name="Photo Editor Photo" r:id="rId4" imgW="5792008" imgH="723809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" y="1144588"/>
                        <a:ext cx="4173538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4625" y="228600"/>
            <a:ext cx="879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Dropping - Falling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Downward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5800" y="1970824"/>
                <a:ext cx="4572000" cy="356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400" i="1" dirty="0">
                        <a:latin typeface="Cambria Math"/>
                      </a:rPr>
                      <m:t>=0</m:t>
                    </m:r>
                    <m:f>
                      <m:fPr>
                        <m:type m:val="skw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altLang="en-US" sz="2400" i="1" dirty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400" dirty="0" smtClean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 smtClean="0">
                  <a:latin typeface="+mj-lt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 smtClean="0">
                    <a:latin typeface="+mj-lt"/>
                  </a:rPr>
                  <a:t>Velocity </a:t>
                </a:r>
                <a:r>
                  <a:rPr lang="en-US" altLang="en-US" sz="2400" b="1" dirty="0">
                    <a:latin typeface="+mj-lt"/>
                  </a:rPr>
                  <a:t>increases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sz="2400" dirty="0" smtClean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>
                    <a:latin typeface="+mj-lt"/>
                  </a:rPr>
                  <a:t>C</a:t>
                </a:r>
                <a:r>
                  <a:rPr lang="en-US" altLang="en-US" sz="2400" dirty="0">
                    <a:latin typeface="+mj-lt"/>
                    <a:cs typeface="Arial"/>
                  </a:rPr>
                  <a:t>onstant </a:t>
                </a:r>
                <a:r>
                  <a:rPr lang="en-US" altLang="en-US" sz="2400" dirty="0" smtClean="0">
                    <a:latin typeface="+mj-lt"/>
                    <a:cs typeface="Arial"/>
                  </a:rPr>
                  <a:t>acceleration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>
                  <a:latin typeface="+mj-lt"/>
                  <a:cs typeface="Arial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 smtClean="0">
                    <a:latin typeface="+mn-lt"/>
                  </a:rPr>
                  <a:t>Motion in - direction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70824"/>
                <a:ext cx="4572000" cy="3564053"/>
              </a:xfrm>
              <a:prstGeom prst="rect">
                <a:avLst/>
              </a:prstGeom>
              <a:blipFill rotWithShape="1">
                <a:blip r:embed="rId6"/>
                <a:stretch>
                  <a:fillRect t="-16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4625" y="228600"/>
            <a:ext cx="879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</a:rPr>
              <a:t>Throwing - Falling Upward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5800" y="1970824"/>
                <a:ext cx="4572000" cy="356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𝑡𝑜𝑝</m:t>
                        </m:r>
                      </m:sub>
                    </m:sSub>
                    <m:r>
                      <a:rPr lang="en-US" altLang="en-US" sz="2400" i="1" dirty="0">
                        <a:latin typeface="Cambria Math"/>
                      </a:rPr>
                      <m:t>=0</m:t>
                    </m:r>
                    <m:f>
                      <m:fPr>
                        <m:type m:val="skw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altLang="en-US" sz="2400" i="1" dirty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400" dirty="0" smtClean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 smtClean="0">
                  <a:latin typeface="+mj-lt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 smtClean="0">
                    <a:latin typeface="+mj-lt"/>
                  </a:rPr>
                  <a:t>Velocity </a:t>
                </a:r>
                <a:r>
                  <a:rPr lang="en-US" altLang="en-US" sz="2400" b="1" dirty="0" smtClean="0">
                    <a:latin typeface="+mj-lt"/>
                  </a:rPr>
                  <a:t>decreases</a:t>
                </a:r>
                <a:endParaRPr lang="en-US" altLang="en-US" sz="2400" b="1" dirty="0">
                  <a:latin typeface="+mj-lt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sz="2400" dirty="0" smtClean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>
                    <a:latin typeface="+mj-lt"/>
                  </a:rPr>
                  <a:t>C</a:t>
                </a:r>
                <a:r>
                  <a:rPr lang="en-US" altLang="en-US" sz="2400" dirty="0">
                    <a:latin typeface="+mj-lt"/>
                    <a:cs typeface="Arial"/>
                  </a:rPr>
                  <a:t>onstant </a:t>
                </a:r>
                <a:r>
                  <a:rPr lang="en-US" altLang="en-US" sz="2400" dirty="0" smtClean="0">
                    <a:latin typeface="+mj-lt"/>
                    <a:cs typeface="Arial"/>
                  </a:rPr>
                  <a:t>acceleration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>
                  <a:latin typeface="+mj-lt"/>
                  <a:cs typeface="Arial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 smtClean="0">
                    <a:latin typeface="+mn-lt"/>
                  </a:rPr>
                  <a:t>Motion in + direction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70824"/>
                <a:ext cx="4572000" cy="3564053"/>
              </a:xfrm>
              <a:prstGeom prst="rect">
                <a:avLst/>
              </a:prstGeom>
              <a:blipFill rotWithShape="1">
                <a:blip r:embed="rId4"/>
                <a:stretch>
                  <a:fillRect t="-1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6336033"/>
              </p:ext>
            </p:extLst>
          </p:nvPr>
        </p:nvGraphicFramePr>
        <p:xfrm>
          <a:off x="390525" y="1171575"/>
          <a:ext cx="3952875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hoto Editor Photo" r:id="rId5" imgW="5714286" imgH="7466667" progId="MSPhotoEd.3">
                  <p:embed/>
                </p:oleObj>
              </mc:Choice>
              <mc:Fallback>
                <p:oleObj name="Photo Editor Photo" r:id="rId5" imgW="5714286" imgH="7466667" progId="MSPhotoEd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171575"/>
                        <a:ext cx="3952875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5" t="17147" b="1109"/>
          <a:stretch/>
        </p:blipFill>
        <p:spPr bwMode="auto">
          <a:xfrm>
            <a:off x="3072442" y="1372005"/>
            <a:ext cx="1270958" cy="426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72442" y="1219200"/>
            <a:ext cx="0" cy="510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86790"/>
              </p:ext>
            </p:extLst>
          </p:nvPr>
        </p:nvGraphicFramePr>
        <p:xfrm>
          <a:off x="5867400" y="604838"/>
          <a:ext cx="2863850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Photo Editor Photo" r:id="rId3" imgW="11316681" imgH="8527519" progId="MSPhotoEd.3">
                  <p:embed/>
                </p:oleObj>
              </mc:Choice>
              <mc:Fallback>
                <p:oleObj name="Photo Editor Photo" r:id="rId3" imgW="11316681" imgH="852751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561" t="2681" r="8080" b="5362"/>
                      <a:stretch>
                        <a:fillRect/>
                      </a:stretch>
                    </p:blipFill>
                    <p:spPr bwMode="auto">
                      <a:xfrm>
                        <a:off x="5867400" y="604838"/>
                        <a:ext cx="2863850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615998"/>
            <a:ext cx="5029200" cy="56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195" tIns="42597" rIns="85195" bIns="42597">
            <a:spAutoFit/>
          </a:bodyPr>
          <a:lstStyle>
            <a:lvl1pPr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altLang="en-US" sz="2400" dirty="0" smtClean="0">
                <a:latin typeface="+mj-lt"/>
              </a:rPr>
              <a:t>Objects </a:t>
            </a:r>
            <a:r>
              <a:rPr lang="en-US" altLang="en-US" sz="2400" dirty="0">
                <a:latin typeface="+mj-lt"/>
              </a:rPr>
              <a:t>moving upward </a:t>
            </a:r>
            <a:r>
              <a:rPr lang="en-US" altLang="en-US" sz="2400" b="1" dirty="0">
                <a:latin typeface="+mj-lt"/>
              </a:rPr>
              <a:t>slow down until their direction is </a:t>
            </a:r>
            <a:r>
              <a:rPr lang="en-US" altLang="en-US" sz="2400" b="1" dirty="0" smtClean="0">
                <a:latin typeface="+mj-lt"/>
              </a:rPr>
              <a:t>reversed </a:t>
            </a:r>
            <a:r>
              <a:rPr lang="en-US" altLang="en-US" sz="2400" dirty="0">
                <a:latin typeface="+mj-lt"/>
              </a:rPr>
              <a:t>and then they accelerate </a:t>
            </a:r>
            <a:r>
              <a:rPr lang="en-US" altLang="en-US" sz="2400" dirty="0" smtClean="0">
                <a:latin typeface="+mj-lt"/>
              </a:rPr>
              <a:t>downward.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dirty="0" smtClean="0">
                <a:latin typeface="+mj-lt"/>
              </a:rPr>
              <a:t>At </a:t>
            </a:r>
            <a:r>
              <a:rPr lang="en-US" altLang="en-US" sz="2400" dirty="0">
                <a:latin typeface="+mj-lt"/>
              </a:rPr>
              <a:t>the top of their path the upward speed is </a:t>
            </a:r>
            <a:r>
              <a:rPr lang="en-US" altLang="en-US" sz="2400" b="1" dirty="0">
                <a:latin typeface="+mj-lt"/>
              </a:rPr>
              <a:t>zero</a:t>
            </a:r>
            <a:r>
              <a:rPr lang="en-US" altLang="en-US" sz="2400" dirty="0">
                <a:latin typeface="+mj-lt"/>
              </a:rPr>
              <a:t>. </a:t>
            </a:r>
            <a:r>
              <a:rPr lang="en-US" altLang="en-US" sz="2400" dirty="0" smtClean="0">
                <a:latin typeface="+mj-lt"/>
              </a:rPr>
              <a:t>Only </a:t>
            </a:r>
            <a:r>
              <a:rPr lang="en-US" altLang="en-US" sz="2400" dirty="0">
                <a:latin typeface="+mj-lt"/>
              </a:rPr>
              <a:t>instantaneously</a:t>
            </a:r>
            <a:r>
              <a:rPr lang="en-US" altLang="en-US" sz="2400" dirty="0" smtClean="0">
                <a:latin typeface="+mj-lt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dirty="0" smtClean="0">
                <a:latin typeface="+mj-lt"/>
              </a:rPr>
              <a:t>A </a:t>
            </a:r>
            <a:r>
              <a:rPr lang="en-US" altLang="en-US" sz="2400" b="1" dirty="0">
                <a:latin typeface="+mj-lt"/>
              </a:rPr>
              <a:t>constant</a:t>
            </a:r>
            <a:r>
              <a:rPr lang="en-US" altLang="en-US" sz="2400" dirty="0">
                <a:latin typeface="+mj-lt"/>
              </a:rPr>
              <a:t> acceleration means the speed is changing all the time, so the speed only passes through the value of zero at the top of the path.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28600" y="344269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Comic Sans MS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UPDATE TO EQUATIONS!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0100" y="1592279"/>
                <a:ext cx="7543800" cy="473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𝑎𝑡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latin typeface="+mj-lt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>
                    <a:latin typeface="+mn-lt"/>
                  </a:rPr>
                  <a:t> will be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0" smtClean="0">
                        <a:latin typeface="Cambria Math"/>
                      </a:rPr>
                      <m:t>=−9.80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 smtClean="0">
                  <a:latin typeface="+mn-lt"/>
                </a:endParaRPr>
              </a:p>
              <a:p>
                <a:pPr lvl="1"/>
                <a:endParaRPr lang="en-US" sz="240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will </a:t>
                </a:r>
                <a:r>
                  <a:rPr lang="en-US" sz="2400" dirty="0">
                    <a:latin typeface="+mj-lt"/>
                  </a:rPr>
                  <a:t>be </a:t>
                </a:r>
                <a:r>
                  <a:rPr lang="en-US" sz="2400" dirty="0">
                    <a:latin typeface="+mn-lt"/>
                  </a:rPr>
                  <a:t>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>
                        <a:latin typeface="Cambria Math"/>
                      </a:rPr>
                      <m:t>=−9.80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  <a:p>
                <a:pPr lvl="1"/>
                <a:endParaRPr lang="en-US" sz="2400" b="1" dirty="0" smtClean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592279"/>
                <a:ext cx="7543800" cy="4732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343400" y="24384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4572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2057400"/>
            <a:ext cx="1828800" cy="811143"/>
          </a:xfrm>
          <a:prstGeom prst="rect">
            <a:avLst/>
          </a:prstGeom>
          <a:solidFill>
            <a:srgbClr val="66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0044" y="2084457"/>
                <a:ext cx="19459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𝒗</m:t>
                      </m:r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latin typeface="Cambria Math"/>
                        </a:rPr>
                        <m:t>𝒈𝒕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044" y="2084457"/>
                <a:ext cx="194598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943600" y="3949586"/>
            <a:ext cx="2400300" cy="1308214"/>
          </a:xfrm>
          <a:prstGeom prst="rect">
            <a:avLst/>
          </a:prstGeom>
          <a:solidFill>
            <a:srgbClr val="66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50146" y="3949586"/>
                <a:ext cx="2605777" cy="12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𝒅</m:t>
                      </m:r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/>
                        </a:rPr>
                        <m:t>𝒈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46" y="3949586"/>
                <a:ext cx="2605777" cy="1244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2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"/>
          <a:stretch>
            <a:fillRect/>
          </a:stretch>
        </p:blipFill>
        <p:spPr bwMode="auto">
          <a:xfrm>
            <a:off x="333772" y="1295400"/>
            <a:ext cx="3752056" cy="43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5788577"/>
            <a:ext cx="4419600" cy="9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195" tIns="42597" rIns="85195" bIns="42597">
            <a:spAutoFit/>
          </a:bodyPr>
          <a:lstStyle>
            <a:lvl1pPr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When </a:t>
            </a:r>
            <a:r>
              <a:rPr lang="en-US" altLang="en-US" sz="1800" dirty="0" smtClean="0">
                <a:latin typeface="+mj-lt"/>
              </a:rPr>
              <a:t>most of the </a:t>
            </a:r>
            <a:r>
              <a:rPr lang="en-US" altLang="en-US" sz="1800" dirty="0">
                <a:latin typeface="+mj-lt"/>
              </a:rPr>
              <a:t>air is removed from a container, feathers and apples fall almost </a:t>
            </a:r>
            <a:r>
              <a:rPr lang="en-US" altLang="en-US" sz="1800" dirty="0" smtClean="0">
                <a:latin typeface="+mj-lt"/>
              </a:rPr>
              <a:t>side-by-side.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0515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rgbClr val="66FF99"/>
                </a:solidFill>
              </a:rPr>
              <a:t>*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Dropping Objects on Earth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5646292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+mj-lt"/>
              </a:rPr>
              <a:t>In air, the </a:t>
            </a:r>
            <a:r>
              <a:rPr lang="en-US" altLang="en-US" sz="1800" dirty="0">
                <a:latin typeface="+mj-lt"/>
              </a:rPr>
              <a:t>larger the object </a:t>
            </a:r>
            <a:r>
              <a:rPr lang="en-US" altLang="en-US" sz="1800" dirty="0" smtClean="0">
                <a:latin typeface="+mj-lt"/>
              </a:rPr>
              <a:t>is </a:t>
            </a:r>
            <a:r>
              <a:rPr lang="en-US" altLang="en-US" sz="1800" dirty="0">
                <a:latin typeface="+mj-lt"/>
              </a:rPr>
              <a:t>and the faster it is </a:t>
            </a:r>
            <a:r>
              <a:rPr lang="en-US" altLang="en-US" sz="1800" dirty="0" smtClean="0">
                <a:latin typeface="+mj-lt"/>
              </a:rPr>
              <a:t>falling </a:t>
            </a:r>
            <a:r>
              <a:rPr lang="en-US" altLang="en-US" sz="1800" dirty="0">
                <a:latin typeface="+mj-lt"/>
              </a:rPr>
              <a:t>the greater the air’s resistance to its motion, as skydivers all know…</a:t>
            </a:r>
          </a:p>
        </p:txBody>
      </p:sp>
      <p:pic>
        <p:nvPicPr>
          <p:cNvPr id="10" name="Picture 2" descr="two realballs d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42" y="1277849"/>
            <a:ext cx="1790313" cy="436095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43600" y="1279525"/>
            <a:ext cx="2819400" cy="4298950"/>
            <a:chOff x="5943600" y="1066800"/>
            <a:chExt cx="2819400" cy="4298950"/>
          </a:xfrm>
        </p:grpSpPr>
        <p:pic>
          <p:nvPicPr>
            <p:cNvPr id="7170" name="Picture 2" descr="galile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" t="2899" r="2931" b="1450"/>
            <a:stretch>
              <a:fillRect/>
            </a:stretch>
          </p:blipFill>
          <p:spPr bwMode="auto">
            <a:xfrm>
              <a:off x="5943600" y="1066800"/>
              <a:ext cx="2632075" cy="3625850"/>
            </a:xfrm>
            <a:prstGeom prst="rect">
              <a:avLst/>
            </a:prstGeom>
            <a:noFill/>
            <a:ln w="571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5943600" y="4724400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mic Sans MS" pitchFamily="1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chemeClr val="tx2"/>
                  </a:solidFill>
                  <a:latin typeface="Calibri" pitchFamily="34" charset="0"/>
                </a:rPr>
                <a:t>Galileo, age 60, drawn by </a:t>
              </a:r>
              <a:r>
                <a:rPr lang="en-US" altLang="en-US" sz="1800" dirty="0" err="1">
                  <a:solidFill>
                    <a:schemeClr val="tx2"/>
                  </a:solidFill>
                  <a:latin typeface="Calibri" pitchFamily="34" charset="0"/>
                </a:rPr>
                <a:t>Ottavio</a:t>
              </a:r>
              <a:r>
                <a:rPr lang="en-US" altLang="en-US" sz="1800" dirty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n-US" altLang="en-US" sz="1800" dirty="0" err="1">
                  <a:solidFill>
                    <a:schemeClr val="tx2"/>
                  </a:solidFill>
                  <a:latin typeface="Calibri" pitchFamily="34" charset="0"/>
                </a:rPr>
                <a:t>Leoni</a:t>
              </a:r>
              <a:r>
                <a:rPr lang="en-US" altLang="en-US" sz="1800" dirty="0">
                  <a:solidFill>
                    <a:schemeClr val="tx2"/>
                  </a:solidFill>
                  <a:latin typeface="Calibri" pitchFamily="34" charset="0"/>
                </a:rPr>
                <a:t> in 1624.</a:t>
              </a:r>
            </a:p>
          </p:txBody>
        </p:sp>
      </p:grp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046885"/>
            <a:ext cx="5562600" cy="47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195" tIns="42597" rIns="85195" bIns="42597">
            <a:spAutoFit/>
          </a:bodyPr>
          <a:lstStyle>
            <a:lvl1pPr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Did You Know?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+mj-lt"/>
              </a:rPr>
              <a:t>Galileo</a:t>
            </a:r>
            <a:r>
              <a:rPr lang="en-US" altLang="en-US" sz="2800" dirty="0" smtClean="0">
                <a:latin typeface="+mj-lt"/>
              </a:rPr>
              <a:t> </a:t>
            </a:r>
            <a:r>
              <a:rPr lang="en-US" altLang="en-US" sz="2800" dirty="0">
                <a:latin typeface="+mj-lt"/>
              </a:rPr>
              <a:t>was the first to analyze motion in terms of measurements and mathematics.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+mj-lt"/>
              </a:rPr>
              <a:t>He described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acceleration</a:t>
            </a:r>
            <a:r>
              <a:rPr lang="en-US" altLang="en-US" sz="2800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2800" dirty="0" smtClean="0">
                <a:latin typeface="+mj-lt"/>
              </a:rPr>
              <a:t>to be </a:t>
            </a:r>
            <a:r>
              <a:rPr lang="en-US" altLang="en-US" sz="2800" dirty="0">
                <a:latin typeface="+mj-lt"/>
              </a:rPr>
              <a:t>the </a:t>
            </a:r>
            <a:br>
              <a:rPr lang="en-US" altLang="en-US" sz="2800" dirty="0">
                <a:latin typeface="+mj-lt"/>
              </a:rPr>
            </a:br>
            <a:r>
              <a:rPr lang="en-US" altLang="en-US" sz="2800" dirty="0">
                <a:latin typeface="+mj-lt"/>
              </a:rPr>
              <a:t>rate of change of </a:t>
            </a:r>
            <a:r>
              <a:rPr lang="en-US" altLang="en-US" sz="2800" dirty="0" smtClean="0">
                <a:latin typeface="+mj-lt"/>
              </a:rPr>
              <a:t>speed</a:t>
            </a:r>
            <a:r>
              <a:rPr lang="en-US" altLang="en-US" sz="2800" b="1" dirty="0" smtClean="0">
                <a:solidFill>
                  <a:srgbClr val="B5FDC1"/>
                </a:solidFill>
                <a:latin typeface="+mj-lt"/>
              </a:rPr>
              <a:t> </a:t>
            </a:r>
            <a:r>
              <a:rPr lang="en-US" altLang="en-US" sz="2800" b="1" dirty="0">
                <a:solidFill>
                  <a:srgbClr val="B5FDC1"/>
                </a:solidFill>
                <a:latin typeface="+mj-lt"/>
              </a:rPr>
              <a:t/>
            </a:r>
            <a:br>
              <a:rPr lang="en-US" altLang="en-US" sz="2800" b="1" dirty="0">
                <a:solidFill>
                  <a:srgbClr val="B5FDC1"/>
                </a:solidFill>
                <a:latin typeface="+mj-lt"/>
              </a:rPr>
            </a:br>
            <a:r>
              <a:rPr lang="en-US" altLang="en-US" sz="2400" i="1" dirty="0">
                <a:solidFill>
                  <a:schemeClr val="tx2"/>
                </a:solidFill>
                <a:latin typeface="+mj-lt"/>
              </a:rPr>
              <a:t>(should be velocity</a:t>
            </a:r>
            <a:r>
              <a:rPr lang="en-US" altLang="en-US" sz="2400" i="1" dirty="0" smtClean="0">
                <a:solidFill>
                  <a:schemeClr val="tx2"/>
                </a:solidFill>
                <a:latin typeface="+mj-lt"/>
              </a:rPr>
              <a:t>… he didn’t know about vectors yet )</a:t>
            </a:r>
            <a:r>
              <a:rPr lang="en-US" altLang="en-US" sz="2800" b="1" i="1" dirty="0" smtClean="0">
                <a:solidFill>
                  <a:srgbClr val="FF3399"/>
                </a:solidFill>
                <a:latin typeface="+mj-lt"/>
              </a:rPr>
              <a:t> </a:t>
            </a:r>
            <a:endParaRPr lang="en-US" altLang="en-US" sz="2400" b="1" i="1" dirty="0">
              <a:solidFill>
                <a:srgbClr val="FFC1E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64" y="191869"/>
            <a:ext cx="9133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Galileo Galilei</a:t>
            </a:r>
            <a:endParaRPr lang="en-US" alt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Leaning Tower Of Pisa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71500"/>
            <a:ext cx="16906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BD2129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219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BD2129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1400175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PortraitOfA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14408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926777"/>
            <a:ext cx="44196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+mj-lt"/>
              </a:rPr>
              <a:t>Galileo was the first person to show that all objects fall to earth with a constant acceleration. </a:t>
            </a: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No </a:t>
            </a:r>
            <a:r>
              <a:rPr lang="en-US" sz="2800" dirty="0">
                <a:latin typeface="+mj-lt"/>
              </a:rPr>
              <a:t>matter what the mass of the object is or where its dropped from the acceleration due to gravity is the same</a:t>
            </a:r>
            <a:r>
              <a:rPr lang="en-US" sz="2800" dirty="0" smtClean="0">
                <a:latin typeface="+mj-lt"/>
              </a:rPr>
              <a:t>.</a:t>
            </a:r>
            <a:r>
              <a:rPr lang="en-US" sz="2800" b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</a:t>
            </a:r>
            <a:endParaRPr lang="en-US" sz="28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1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0.6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3.33333E-6 L -0.00521 0.66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pftim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2" y="2057400"/>
            <a:ext cx="8305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132" y="1295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2400" dirty="0">
                <a:latin typeface="+mj-lt"/>
              </a:rPr>
              <a:t>If the free fall motion has a constant acceleration, what is this acceleration and how was it found</a:t>
            </a:r>
            <a:r>
              <a:rPr lang="en-US" altLang="en-US" sz="2400" dirty="0" smtClean="0">
                <a:latin typeface="+mj-l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64" y="0"/>
            <a:ext cx="9133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Galileo’s Ball and Channel Experiment </a:t>
            </a:r>
            <a:r>
              <a:rPr lang="en-US" alt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32" y="5867400"/>
            <a:ext cx="871986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800" dirty="0">
                <a:latin typeface="+mj-lt"/>
              </a:rPr>
              <a:t>He varied the starting position of the ball along the channel.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>
                <a:latin typeface="+mj-lt"/>
              </a:rPr>
              <a:t>He measured the times for the ball to travel the various lengths.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>
                <a:latin typeface="+mj-lt"/>
              </a:rPr>
              <a:t>He raised the channel until it was steep enough to simulate free fall.</a:t>
            </a:r>
          </a:p>
        </p:txBody>
      </p:sp>
    </p:spTree>
    <p:extLst>
      <p:ext uri="{BB962C8B-B14F-4D97-AF65-F5344CB8AC3E}">
        <p14:creationId xmlns:p14="http://schemas.microsoft.com/office/powerpoint/2010/main" val="26440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904" y="0"/>
            <a:ext cx="8183880" cy="105156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</a:rPr>
              <a:t>Galileo’s Finding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74088" cy="4419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2800" i="1" dirty="0" smtClean="0"/>
              <a:t>“ </a:t>
            </a:r>
            <a:r>
              <a:rPr lang="en-US" altLang="en-US" sz="2800" i="1" dirty="0"/>
              <a:t>We compared the time for the whole length with that for the half, or with that for two-thirds, or three-fourths, or indeed for any fraction; in such experiments, repeated a full hundred times, we always found that</a:t>
            </a:r>
            <a:r>
              <a:rPr lang="en-US" altLang="en-US" sz="2800" dirty="0"/>
              <a:t> </a:t>
            </a:r>
            <a:r>
              <a:rPr lang="en-US" altLang="en-US" sz="3200" b="1" dirty="0"/>
              <a:t>the spaces traversed were to each other as the squares of the times</a:t>
            </a:r>
            <a:r>
              <a:rPr lang="en-US" altLang="en-US" sz="2800" i="1" dirty="0"/>
              <a:t>, and this was true for all inclinations of the plane, i.e., of the channel, along which we rolled the ball.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endParaRPr lang="en-US" altLang="en-US" sz="28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800" dirty="0" smtClean="0"/>
              <a:t>-Galileo </a:t>
            </a:r>
            <a:r>
              <a:rPr lang="en-US" altLang="en-US" sz="2800" dirty="0"/>
              <a:t>“Two New Sciences”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004" y="6629400"/>
            <a:ext cx="912099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sz="1200" dirty="0">
                <a:latin typeface="+mj-lt"/>
                <a:hlinkClick r:id="rId2"/>
              </a:rPr>
              <a:t>http://galileoandeinstein.physics.virginia.edu/lectures/gal_accn96.htm</a:t>
            </a:r>
            <a:endParaRPr lang="en-US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416900"/>
            <a:ext cx="4419600" cy="38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195" tIns="42597" rIns="85195" bIns="42597">
            <a:spAutoFit/>
          </a:bodyPr>
          <a:lstStyle>
            <a:lvl1pPr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1pPr>
            <a:lvl2pPr marL="742950" indent="-28575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2pPr>
            <a:lvl3pPr marL="11430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3pPr>
            <a:lvl4pPr marL="16002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4pPr>
            <a:lvl5pPr marL="2057400" indent="-228600" defTabSz="852488" eaLnBrk="0" hangingPunct="0">
              <a:defRPr sz="3200">
                <a:solidFill>
                  <a:schemeClr val="tx1"/>
                </a:solidFill>
                <a:latin typeface="Comic Sans MS" pitchFamily="1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1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+mj-lt"/>
              </a:rPr>
              <a:t>The Moon has no atmosphere (there’s no air up there). This is called a vacuum!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altLang="en-US" sz="2800" dirty="0" smtClean="0">
                <a:latin typeface="+mj-lt"/>
              </a:rPr>
              <a:t>When Apollo 15 went to the Moon, they did an experiment with a hammer and a feather.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8275"/>
            <a:ext cx="9144000" cy="105092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Dropping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Objects in a Vacuum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66" y="1980038"/>
            <a:ext cx="3333750" cy="271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9" y="5527551"/>
            <a:ext cx="8922211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en-US" b="1" dirty="0">
                <a:latin typeface="+mj-lt"/>
              </a:rPr>
              <a:t>Without air </a:t>
            </a:r>
            <a:r>
              <a:rPr lang="en-US" altLang="en-US" b="1" dirty="0" smtClean="0">
                <a:latin typeface="+mj-lt"/>
              </a:rPr>
              <a:t>they </a:t>
            </a:r>
            <a:r>
              <a:rPr lang="en-US" altLang="en-US" b="1" dirty="0">
                <a:latin typeface="+mj-lt"/>
              </a:rPr>
              <a:t>dropped at the same </a:t>
            </a:r>
            <a:r>
              <a:rPr lang="en-US" altLang="en-US" b="1" dirty="0" smtClean="0">
                <a:latin typeface="+mj-lt"/>
              </a:rPr>
              <a:t>rate - just as Galileo predicted!</a:t>
            </a:r>
            <a:endParaRPr lang="en-US" altLang="en-US" b="1" dirty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67640"/>
            <a:ext cx="8183880" cy="105156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Acceleration Due to Gravity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276600"/>
            <a:ext cx="2667000" cy="685800"/>
          </a:xfrm>
          <a:prstGeom prst="rect">
            <a:avLst/>
          </a:prstGeom>
          <a:solidFill>
            <a:srgbClr val="66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430" y="1335024"/>
                <a:ext cx="8359140" cy="5141976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accent4">
                      <a:lumMod val="50000"/>
                    </a:schemeClr>
                  </a:buClr>
                </a:pPr>
                <a:r>
                  <a:rPr lang="en-US" dirty="0" smtClean="0"/>
                  <a:t>In </a:t>
                </a:r>
                <a:r>
                  <a:rPr lang="en-US" b="1" dirty="0" smtClean="0">
                    <a:solidFill>
                      <a:srgbClr val="66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free fall</a:t>
                </a:r>
                <a:r>
                  <a:rPr lang="en-US" dirty="0" smtClean="0"/>
                  <a:t>, the acceleration of an object is constant.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>
                  <a:spcAft>
                    <a:spcPts val="2400"/>
                  </a:spcAft>
                  <a:buClr>
                    <a:schemeClr val="accent4">
                      <a:lumMod val="50000"/>
                    </a:schemeClr>
                  </a:buClr>
                </a:pPr>
                <a:r>
                  <a:rPr lang="en-US" dirty="0" smtClean="0"/>
                  <a:t>On earth</a:t>
                </a:r>
                <a:r>
                  <a:rPr lang="en-US" b="1" dirty="0" smtClean="0">
                    <a:solidFill>
                      <a:srgbClr val="66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dirty="0" smtClean="0"/>
                  <a:t> </a:t>
                </a:r>
                <a:r>
                  <a:rPr lang="en-US" dirty="0"/>
                  <a:t>a free falling object has an acceleration </a:t>
                </a:r>
                <a:r>
                  <a:rPr lang="en-US" dirty="0" smtClean="0"/>
                  <a:t>due to gravity of:</a:t>
                </a:r>
              </a:p>
              <a:p>
                <a:pPr marL="0" indent="0">
                  <a:spcBef>
                    <a:spcPts val="2400"/>
                  </a:spcBef>
                  <a:spcAft>
                    <a:spcPts val="2400"/>
                  </a:spcAft>
                  <a:buClr>
                    <a:schemeClr val="accent4">
                      <a:lumMod val="50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𝒈</m:t>
                      </m:r>
                      <m:r>
                        <a:rPr lang="en-US" b="1" i="1" dirty="0" smtClean="0">
                          <a:latin typeface="Cambria Math"/>
                        </a:rPr>
                        <m:t>=−</m:t>
                      </m:r>
                      <m:r>
                        <a:rPr lang="en-US" b="1" i="1" dirty="0">
                          <a:latin typeface="Cambria Math"/>
                        </a:rPr>
                        <m:t>𝟗</m:t>
                      </m:r>
                      <m:r>
                        <a:rPr lang="en-US" b="1" i="1" dirty="0">
                          <a:latin typeface="Cambria Math"/>
                        </a:rPr>
                        <m:t>.</m:t>
                      </m:r>
                      <m:r>
                        <a:rPr lang="en-US" b="1" i="1" dirty="0">
                          <a:latin typeface="Cambria Math"/>
                        </a:rPr>
                        <m:t>𝟖𝟎</m:t>
                      </m:r>
                      <m:r>
                        <a:rPr lang="en-US" b="1" i="1" dirty="0">
                          <a:latin typeface="Cambria Math"/>
                        </a:rPr>
                        <m:t> </m:t>
                      </m:r>
                      <m:f>
                        <m:fPr>
                          <m:type m:val="skw"/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dirty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dirty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>
                  <a:buClr>
                    <a:schemeClr val="accent4">
                      <a:lumMod val="50000"/>
                    </a:schemeClr>
                  </a:buClr>
                </a:pPr>
                <a:r>
                  <a:rPr lang="en-US" b="1" dirty="0" smtClean="0">
                    <a:solidFill>
                      <a:srgbClr val="66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*</a:t>
                </a:r>
                <a:r>
                  <a:rPr lang="en-US" b="1" dirty="0" smtClean="0"/>
                  <a:t>Quick 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𝒈</m:t>
                    </m:r>
                  </m:oMath>
                </a14:m>
                <a:r>
                  <a:rPr lang="en-US" dirty="0" smtClean="0"/>
                  <a:t> varies by location</a:t>
                </a:r>
                <a:endParaRPr lang="en-US" dirty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dirty="0"/>
                  <a:t>S</a:t>
                </a:r>
                <a:r>
                  <a:rPr lang="en-US" dirty="0" smtClean="0"/>
                  <a:t>outhern Florida: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</a:rPr>
                      <m:t>𝟗</m:t>
                    </m:r>
                    <m:r>
                      <a:rPr lang="en-US" b="1" i="1" dirty="0">
                        <a:latin typeface="Cambria Math"/>
                      </a:rPr>
                      <m:t>.</m:t>
                    </m:r>
                    <m:r>
                      <a:rPr lang="en-US" b="1" i="1" dirty="0" smtClean="0">
                        <a:latin typeface="Cambria Math"/>
                      </a:rPr>
                      <m:t>𝟕𝟗𝟎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dirty="0"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endParaRPr lang="en-US" b="1" dirty="0" smtClean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dirty="0" smtClean="0"/>
                  <a:t>Northern Maine: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</a:rPr>
                      <m:t>𝟗</m:t>
                    </m:r>
                    <m:r>
                      <a:rPr lang="en-US" b="1" i="1" dirty="0">
                        <a:latin typeface="Cambria Math"/>
                      </a:rPr>
                      <m:t>.</m:t>
                    </m:r>
                    <m:r>
                      <a:rPr lang="en-US" b="1" i="1" dirty="0" smtClean="0">
                        <a:latin typeface="Cambria Math"/>
                      </a:rPr>
                      <m:t>𝟖𝟏𝟎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dirty="0"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endParaRPr lang="en-US" b="1" dirty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dirty="0" smtClean="0"/>
                  <a:t>Top of Pike’s Peak: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</a:rPr>
                      <m:t>𝟗</m:t>
                    </m:r>
                    <m:r>
                      <a:rPr lang="en-US" b="1" i="1" dirty="0">
                        <a:latin typeface="Cambria Math"/>
                      </a:rPr>
                      <m:t>.</m:t>
                    </m:r>
                    <m:r>
                      <a:rPr lang="en-US" b="1" i="1" dirty="0">
                        <a:latin typeface="Cambria Math"/>
                      </a:rPr>
                      <m:t>𝟕𝟖𝟗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dirty="0"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endParaRPr lang="en-US" b="1" dirty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b="1" dirty="0" smtClean="0"/>
                  <a:t>In our class </a:t>
                </a:r>
                <a:r>
                  <a:rPr lang="en-US" dirty="0" smtClean="0"/>
                  <a:t>we’ll use the “typical value”: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−</m:t>
                    </m:r>
                    <m:r>
                      <a:rPr lang="en-US" b="1" i="1" dirty="0">
                        <a:latin typeface="Cambria Math"/>
                      </a:rPr>
                      <m:t>𝟗</m:t>
                    </m:r>
                    <m:r>
                      <a:rPr lang="en-US" b="1" i="1" dirty="0">
                        <a:latin typeface="Cambria Math"/>
                      </a:rPr>
                      <m:t>.</m:t>
                    </m:r>
                    <m:r>
                      <a:rPr lang="en-US" b="1" i="1" dirty="0">
                        <a:latin typeface="Cambria Math"/>
                      </a:rPr>
                      <m:t>𝟖𝟎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dirty="0"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430" y="1335024"/>
                <a:ext cx="8359140" cy="5141976"/>
              </a:xfrm>
              <a:blipFill rotWithShape="1">
                <a:blip r:embed="rId3"/>
                <a:stretch>
                  <a:fillRect t="-237" r="-6414" b="-1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B2F83-92D9-41DE-B9E6-776E1590AE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Observations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Free Fall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924800" cy="54102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b="1" dirty="0" smtClean="0">
                <a:latin typeface="+mj-lt"/>
              </a:rPr>
              <a:t>Falling Down: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The object begins a rest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dirty="0" smtClean="0">
                <a:latin typeface="+mj-lt"/>
              </a:rPr>
              <a:t>S</a:t>
            </a:r>
            <a:r>
              <a:rPr lang="en-US" altLang="en-US" sz="2400" dirty="0" smtClean="0">
                <a:latin typeface="+mj-lt"/>
              </a:rPr>
              <a:t>oon acquires downward speed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Covers more and more distance each second (speeds up)</a:t>
            </a:r>
          </a:p>
          <a:p>
            <a:pPr marL="347472" lvl="1" indent="0" eaLnBrk="1" hangingPunct="1">
              <a:buClr>
                <a:schemeClr val="accent4">
                  <a:lumMod val="50000"/>
                </a:schemeClr>
              </a:buClr>
              <a:buNone/>
            </a:pPr>
            <a:endParaRPr lang="en-US" altLang="en-US" sz="2400" dirty="0" smtClean="0">
              <a:latin typeface="+mj-lt"/>
            </a:endParaRPr>
          </a:p>
          <a:p>
            <a:pPr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b="1" dirty="0" smtClean="0">
                <a:latin typeface="+mj-lt"/>
              </a:rPr>
              <a:t>Throwing Up: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Starts with upward velocity</a:t>
            </a:r>
          </a:p>
          <a:p>
            <a:pPr lvl="1">
              <a:buClr>
                <a:schemeClr val="accent4">
                  <a:lumMod val="50000"/>
                </a:schemeClr>
              </a:buClr>
            </a:pPr>
            <a:r>
              <a:rPr lang="en-US" altLang="en-US" dirty="0"/>
              <a:t>Covers </a:t>
            </a:r>
            <a:r>
              <a:rPr lang="en-US" altLang="en-US" dirty="0" smtClean="0"/>
              <a:t>less and less distance </a:t>
            </a:r>
            <a:r>
              <a:rPr lang="en-US" altLang="en-US" dirty="0"/>
              <a:t>each </a:t>
            </a:r>
            <a:r>
              <a:rPr lang="en-US" altLang="en-US" dirty="0" smtClean="0"/>
              <a:t>second (slows down)</a:t>
            </a:r>
            <a:endParaRPr lang="en-US" altLang="en-US" dirty="0"/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Rises to a certain height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Comes </a:t>
            </a:r>
            <a:r>
              <a:rPr lang="en-US" altLang="en-US" sz="2400" u="sng" dirty="0" smtClean="0">
                <a:latin typeface="+mj-lt"/>
              </a:rPr>
              <a:t>briefly</a:t>
            </a:r>
            <a:r>
              <a:rPr lang="en-US" altLang="en-US" sz="2400" dirty="0" smtClean="0">
                <a:latin typeface="+mj-lt"/>
              </a:rPr>
              <a:t> to a stop</a:t>
            </a:r>
          </a:p>
          <a:p>
            <a:pPr lvl="1" eaLnBrk="1" hangingPunct="1">
              <a:buClr>
                <a:schemeClr val="accent4">
                  <a:lumMod val="50000"/>
                </a:schemeClr>
              </a:buClr>
            </a:pPr>
            <a:r>
              <a:rPr lang="en-US" altLang="en-US" sz="2400" dirty="0" smtClean="0">
                <a:latin typeface="+mj-lt"/>
              </a:rPr>
              <a:t>Descent has “falling down”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Observations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Free 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066800"/>
                <a:ext cx="7924800" cy="5791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b="1" dirty="0" smtClean="0">
                    <a:solidFill>
                      <a:srgbClr val="66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Now for the physics-y words</a:t>
                </a:r>
              </a:p>
              <a:p>
                <a:pPr eaLnBrk="1" hangingPunct="1">
                  <a:buClr>
                    <a:schemeClr val="accent4">
                      <a:lumMod val="50000"/>
                    </a:schemeClr>
                  </a:buClr>
                </a:pPr>
                <a:endParaRPr lang="en-US" altLang="en-US" sz="1000" b="1" dirty="0" smtClean="0">
                  <a:latin typeface="+mj-lt"/>
                </a:endParaRPr>
              </a:p>
              <a:p>
                <a:pPr eaLnBrk="1" hangingPunct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b="1" dirty="0" smtClean="0">
                    <a:latin typeface="+mj-lt"/>
                  </a:rPr>
                  <a:t>Falling Down: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dirty="0"/>
                  <a:t>Motion is in the negative </a:t>
                </a:r>
                <a:r>
                  <a:rPr lang="en-US" altLang="en-US" sz="1600" dirty="0"/>
                  <a:t>(downward) </a:t>
                </a:r>
                <a:r>
                  <a:rPr lang="en-US" altLang="en-US" dirty="0"/>
                  <a:t>direction</a:t>
                </a:r>
              </a:p>
              <a:p>
                <a:pPr lvl="1" eaLnBrk="1" hangingPunct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dirty="0" smtClean="0">
                    <a:latin typeface="+mj-lt"/>
                  </a:rPr>
                  <a:t>Velocity increases </a:t>
                </a:r>
                <a:r>
                  <a:rPr lang="en-US" altLang="en-US" sz="2400" dirty="0" smtClean="0">
                    <a:latin typeface="Arial"/>
                    <a:cs typeface="Arial"/>
                  </a:rPr>
                  <a:t>→ constant acceleration</a:t>
                </a:r>
              </a:p>
              <a:p>
                <a:pPr lvl="2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𝑔</m:t>
                    </m:r>
                    <m:r>
                      <a:rPr lang="en-US" b="0" i="1" dirty="0">
                        <a:latin typeface="Cambria Math"/>
                      </a:rPr>
                      <m:t>=−9.80 </m:t>
                    </m:r>
                    <m:f>
                      <m:fPr>
                        <m:type m:val="skw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1" dirty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1" dirty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200" dirty="0" smtClean="0">
                  <a:latin typeface="+mj-lt"/>
                </a:endParaRP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=0</m:t>
                    </m:r>
                    <m:f>
                      <m:fPr>
                        <m:type m:val="skw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altLang="en-US" i="1" dirty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200" dirty="0" smtClean="0">
                  <a:latin typeface="+mj-lt"/>
                </a:endParaRPr>
              </a:p>
              <a:p>
                <a:pPr marL="347472" lvl="1" indent="0" eaLnBrk="1" hangingPunct="1">
                  <a:buClr>
                    <a:schemeClr val="accent4">
                      <a:lumMod val="50000"/>
                    </a:schemeClr>
                  </a:buClr>
                  <a:buNone/>
                </a:pPr>
                <a:endParaRPr lang="en-US" altLang="en-US" sz="1000" dirty="0" smtClean="0">
                  <a:latin typeface="+mj-lt"/>
                </a:endParaRPr>
              </a:p>
              <a:p>
                <a:pPr eaLnBrk="1" hangingPunct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400" b="1" dirty="0" smtClean="0">
                    <a:latin typeface="+mj-lt"/>
                  </a:rPr>
                  <a:t>Throwing Up: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dirty="0"/>
                  <a:t>Motion is in the </a:t>
                </a:r>
                <a:r>
                  <a:rPr lang="en-US" altLang="en-US" dirty="0" smtClean="0"/>
                  <a:t>positive </a:t>
                </a:r>
                <a:r>
                  <a:rPr lang="en-US" altLang="en-US" sz="1600" dirty="0" smtClean="0"/>
                  <a:t>(upward</a:t>
                </a:r>
                <a:r>
                  <a:rPr lang="en-US" altLang="en-US" sz="1600" dirty="0"/>
                  <a:t>) </a:t>
                </a:r>
                <a:r>
                  <a:rPr lang="en-US" altLang="en-US" dirty="0"/>
                  <a:t>direction</a:t>
                </a:r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dirty="0"/>
                  <a:t>Velocity </a:t>
                </a:r>
                <a:r>
                  <a:rPr lang="en-US" altLang="en-US" dirty="0" smtClean="0"/>
                  <a:t>decreases </a:t>
                </a:r>
                <a:r>
                  <a:rPr lang="en-US" altLang="en-US" dirty="0">
                    <a:latin typeface="Arial"/>
                    <a:cs typeface="Arial"/>
                  </a:rPr>
                  <a:t>→ constant </a:t>
                </a:r>
                <a:r>
                  <a:rPr lang="en-US" altLang="en-US" dirty="0" smtClean="0">
                    <a:latin typeface="Arial"/>
                    <a:cs typeface="Arial"/>
                  </a:rPr>
                  <a:t>acceleration</a:t>
                </a:r>
              </a:p>
              <a:p>
                <a:pPr lvl="2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</a:rPr>
                      <m:t>𝑔</m:t>
                    </m:r>
                    <m:r>
                      <a:rPr lang="en-US" b="0" i="1" dirty="0">
                        <a:latin typeface="Cambria Math"/>
                      </a:rPr>
                      <m:t>=−9.80 </m:t>
                    </m:r>
                    <m:f>
                      <m:fPr>
                        <m:type m:val="skw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1" dirty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1" dirty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dirty="0"/>
              </a:p>
              <a:p>
                <a:pPr lvl="1">
                  <a:buClr>
                    <a:schemeClr val="accent4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i="1" dirty="0">
                            <a:latin typeface="Cambria Math"/>
                          </a:rPr>
                          <m:t>𝑡𝑜𝑝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=0</m:t>
                    </m:r>
                    <m:f>
                      <m:fPr>
                        <m:type m:val="skw"/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altLang="en-US" i="1" dirty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i="1" dirty="0"/>
              </a:p>
              <a:p>
                <a:pPr lvl="2">
                  <a:buClr>
                    <a:schemeClr val="accent4">
                      <a:lumMod val="50000"/>
                    </a:schemeClr>
                  </a:buClr>
                </a:pPr>
                <a:r>
                  <a:rPr lang="en-US" altLang="en-US" sz="2200" dirty="0" smtClean="0">
                    <a:latin typeface="+mj-lt"/>
                  </a:rPr>
                  <a:t>Rises to a certain maximum height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7924800" cy="5791200"/>
              </a:xfrm>
              <a:blipFill rotWithShape="1">
                <a:blip r:embed="rId3"/>
                <a:stretch>
                  <a:fillRect t="-105" b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6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2324</TotalTime>
  <Words>651</Words>
  <Application>Microsoft Office PowerPoint</Application>
  <PresentationFormat>On-screen Show (4:3)</PresentationFormat>
  <Paragraphs>114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Wingdings</vt:lpstr>
      <vt:lpstr>Wingdings 2</vt:lpstr>
      <vt:lpstr>Verdana</vt:lpstr>
      <vt:lpstr>Cambria Math</vt:lpstr>
      <vt:lpstr>Arial</vt:lpstr>
      <vt:lpstr>Comic Sans MS</vt:lpstr>
      <vt:lpstr>Aspect</vt:lpstr>
      <vt:lpstr>Photo Editor Photo</vt:lpstr>
      <vt:lpstr>Free Fall Motion</vt:lpstr>
      <vt:lpstr>PowerPoint Presentation</vt:lpstr>
      <vt:lpstr>PowerPoint Presentation</vt:lpstr>
      <vt:lpstr>PowerPoint Presentation</vt:lpstr>
      <vt:lpstr>Galileo’s Finding</vt:lpstr>
      <vt:lpstr>Dropping Objects in a Vacuum</vt:lpstr>
      <vt:lpstr>Acceleration Due to Gravity</vt:lpstr>
      <vt:lpstr>Observations About Free Fall</vt:lpstr>
      <vt:lpstr>Observations About Free Fall</vt:lpstr>
      <vt:lpstr>PowerPoint Presentation</vt:lpstr>
      <vt:lpstr>PowerPoint Presentation</vt:lpstr>
      <vt:lpstr>PowerPoint Presentation</vt:lpstr>
      <vt:lpstr>PowerPoint Presentation</vt:lpstr>
      <vt:lpstr>*Dropping Objects on Earth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and Falling Balls</dc:title>
  <dc:creator>K. Bennett</dc:creator>
  <cp:lastModifiedBy>Ciustea, Corina    SHS - Staff</cp:lastModifiedBy>
  <cp:revision>121</cp:revision>
  <dcterms:created xsi:type="dcterms:W3CDTF">1999-08-31T19:25:18Z</dcterms:created>
  <dcterms:modified xsi:type="dcterms:W3CDTF">2018-10-22T16:02:17Z</dcterms:modified>
</cp:coreProperties>
</file>