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67" r:id="rId2"/>
    <p:sldId id="256" r:id="rId3"/>
    <p:sldId id="271" r:id="rId4"/>
    <p:sldId id="272" r:id="rId5"/>
    <p:sldId id="257" r:id="rId6"/>
    <p:sldId id="277" r:id="rId7"/>
    <p:sldId id="278" r:id="rId8"/>
    <p:sldId id="279" r:id="rId9"/>
    <p:sldId id="280" r:id="rId10"/>
    <p:sldId id="281" r:id="rId11"/>
    <p:sldId id="282" r:id="rId12"/>
    <p:sldId id="260" r:id="rId13"/>
    <p:sldId id="283" r:id="rId14"/>
    <p:sldId id="284" r:id="rId15"/>
    <p:sldId id="285" r:id="rId16"/>
    <p:sldId id="286" r:id="rId17"/>
    <p:sldId id="287" r:id="rId18"/>
    <p:sldId id="262" r:id="rId19"/>
    <p:sldId id="263" r:id="rId20"/>
    <p:sldId id="264" r:id="rId21"/>
    <p:sldId id="288" r:id="rId22"/>
    <p:sldId id="293" r:id="rId23"/>
    <p:sldId id="289" r:id="rId24"/>
    <p:sldId id="292" r:id="rId25"/>
    <p:sldId id="290" r:id="rId26"/>
    <p:sldId id="291" r:id="rId27"/>
    <p:sldId id="26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36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70ED5-2DFF-4B26-B438-CB2E40558E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F3DAE-D545-4FF9-BE8D-6AC2B01BAA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D794A-2855-418A-AD71-B6B6B80D45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297E7-B624-4BB6-8E0E-E62D253BC8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5FB6B-2365-4678-96C4-B2F52561AE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3994F-B986-44F5-A3BA-75DCD34471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852AA-A796-4AB3-9EF6-676A3C869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3757E-8D79-4183-B379-C50C9B06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FD156-6EB5-49D2-8851-E2771C693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3F9A0-B244-4CE3-B83C-6F113D8F6B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AE5DA45-E30D-43F4-B993-2B859F127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EACB156-8DE2-4EC1-8A01-EEBCE753C4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onr.navy.mil/focus/ocean/images/motion/ani_waves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Introduction to Mechanical Waves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Types of Waves and Wave Properties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5172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9144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828800"/>
            <a:ext cx="8763000" cy="4405356"/>
            <a:chOff x="304800" y="2452644"/>
            <a:chExt cx="8763000" cy="4405356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2452644"/>
              <a:ext cx="8763000" cy="4405356"/>
              <a:chOff x="304800" y="2438400"/>
              <a:chExt cx="8763000" cy="44053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04800" y="2438400"/>
                <a:ext cx="8763000" cy="4405356"/>
                <a:chOff x="304800" y="2438400"/>
                <a:chExt cx="8763000" cy="4405356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04800" y="2438400"/>
                  <a:ext cx="8763000" cy="4405356"/>
                  <a:chOff x="304800" y="2438400"/>
                  <a:chExt cx="8763000" cy="4405356"/>
                </a:xfrm>
              </p:grpSpPr>
              <p:grpSp>
                <p:nvGrpSpPr>
                  <p:cNvPr id="1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04800" y="2438400"/>
                    <a:ext cx="8763000" cy="4405356"/>
                    <a:chOff x="240" y="1686"/>
                    <a:chExt cx="5097" cy="2202"/>
                  </a:xfrm>
                </p:grpSpPr>
                <p:grpSp>
                  <p:nvGrpSpPr>
                    <p:cNvPr id="13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3" y="1686"/>
                      <a:ext cx="3834" cy="2202"/>
                      <a:chOff x="999" y="1686"/>
                      <a:chExt cx="3834" cy="2202"/>
                    </a:xfrm>
                  </p:grpSpPr>
                  <p:pic>
                    <p:nvPicPr>
                      <p:cNvPr id="16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 bwMode="auto">
                      <a:xfrm>
                        <a:off x="999" y="2014"/>
                        <a:ext cx="3834" cy="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7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84" y="1686"/>
                        <a:ext cx="2976" cy="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Direction of wave propagation</a:t>
                        </a:r>
                      </a:p>
                    </p:txBody>
                  </p:sp>
                  <p:sp>
                    <p:nvSpPr>
                      <p:cNvPr id="18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48" y="1782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  <a:prstDash val="dash"/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4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" y="2639"/>
                      <a:ext cx="864" cy="4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Direction of Particle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Motion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5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111"/>
                      <a:ext cx="0" cy="165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3288662"/>
                    <a:ext cx="0" cy="1634504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5">
                        <a:lumMod val="75000"/>
                      </a:schemeClr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2467610" y="5003423"/>
                    <a:ext cx="131318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Amplitude</a:t>
                    </a:r>
                  </a:p>
                  <a:p>
                    <a:pPr algn="ctr"/>
                    <a:r>
                      <a:rPr lang="en-US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(A)</a:t>
                    </a:r>
                    <a:endParaRPr lang="en-US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7226101" y="6336268"/>
                  <a:ext cx="1360895" cy="369332"/>
                  <a:chOff x="7226101" y="6336268"/>
                  <a:chExt cx="1360895" cy="369332"/>
                </a:xfrm>
              </p:grpSpPr>
              <p:sp>
                <p:nvSpPr>
                  <p:cNvPr id="2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6101" y="6515479"/>
                    <a:ext cx="457200" cy="76200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3">
                        <a:lumMod val="7500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620000" y="6336268"/>
                    <a:ext cx="9669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Trough</a:t>
                    </a:r>
                    <a:endParaRPr lang="en-US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6934200" y="2983468"/>
                <a:ext cx="1218872" cy="369332"/>
                <a:chOff x="7797685" y="6068918"/>
                <a:chExt cx="1218872" cy="369332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8559357" y="6253584"/>
                  <a:ext cx="457200" cy="76200"/>
                </a:xfrm>
                <a:prstGeom prst="lin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7685" y="6068918"/>
                  <a:ext cx="7745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Crest</a:t>
                  </a:r>
                  <a:endParaRPr lang="en-US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3067196" y="3168134"/>
              <a:ext cx="2670048" cy="718066"/>
              <a:chOff x="3067196" y="3168134"/>
              <a:chExt cx="2670048" cy="71806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57600" y="3239869"/>
                <a:ext cx="1535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7030A0"/>
                    </a:solidFill>
                  </a:rPr>
                  <a:t>Wavelength </a:t>
                </a:r>
              </a:p>
              <a:p>
                <a:pPr algn="ctr"/>
                <a:r>
                  <a:rPr lang="en-US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l-GR" b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b="1" dirty="0" smtClean="0">
                    <a:solidFill>
                      <a:srgbClr val="7030A0"/>
                    </a:solidFill>
                    <a:latin typeface="Cambria Math"/>
                    <a:ea typeface="Cambria Math"/>
                  </a:rPr>
                  <a:t>)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 flipV="1">
                <a:off x="3067196" y="3168134"/>
                <a:ext cx="2670048" cy="0"/>
              </a:xfrm>
              <a:prstGeom prst="line">
                <a:avLst/>
              </a:prstGeom>
              <a:noFill/>
              <a:ln w="57150">
                <a:solidFill>
                  <a:srgbClr val="7030A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44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68337"/>
            <a:ext cx="7696200" cy="7032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 In Your Journal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should be at least a ¼ page</a:t>
            </a:r>
          </a:p>
          <a:p>
            <a:r>
              <a:rPr lang="en-US" dirty="0" smtClean="0"/>
              <a:t>Leave plenty of room for labeling and definitions</a:t>
            </a:r>
          </a:p>
        </p:txBody>
      </p:sp>
      <p:pic>
        <p:nvPicPr>
          <p:cNvPr id="5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0"/>
          <a:stretch/>
        </p:blipFill>
        <p:spPr bwMode="auto">
          <a:xfrm>
            <a:off x="120112" y="3429000"/>
            <a:ext cx="890377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Type of Wave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Longitudinal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compression wave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wave in which the energy is transferred in a direction </a:t>
            </a:r>
            <a:r>
              <a:rPr lang="en-US" u="sng" dirty="0" smtClean="0"/>
              <a:t>parallel</a:t>
            </a:r>
            <a:r>
              <a:rPr lang="en-US" dirty="0" smtClean="0"/>
              <a:t> to the direction of particle movement</a:t>
            </a:r>
          </a:p>
          <a:p>
            <a:r>
              <a:rPr lang="en-US" dirty="0" smtClean="0"/>
              <a:t>Can be present in solids, liquids, or gases</a:t>
            </a:r>
          </a:p>
          <a:p>
            <a:pPr lvl="1" eaLnBrk="1" hangingPunct="1"/>
            <a:r>
              <a:rPr lang="en-US" dirty="0" smtClean="0"/>
              <a:t>Example:  Sound </a:t>
            </a:r>
            <a:r>
              <a:rPr lang="en-US" dirty="0"/>
              <a:t>W</a:t>
            </a:r>
            <a:r>
              <a:rPr lang="en-US" dirty="0" smtClean="0"/>
              <a:t>aves, Earthquake P-Waves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5860" r="6302" b="56777"/>
          <a:stretch/>
        </p:blipFill>
        <p:spPr bwMode="auto">
          <a:xfrm>
            <a:off x="1379426" y="4343400"/>
            <a:ext cx="6385148" cy="210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US" dirty="0" smtClean="0"/>
              <a:t>A wave in which the energy is transferred in a direction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parallel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to the direction of particle movement:</a:t>
            </a:r>
          </a:p>
        </p:txBody>
      </p:sp>
      <p:pic>
        <p:nvPicPr>
          <p:cNvPr id="33796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9"/>
          <a:stretch/>
        </p:blipFill>
        <p:spPr bwMode="auto">
          <a:xfrm>
            <a:off x="685800" y="3904343"/>
            <a:ext cx="7708900" cy="14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rot="5400000">
            <a:off x="2337308" y="4456160"/>
            <a:ext cx="0" cy="330301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1" y="6260068"/>
            <a:ext cx="330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Direction of Particle </a:t>
            </a:r>
            <a:r>
              <a:rPr lang="en-US" b="1" dirty="0" smtClean="0"/>
              <a:t>Motion</a:t>
            </a:r>
            <a:endParaRPr lang="en-US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25938" y="2830286"/>
            <a:ext cx="5116478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Direction of wave propagation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74464" y="3022345"/>
            <a:ext cx="1485429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Compression</a:t>
            </a:r>
            <a:r>
              <a:rPr lang="en-US" dirty="0"/>
              <a:t>:  The location in the medium of the greatest particle density and highest </a:t>
            </a:r>
            <a:r>
              <a:rPr lang="en-US" dirty="0" smtClean="0"/>
              <a:t>pressure:</a:t>
            </a:r>
            <a:endParaRPr lang="en-US" dirty="0"/>
          </a:p>
        </p:txBody>
      </p:sp>
      <p:pic>
        <p:nvPicPr>
          <p:cNvPr id="33796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9"/>
          <a:stretch/>
        </p:blipFill>
        <p:spPr bwMode="auto">
          <a:xfrm>
            <a:off x="685800" y="3904343"/>
            <a:ext cx="7708900" cy="14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rot="5400000">
            <a:off x="2337308" y="4456160"/>
            <a:ext cx="0" cy="330301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1" y="6260068"/>
            <a:ext cx="330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Particle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25938" y="2830286"/>
            <a:ext cx="5116478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wave propagation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74464" y="3022345"/>
            <a:ext cx="1485429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59971" y="5334000"/>
            <a:ext cx="2086690" cy="521732"/>
            <a:chOff x="6929867" y="5916518"/>
            <a:chExt cx="2086690" cy="521732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8559357" y="5916518"/>
              <a:ext cx="457200" cy="337066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29867" y="6068918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Compression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4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Rarefaction</a:t>
            </a:r>
            <a:r>
              <a:rPr lang="en-US" dirty="0"/>
              <a:t>:  The location in the medium with the lowest particle density and lowest </a:t>
            </a:r>
            <a:r>
              <a:rPr lang="en-US" dirty="0" smtClean="0"/>
              <a:t>pressure:</a:t>
            </a:r>
            <a:endParaRPr lang="en-US" dirty="0"/>
          </a:p>
        </p:txBody>
      </p:sp>
      <p:pic>
        <p:nvPicPr>
          <p:cNvPr id="33796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9"/>
          <a:stretch/>
        </p:blipFill>
        <p:spPr bwMode="auto">
          <a:xfrm>
            <a:off x="685800" y="3904343"/>
            <a:ext cx="7708900" cy="14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rot="5400000">
            <a:off x="2337308" y="4456160"/>
            <a:ext cx="0" cy="330301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1" y="6260068"/>
            <a:ext cx="330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Particle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25938" y="2830286"/>
            <a:ext cx="5116478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wave propagation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74464" y="3022345"/>
            <a:ext cx="1485429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75388" y="5334000"/>
            <a:ext cx="1971273" cy="521732"/>
            <a:chOff x="7045284" y="5916518"/>
            <a:chExt cx="1971273" cy="521732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8559357" y="5916518"/>
              <a:ext cx="457200" cy="337066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5284" y="6068918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Compression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8298" y="5334000"/>
            <a:ext cx="1742988" cy="533400"/>
            <a:chOff x="7785699" y="5916518"/>
            <a:chExt cx="1742988" cy="53340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7785699" y="5916518"/>
              <a:ext cx="288744" cy="337066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4443" y="6080586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Rarefaction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5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41520"/>
          </a:xfrm>
        </p:spPr>
        <p:txBody>
          <a:bodyPr/>
          <a:lstStyle/>
          <a:p>
            <a:pPr>
              <a:lnSpc>
                <a:spcPct val="90000"/>
              </a:lnSpc>
              <a:buSzPct val="100000"/>
            </a:pPr>
            <a:r>
              <a:rPr lang="en-US" dirty="0"/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wavelength (</a:t>
            </a:r>
            <a:r>
              <a:rPr lang="el-GR" b="1" i="1" dirty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dirty="0"/>
              <a:t> of a longitudinal wave is typically measured from the beginning of one compression to the beginning of the next (or center to center)</a:t>
            </a:r>
          </a:p>
        </p:txBody>
      </p:sp>
      <p:pic>
        <p:nvPicPr>
          <p:cNvPr id="33796" name="Picture 4" descr="compress_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9"/>
          <a:stretch/>
        </p:blipFill>
        <p:spPr bwMode="auto">
          <a:xfrm>
            <a:off x="685800" y="3904343"/>
            <a:ext cx="7708900" cy="14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rot="5400000">
            <a:off x="2337308" y="4456160"/>
            <a:ext cx="0" cy="330301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1" y="6260068"/>
            <a:ext cx="3303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Particle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25938" y="2830286"/>
            <a:ext cx="5116478" cy="37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 of wave propagation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74464" y="3022345"/>
            <a:ext cx="1485429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75388" y="5334000"/>
            <a:ext cx="1971273" cy="521732"/>
            <a:chOff x="7045284" y="5916518"/>
            <a:chExt cx="1971273" cy="521732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8559357" y="5916518"/>
              <a:ext cx="457200" cy="337066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5284" y="6068918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Compression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8298" y="5334000"/>
            <a:ext cx="1653220" cy="533400"/>
            <a:chOff x="7785699" y="5916518"/>
            <a:chExt cx="1653220" cy="53340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7785699" y="5916518"/>
              <a:ext cx="288744" cy="337066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4443" y="6080586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Rarefaction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799" y="3087469"/>
            <a:ext cx="2332262" cy="722531"/>
            <a:chOff x="685799" y="3087469"/>
            <a:chExt cx="2332262" cy="722531"/>
          </a:xfrm>
        </p:grpSpPr>
        <p:sp>
          <p:nvSpPr>
            <p:cNvPr id="19" name="TextBox 18"/>
            <p:cNvSpPr txBox="1"/>
            <p:nvPr/>
          </p:nvSpPr>
          <p:spPr>
            <a:xfrm>
              <a:off x="1066800" y="3087469"/>
              <a:ext cx="1535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Wavelength </a:t>
              </a:r>
            </a:p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(</a:t>
              </a:r>
              <a:r>
                <a:rPr lang="el-GR" b="1" dirty="0" smtClean="0">
                  <a:solidFill>
                    <a:schemeClr val="accent5">
                      <a:lumMod val="75000"/>
                    </a:schemeClr>
                  </a:solidFill>
                  <a:latin typeface="Cambria Math"/>
                  <a:ea typeface="Cambria Math"/>
                </a:rPr>
                <a:t>λ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ambria Math"/>
                  <a:ea typeface="Cambria Math"/>
                </a:rPr>
                <a:t>)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685799" y="3810000"/>
              <a:ext cx="2332262" cy="0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3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 Properties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799" y="2068286"/>
            <a:ext cx="7756617" cy="3799114"/>
            <a:chOff x="685799" y="2830286"/>
            <a:chExt cx="7756617" cy="3799114"/>
          </a:xfrm>
        </p:grpSpPr>
        <p:pic>
          <p:nvPicPr>
            <p:cNvPr id="33796" name="Picture 4" descr="compress_wav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839"/>
            <a:stretch/>
          </p:blipFill>
          <p:spPr bwMode="auto">
            <a:xfrm>
              <a:off x="685800" y="3904343"/>
              <a:ext cx="7708900" cy="142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10"/>
            <p:cNvSpPr>
              <a:spLocks noChangeShapeType="1"/>
            </p:cNvSpPr>
            <p:nvPr/>
          </p:nvSpPr>
          <p:spPr bwMode="auto">
            <a:xfrm rot="5400000">
              <a:off x="2337308" y="4456160"/>
              <a:ext cx="0" cy="3303017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685801" y="6260068"/>
              <a:ext cx="3303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Direction of Particle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Motion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325938" y="2830286"/>
              <a:ext cx="5116478" cy="37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Direction of wave propagation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874464" y="3022345"/>
              <a:ext cx="1485429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83771" y="5334000"/>
              <a:ext cx="2162890" cy="521732"/>
              <a:chOff x="6853667" y="5916518"/>
              <a:chExt cx="2162890" cy="521732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V="1">
                <a:off x="8559357" y="5916518"/>
                <a:ext cx="457200" cy="337066"/>
              </a:xfrm>
              <a:prstGeom prst="line">
                <a:avLst/>
              </a:pr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53667" y="6068918"/>
                <a:ext cx="1659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Compression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468298" y="5334000"/>
              <a:ext cx="1742988" cy="533400"/>
              <a:chOff x="7785699" y="5916518"/>
              <a:chExt cx="1742988" cy="533400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 flipV="1">
                <a:off x="7785699" y="5916518"/>
                <a:ext cx="288744" cy="337066"/>
              </a:xfrm>
              <a:prstGeom prst="line">
                <a:avLst/>
              </a:prstGeom>
              <a:noFill/>
              <a:ln w="57150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074443" y="6080586"/>
                <a:ext cx="1454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Rarefaction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5799" y="3087469"/>
              <a:ext cx="2332262" cy="722531"/>
              <a:chOff x="685799" y="3087469"/>
              <a:chExt cx="2332262" cy="7225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066800" y="3087469"/>
                <a:ext cx="1535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Wavelength </a:t>
                </a:r>
              </a:p>
              <a:p>
                <a:pPr algn="ctr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</a:t>
                </a:r>
                <a:r>
                  <a:rPr lang="el-GR" b="1" dirty="0" smtClean="0">
                    <a:solidFill>
                      <a:schemeClr val="accent5">
                        <a:lumMod val="75000"/>
                      </a:schemeClr>
                    </a:solidFill>
                    <a:latin typeface="Cambria Math"/>
                    <a:ea typeface="Cambria Math"/>
                  </a:rPr>
                  <a:t>λ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  <a:latin typeface="Cambria Math"/>
                    <a:ea typeface="Cambria Math"/>
                  </a:rPr>
                  <a:t>)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 flipV="1">
                <a:off x="685799" y="3810000"/>
                <a:ext cx="2332262" cy="0"/>
              </a:xfrm>
              <a:prstGeom prst="line">
                <a:avLst/>
              </a:prstGeom>
              <a:noFill/>
              <a:ln w="57150">
                <a:solidFill>
                  <a:schemeClr val="accent5">
                    <a:lumMod val="75000"/>
                  </a:scheme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012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Waves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Surface waves </a:t>
            </a:r>
            <a:r>
              <a:rPr lang="en-US" dirty="0" smtClean="0"/>
              <a:t>are waves that have characteristics of both transverse and longitudinal waves</a:t>
            </a:r>
          </a:p>
          <a:p>
            <a:pPr eaLnBrk="1" hangingPunct="1"/>
            <a:r>
              <a:rPr lang="en-US" dirty="0" smtClean="0"/>
              <a:t>Medium particles move both parallel to and perpendicular to wave propagation</a:t>
            </a:r>
          </a:p>
          <a:p>
            <a:pPr lvl="1" eaLnBrk="1" hangingPunct="1"/>
            <a:r>
              <a:rPr lang="en-US" dirty="0" smtClean="0"/>
              <a:t>Resulting path of particles’ motion is circular</a:t>
            </a:r>
          </a:p>
          <a:p>
            <a:pPr lvl="1" eaLnBrk="1" hangingPunct="1"/>
            <a:r>
              <a:rPr lang="en-US" dirty="0" smtClean="0"/>
              <a:t>Examples: Water Waves, Earthquakes</a:t>
            </a:r>
          </a:p>
        </p:txBody>
      </p:sp>
      <p:pic>
        <p:nvPicPr>
          <p:cNvPr id="35845" name="Picture 5" descr="Wave animation.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3086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5791200"/>
            <a:ext cx="10668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839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Wave Characteristics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1676400"/>
                <a:ext cx="7696200" cy="51816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Wave Frequency ( </a:t>
                </a:r>
                <a:r>
                  <a:rPr lang="en-US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 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  <a:r>
                  <a:rPr lang="en-US" dirty="0" smtClean="0"/>
                  <a:t>: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dirty="0" smtClean="0"/>
                  <a:t>The number of complete wave cycles that pass by a point every second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dirty="0" smtClean="0"/>
                  <a:t>Units = 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Hertz (Hz) </a:t>
                </a:r>
                <a:r>
                  <a:rPr lang="en-US" dirty="0" smtClean="0"/>
                  <a:t>= 1 (1/sec) = 1 sec</a:t>
                </a:r>
                <a:r>
                  <a:rPr lang="en-US" baseline="30000" dirty="0" smtClean="0"/>
                  <a:t>-1</a:t>
                </a:r>
                <a:endParaRPr lang="en-US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Period (</a:t>
                </a:r>
                <a:r>
                  <a:rPr lang="en-US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  <a:r>
                  <a:rPr lang="en-US" dirty="0" smtClean="0"/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dirty="0" smtClean="0"/>
                  <a:t>The amount of time that it takes for one complete wave cycle to pass by a point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dirty="0" smtClean="0"/>
                  <a:t>Units = </a:t>
                </a:r>
                <a:r>
                  <a:rPr lang="en-US" b="1" dirty="0" smtClean="0"/>
                  <a:t>Seconds (s)</a:t>
                </a:r>
                <a:endParaRPr lang="en-US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dirty="0" smtClean="0"/>
                  <a:t>By definition, the frequency and the period of a wave are the inverse of each other: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algn="ctr"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3600" b="1" i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7696200" cy="5181600"/>
              </a:xfrm>
              <a:blipFill rotWithShape="1">
                <a:blip r:embed="rId2"/>
                <a:stretch>
                  <a:fillRect l="-950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44537"/>
            <a:ext cx="7696200" cy="7032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Waves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mechanical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wave</a:t>
            </a:r>
            <a:r>
              <a:rPr lang="en-US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b="1" dirty="0" smtClean="0"/>
              <a:t>mechanical wave </a:t>
            </a:r>
            <a:r>
              <a:rPr lang="en-US" dirty="0" smtClean="0"/>
              <a:t>is a rhythmic disturbance that allows energy to be transferred through matter because of the motion of and interactions between the particles in the matter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medium</a:t>
            </a:r>
            <a:r>
              <a:rPr lang="en-US" dirty="0" smtClean="0"/>
              <a:t>?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/>
              <a:t>m</a:t>
            </a:r>
            <a:r>
              <a:rPr lang="en-US" b="1" dirty="0" smtClean="0"/>
              <a:t>edium</a:t>
            </a:r>
            <a:r>
              <a:rPr lang="en-US" dirty="0" smtClean="0"/>
              <a:t> is the general term for the actual matter through which the wave is traveling.</a:t>
            </a:r>
          </a:p>
          <a:p>
            <a:pPr lvl="1" eaLnBrk="1" hangingPunct="1"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wave propagation </a:t>
            </a:r>
            <a:r>
              <a:rPr lang="en-US" dirty="0" smtClean="0"/>
              <a:t>?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Wave </a:t>
            </a:r>
            <a:r>
              <a:rPr lang="en-US" b="1" dirty="0"/>
              <a:t>p</a:t>
            </a:r>
            <a:r>
              <a:rPr lang="en-US" b="1" dirty="0" smtClean="0"/>
              <a:t>ropagation </a:t>
            </a:r>
            <a:r>
              <a:rPr lang="en-US" dirty="0" smtClean="0"/>
              <a:t>is the term given when describing the transfer of energy through a medium</a:t>
            </a: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447800"/>
                <a:ext cx="8458200" cy="57150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Wave speed (</a:t>
                </a:r>
                <a:r>
                  <a:rPr lang="en-US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v</a:t>
                </a:r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):</a:t>
                </a:r>
              </a:p>
              <a:p>
                <a:pPr lvl="1"/>
                <a:r>
                  <a:rPr lang="en-US" dirty="0" smtClean="0"/>
                  <a:t>Speed of a wave will be constant in a given medium </a:t>
                </a:r>
                <a:endParaRPr lang="en-US" dirty="0"/>
              </a:p>
              <a:p>
                <a:pPr lvl="1"/>
                <a:r>
                  <a:rPr lang="en-US" dirty="0" smtClean="0"/>
                  <a:t>What is our definition of speed?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do we call the distance a wave travels?</a:t>
                </a:r>
              </a:p>
              <a:p>
                <a:pPr lvl="1"/>
                <a:r>
                  <a:rPr lang="en-US" dirty="0" smtClean="0"/>
                  <a:t>Wavelength (</a:t>
                </a:r>
                <a:r>
                  <a:rPr lang="el-GR" i="1" dirty="0" smtClean="0">
                    <a:latin typeface="Cambria Math"/>
                    <a:ea typeface="Cambria Math"/>
                  </a:rPr>
                  <a:t>λ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What do we call the time it takes to travel 1 wavelength?</a:t>
                </a:r>
              </a:p>
              <a:p>
                <a:pPr lvl="1"/>
                <a:r>
                  <a:rPr lang="en-US" dirty="0" smtClean="0"/>
                  <a:t>Period 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5715000"/>
              </a:xfrm>
              <a:blipFill rotWithShape="1">
                <a:blip r:embed="rId2"/>
                <a:stretch>
                  <a:fillRect l="-937" t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Speed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4800600"/>
            <a:ext cx="10668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4876800"/>
            <a:ext cx="13716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447800"/>
                <a:ext cx="8458200" cy="57150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b="1" dirty="0" smtClean="0"/>
                  <a:t>Wave speed (</a:t>
                </a:r>
                <a:r>
                  <a:rPr lang="en-US" b="1" i="1" dirty="0" smtClean="0"/>
                  <a:t>v</a:t>
                </a:r>
                <a:r>
                  <a:rPr lang="en-US" b="1" dirty="0" smtClean="0"/>
                  <a:t>):</a:t>
                </a: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Distance (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) = wavelength (</a:t>
                </a:r>
                <a:r>
                  <a:rPr lang="el-GR" i="1" dirty="0" smtClean="0">
                    <a:latin typeface="Cambria Math"/>
                    <a:ea typeface="Cambria Math"/>
                  </a:rPr>
                  <a:t>λ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Time 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 = period 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marL="39319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𝑤𝑎𝑣𝑒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𝑠𝑝𝑒𝑒𝑑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𝑤𝑎𝑣𝑒𝑙𝑒𝑛𝑔𝑡h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𝑝𝑒𝑟𝑖𝑜𝑑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393192" lvl="1" indent="0" algn="ctr">
                  <a:buNone/>
                </a:pPr>
                <a:endParaRPr lang="en-US" sz="1400" dirty="0"/>
              </a:p>
              <a:p>
                <a:pPr marL="39319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              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or</m:t>
                      </m:r>
                      <m:r>
                        <a:rPr lang="en-US" b="1" i="1" smtClean="0">
                          <a:latin typeface="Cambria Math"/>
                        </a:rPr>
                        <m:t>                   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𝝀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5715000"/>
              </a:xfrm>
              <a:blipFill rotWithShape="1">
                <a:blip r:embed="rId2"/>
                <a:stretch>
                  <a:fillRect l="-937" t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A </a:t>
            </a:r>
            <a:r>
              <a:rPr lang="en-US" sz="2800" dirty="0" smtClean="0"/>
              <a:t>surfer  is waiting for the perfect waves. While waiting, the surfer notices that 7 waves pass by every minute. </a:t>
            </a:r>
          </a:p>
          <a:p>
            <a:pPr lvl="0"/>
            <a:r>
              <a:rPr lang="en-US" sz="2800" dirty="0" smtClean="0"/>
              <a:t>What is the </a:t>
            </a:r>
            <a:r>
              <a:rPr lang="en-US" sz="2800" b="1" dirty="0" smtClean="0"/>
              <a:t>period</a:t>
            </a:r>
            <a:r>
              <a:rPr lang="en-US" sz="2800" dirty="0" smtClean="0"/>
              <a:t> of one of the water waves?</a:t>
            </a:r>
          </a:p>
          <a:p>
            <a:pPr lvl="0"/>
            <a:r>
              <a:rPr lang="en-US" sz="2800" dirty="0" smtClean="0"/>
              <a:t>What is the </a:t>
            </a:r>
            <a:r>
              <a:rPr lang="en-US" sz="2800" b="1" dirty="0" smtClean="0"/>
              <a:t>frequency</a:t>
            </a:r>
            <a:r>
              <a:rPr lang="en-US" sz="2800" dirty="0" smtClean="0"/>
              <a:t> of the wave?</a:t>
            </a:r>
          </a:p>
          <a:p>
            <a:pPr marL="0" lv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158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1a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/>
              </a:bodyPr>
              <a:lstStyle/>
              <a:p>
                <a:pPr marL="0" lvl="0" indent="0">
                  <a:buNone/>
                </a:pPr>
                <a:r>
                  <a:rPr lang="en-US" sz="2800" dirty="0" smtClean="0"/>
                  <a:t>A surfer  is waiting for the perfect waves. While waiting, the surfer notices that 7 waves pass by every minute. </a:t>
                </a:r>
              </a:p>
              <a:p>
                <a:pPr lvl="0"/>
                <a:r>
                  <a:rPr lang="en-US" sz="2800" dirty="0" smtClean="0"/>
                  <a:t>What is the </a:t>
                </a:r>
                <a:r>
                  <a:rPr lang="en-US" sz="2800" b="1" dirty="0" smtClean="0"/>
                  <a:t>period</a:t>
                </a:r>
                <a:r>
                  <a:rPr lang="en-US" sz="2800" dirty="0" smtClean="0"/>
                  <a:t> of one of the water waves?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𝑜𝑛𝑒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𝑤𝑎𝑣𝑒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𝑡𝑜𝑡𝑎𝑙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𝑡𝑖𝑚𝑒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# 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𝑜𝑓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𝑤𝑎𝑣𝑒𝑠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𝑜𝑛𝑒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𝑤𝑎𝑣𝑒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60 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waves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6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𝒐𝒏𝒆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𝒘𝒂𝒗𝒆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</m:borderBox>
                    </m:oMath>
                  </m:oMathPara>
                </a14:m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25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1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1b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/>
              </a:bodyPr>
              <a:lstStyle/>
              <a:p>
                <a:pPr marL="0" lvl="0" indent="0">
                  <a:buNone/>
                </a:pPr>
                <a:r>
                  <a:rPr lang="en-US" sz="2800" dirty="0" smtClean="0"/>
                  <a:t>A surfer  is waiting for the perfect waves. While waiting, the surfer notices that 7 waves pass by every minute. </a:t>
                </a:r>
              </a:p>
              <a:p>
                <a:pPr lvl="0"/>
                <a:r>
                  <a:rPr lang="en-US" sz="2800" dirty="0"/>
                  <a:t>What is the </a:t>
                </a:r>
                <a:r>
                  <a:rPr lang="en-US" sz="2800" b="1" dirty="0"/>
                  <a:t>frequency</a:t>
                </a:r>
                <a:r>
                  <a:rPr lang="en-US" sz="2800" dirty="0"/>
                  <a:t> of the wave?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8.</m:t>
                          </m:r>
                          <m: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borderBoxPr>
                        <m:e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𝐇𝐳</m:t>
                          </m:r>
                        </m:e>
                      </m:borderBox>
                    </m:oMath>
                  </m:oMathPara>
                </a14:m>
                <a:endParaRPr lang="en-US" sz="2800" dirty="0" smtClean="0"/>
              </a:p>
              <a:p>
                <a:pPr marL="0" lvl="0" indent="0">
                  <a:buNone/>
                </a:pP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25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5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800" dirty="0" smtClean="0"/>
                  <a:t>The surfer  has drifted 65 meters from shore. It takes  the surfer 25 seconds to ride a wave back to shore. </a:t>
                </a:r>
              </a:p>
              <a:p>
                <a:pPr lvl="0"/>
                <a:r>
                  <a:rPr lang="en-US" sz="2800" dirty="0" smtClean="0"/>
                  <a:t>What is the </a:t>
                </a:r>
                <a:r>
                  <a:rPr lang="en-US" sz="2800" b="1" dirty="0" smtClean="0"/>
                  <a:t>wave speed </a:t>
                </a:r>
                <a:r>
                  <a:rPr lang="en-US" sz="2800" dirty="0" smtClean="0"/>
                  <a:t>for the water wave?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65 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m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borderBox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  <m:f>
                            <m:fPr>
                              <m:type m:val="skw"/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n-US" sz="3200" b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𝐬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lvl="0"/>
                <a:endParaRPr lang="en-US" sz="28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481" t="-1044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2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dirty="0" smtClean="0"/>
              <a:t>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en-US" sz="2800" dirty="0" smtClean="0"/>
                  <a:t>Using what we know about the surfer’s last wave of the day:</a:t>
                </a:r>
              </a:p>
              <a:p>
                <a:pPr lvl="0"/>
                <a:r>
                  <a:rPr lang="en-US" sz="2800" dirty="0" smtClean="0"/>
                  <a:t>What is the </a:t>
                </a:r>
                <a:r>
                  <a:rPr lang="en-US" sz="2800" b="1" dirty="0" smtClean="0"/>
                  <a:t>wavelength</a:t>
                </a:r>
                <a:r>
                  <a:rPr lang="en-US" sz="2800" dirty="0" smtClean="0"/>
                  <a:t> of the ocean wave?</a:t>
                </a:r>
                <a:endParaRPr lang="en-US" sz="2800" dirty="0"/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n-US" sz="2800" b="0" dirty="0" smtClean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2.6</m:t>
                          </m:r>
                          <m:f>
                            <m:fPr>
                              <m:type m:val="skw"/>
                              <m:ctrlPr>
                                <a:rPr lang="en-US" sz="2800" b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0.12 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Hz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borderBoxPr>
                        <m:e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  <m:r>
                            <a:rPr lang="en-US" sz="32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𝟐𝟐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𝐦</m:t>
                          </m:r>
                        </m:e>
                      </m:borderBox>
                    </m:oMath>
                  </m:oMathPara>
                </a14:m>
                <a:endParaRPr lang="en-US" sz="3200" b="1" dirty="0" smtClean="0">
                  <a:solidFill>
                    <a:schemeClr val="accent5">
                      <a:lumMod val="75000"/>
                    </a:schemeClr>
                  </a:solidFill>
                  <a:ea typeface="Cambria Math"/>
                </a:endParaRPr>
              </a:p>
              <a:p>
                <a:pPr marL="0" lvl="0" indent="0">
                  <a:buNone/>
                </a:pP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481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3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525"/>
            <a:ext cx="8534400" cy="92447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Waves Demo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802"/>
            <a:ext cx="8153400" cy="50967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On the demo note handout:</a:t>
            </a:r>
          </a:p>
          <a:p>
            <a:pPr lvl="1"/>
            <a:r>
              <a:rPr lang="en-US" sz="2800" dirty="0" smtClean="0"/>
              <a:t>PREDICT for Demos 1 - 3</a:t>
            </a:r>
          </a:p>
          <a:p>
            <a:pPr lvl="1"/>
            <a:r>
              <a:rPr lang="en-US" sz="2800" dirty="0" smtClean="0"/>
              <a:t>Write down your observations after each demo.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Write a brief summary about the “take home message” for each video demo!</a:t>
            </a:r>
          </a:p>
          <a:p>
            <a:pPr marL="0" indent="0">
              <a:buNone/>
            </a:pPr>
            <a:endParaRPr lang="en-US" sz="3600" b="1" dirty="0"/>
          </a:p>
          <a:p>
            <a:pPr lvl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5851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68337"/>
            <a:ext cx="7696200" cy="7032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 In Your Journal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It should be at least a ½ page</a:t>
            </a:r>
          </a:p>
          <a:p>
            <a:r>
              <a:rPr lang="en-US" dirty="0" smtClean="0"/>
              <a:t>Leave plenty of room for labeling and definitions</a:t>
            </a: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112" y="2799992"/>
            <a:ext cx="6913776" cy="3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68337"/>
            <a:ext cx="7696200" cy="7032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Waves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Transverse Waves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A wave in which the energy is transferred in a direction </a:t>
            </a:r>
            <a:r>
              <a:rPr lang="en-US" u="sng" dirty="0" smtClean="0"/>
              <a:t>perpendicular</a:t>
            </a:r>
            <a:r>
              <a:rPr lang="en-US" dirty="0" smtClean="0"/>
              <a:t> to the direction of particle movement</a:t>
            </a:r>
          </a:p>
          <a:p>
            <a:pPr lvl="1" eaLnBrk="1" hangingPunct="1"/>
            <a:r>
              <a:rPr lang="en-US" dirty="0" smtClean="0"/>
              <a:t>This type of wave is typically only found in solids</a:t>
            </a:r>
          </a:p>
          <a:p>
            <a:pPr lvl="2" eaLnBrk="1" hangingPunct="1"/>
            <a:r>
              <a:rPr lang="en-US" dirty="0" smtClean="0"/>
              <a:t>Example:  Earthquake S - Waves, Guitar </a:t>
            </a:r>
            <a:r>
              <a:rPr lang="en-US" dirty="0"/>
              <a:t>S</a:t>
            </a:r>
            <a:r>
              <a:rPr lang="en-US" dirty="0" smtClean="0"/>
              <a:t>trings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9262" y="4114878"/>
            <a:ext cx="8705477" cy="1940241"/>
            <a:chOff x="1795641" y="4343400"/>
            <a:chExt cx="6696531" cy="1492472"/>
          </a:xfrm>
        </p:grpSpPr>
        <p:pic>
          <p:nvPicPr>
            <p:cNvPr id="410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69" r="3303" b="22280"/>
            <a:stretch/>
          </p:blipFill>
          <p:spPr bwMode="auto">
            <a:xfrm>
              <a:off x="1795641" y="4401955"/>
              <a:ext cx="6696531" cy="143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154517" y="4343400"/>
              <a:ext cx="626055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0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44537"/>
            <a:ext cx="7696200" cy="7032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A wave in which the energy is transferred in a direction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perpendicular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to the direction of particle movement:</a:t>
            </a: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013" y="3557183"/>
            <a:ext cx="6086475" cy="276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14701" y="2972392"/>
            <a:ext cx="4724400" cy="366233"/>
            <a:chOff x="3314701" y="2972392"/>
            <a:chExt cx="4724400" cy="366233"/>
          </a:xfrm>
        </p:grpSpPr>
        <p:sp>
          <p:nvSpPr>
            <p:cNvPr id="4105" name="Text Box 5"/>
            <p:cNvSpPr txBox="1">
              <a:spLocks noChangeArrowheads="1"/>
            </p:cNvSpPr>
            <p:nvPr/>
          </p:nvSpPr>
          <p:spPr bwMode="auto">
            <a:xfrm>
              <a:off x="3314701" y="2972392"/>
              <a:ext cx="4724400" cy="36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Direction of wave propagation</a:t>
              </a:r>
            </a:p>
          </p:txBody>
        </p:sp>
        <p:sp>
          <p:nvSpPr>
            <p:cNvPr id="4106" name="Line 6"/>
            <p:cNvSpPr>
              <a:spLocks noChangeShapeType="1"/>
            </p:cNvSpPr>
            <p:nvPr/>
          </p:nvSpPr>
          <p:spPr bwMode="auto">
            <a:xfrm>
              <a:off x="6591301" y="3114159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" y="3734392"/>
            <a:ext cx="1600200" cy="2438105"/>
            <a:chOff x="381000" y="3734392"/>
            <a:chExt cx="1600200" cy="2438105"/>
          </a:xfrm>
        </p:grpSpPr>
        <p:sp>
          <p:nvSpPr>
            <p:cNvPr id="4102" name="Text Box 8"/>
            <p:cNvSpPr txBox="1">
              <a:spLocks noChangeArrowheads="1"/>
            </p:cNvSpPr>
            <p:nvPr/>
          </p:nvSpPr>
          <p:spPr bwMode="auto">
            <a:xfrm>
              <a:off x="381000" y="4480148"/>
              <a:ext cx="1371600" cy="91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/>
                <a:t>Direction of Particle </a:t>
              </a:r>
              <a:r>
                <a:rPr lang="en-US" dirty="0" smtClean="0"/>
                <a:t>Motion</a:t>
              </a:r>
              <a:endParaRPr lang="en-US" dirty="0"/>
            </a:p>
          </p:txBody>
        </p:sp>
        <p:sp>
          <p:nvSpPr>
            <p:cNvPr id="4103" name="Line 10"/>
            <p:cNvSpPr>
              <a:spLocks noChangeShapeType="1"/>
            </p:cNvSpPr>
            <p:nvPr/>
          </p:nvSpPr>
          <p:spPr bwMode="auto">
            <a:xfrm>
              <a:off x="1981200" y="3734392"/>
              <a:ext cx="0" cy="2438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04800" y="2438400"/>
            <a:ext cx="8763000" cy="4405356"/>
            <a:chOff x="240" y="1686"/>
            <a:chExt cx="5097" cy="2202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1503" y="1686"/>
              <a:ext cx="3834" cy="2202"/>
              <a:chOff x="999" y="1686"/>
              <a:chExt cx="3834" cy="2202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99" y="2014"/>
                <a:ext cx="3834" cy="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1584" y="1686"/>
                <a:ext cx="297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Direction of wave propagation</a:t>
                </a:r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3648" y="1782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40" y="2639"/>
              <a:ext cx="86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Direction of Particle motion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248" y="2111"/>
              <a:ext cx="0" cy="1651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3400" y="1484293"/>
            <a:ext cx="8748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Amplitude (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800" dirty="0" smtClean="0">
                <a:latin typeface="+mn-lt"/>
              </a:rPr>
              <a:t>:  the maximum displacement of a particle in the medium from its rest position:</a:t>
            </a:r>
            <a:endParaRPr lang="en-US" sz="28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8906" y="3276600"/>
            <a:ext cx="1313180" cy="2373154"/>
            <a:chOff x="2518906" y="3276600"/>
            <a:chExt cx="1313180" cy="2373154"/>
          </a:xfrm>
        </p:grpSpPr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3124200" y="3276600"/>
              <a:ext cx="0" cy="1634504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8906" y="5003423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Amplitude</a:t>
              </a:r>
            </a:p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(A)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7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34405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Trough</a:t>
            </a:r>
            <a:r>
              <a:rPr lang="en-US" sz="2800" dirty="0">
                <a:latin typeface="+mn-lt"/>
              </a:rPr>
              <a:t>:  The point in a wave cycle where the medium has reached the maximum displacement </a:t>
            </a:r>
            <a:r>
              <a:rPr lang="en-US" sz="2800" u="sng" dirty="0">
                <a:latin typeface="+mn-lt"/>
              </a:rPr>
              <a:t>BELOW</a:t>
            </a:r>
            <a:r>
              <a:rPr lang="en-US" sz="2800" dirty="0">
                <a:latin typeface="+mn-lt"/>
              </a:rPr>
              <a:t> the rest position: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2438400"/>
            <a:ext cx="8763000" cy="4405356"/>
            <a:chOff x="304800" y="2438400"/>
            <a:chExt cx="8763000" cy="4405356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04800" y="2438400"/>
              <a:ext cx="8763000" cy="4405356"/>
              <a:chOff x="240" y="1686"/>
              <a:chExt cx="5097" cy="2202"/>
            </a:xfrm>
          </p:grpSpPr>
          <p:grpSp>
            <p:nvGrpSpPr>
              <p:cNvPr id="13" name="Group 7"/>
              <p:cNvGrpSpPr>
                <a:grpSpLocks/>
              </p:cNvGrpSpPr>
              <p:nvPr/>
            </p:nvGrpSpPr>
            <p:grpSpPr bwMode="auto">
              <a:xfrm>
                <a:off x="1503" y="1686"/>
                <a:ext cx="3834" cy="2202"/>
                <a:chOff x="999" y="1686"/>
                <a:chExt cx="3834" cy="2202"/>
              </a:xfrm>
            </p:grpSpPr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99" y="2014"/>
                  <a:ext cx="3834" cy="1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4" y="1686"/>
                  <a:ext cx="297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Direction of wave propagation</a:t>
                  </a:r>
                </a:p>
              </p:txBody>
            </p:sp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auto">
                <a:xfrm>
                  <a:off x="3648" y="1782"/>
                  <a:ext cx="864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240" y="2639"/>
                <a:ext cx="864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Direction of Particle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Motion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1248" y="2111"/>
                <a:ext cx="0" cy="1651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3124200" y="3288662"/>
              <a:ext cx="0" cy="1634504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18906" y="5003423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Amplitude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26101" y="6336268"/>
            <a:ext cx="1360895" cy="369332"/>
            <a:chOff x="7226101" y="6336268"/>
            <a:chExt cx="1360895" cy="369332"/>
          </a:xfrm>
        </p:grpSpPr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>
              <a:off x="7226101" y="6515479"/>
              <a:ext cx="457200" cy="76200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0" y="6336268"/>
              <a:ext cx="966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Trough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8906" y="500342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Amplitude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(A)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34405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Crest</a:t>
            </a:r>
            <a:r>
              <a:rPr lang="en-US" sz="2800" dirty="0" smtClean="0">
                <a:latin typeface="+mn-lt"/>
              </a:rPr>
              <a:t>:  </a:t>
            </a:r>
            <a:r>
              <a:rPr lang="en-US" sz="2800" dirty="0">
                <a:latin typeface="+mn-lt"/>
              </a:rPr>
              <a:t>The point in a wave cycle where the medium has reached the maximum displacement </a:t>
            </a:r>
            <a:r>
              <a:rPr lang="en-US" sz="2800" u="sng" dirty="0" smtClean="0">
                <a:latin typeface="+mn-lt"/>
              </a:rPr>
              <a:t>ABOVE </a:t>
            </a:r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rest position: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2438400"/>
            <a:ext cx="8763000" cy="4405356"/>
            <a:chOff x="304800" y="2438400"/>
            <a:chExt cx="8763000" cy="4405356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2438400"/>
              <a:ext cx="8763000" cy="4405356"/>
              <a:chOff x="304800" y="2438400"/>
              <a:chExt cx="8763000" cy="4405356"/>
            </a:xfrm>
          </p:grpSpPr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304800" y="2438400"/>
                <a:ext cx="8763000" cy="4405356"/>
                <a:chOff x="240" y="1686"/>
                <a:chExt cx="5097" cy="2202"/>
              </a:xfrm>
            </p:grpSpPr>
            <p:grpSp>
              <p:nvGrpSpPr>
                <p:cNvPr id="13" name="Group 7"/>
                <p:cNvGrpSpPr>
                  <a:grpSpLocks/>
                </p:cNvGrpSpPr>
                <p:nvPr/>
              </p:nvGrpSpPr>
              <p:grpSpPr bwMode="auto">
                <a:xfrm>
                  <a:off x="1503" y="1686"/>
                  <a:ext cx="3834" cy="2202"/>
                  <a:chOff x="999" y="1686"/>
                  <a:chExt cx="3834" cy="2202"/>
                </a:xfrm>
              </p:grpSpPr>
              <p:pic>
                <p:nvPicPr>
                  <p:cNvPr id="1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999" y="2014"/>
                    <a:ext cx="3834" cy="18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1686"/>
                    <a:ext cx="2976" cy="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Direction of wave propagation</a:t>
                    </a:r>
                  </a:p>
                </p:txBody>
              </p:sp>
              <p:sp>
                <p:nvSpPr>
                  <p:cNvPr id="1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1782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>
                        <a:lumMod val="50000"/>
                      </a:schemeClr>
                    </a:solidFill>
                    <a:prstDash val="dash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0" y="2639"/>
                  <a:ext cx="864" cy="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dirty="0">
                      <a:solidFill>
                        <a:schemeClr val="bg1">
                          <a:lumMod val="50000"/>
                        </a:schemeClr>
                      </a:solidFill>
                    </a:rPr>
                    <a:t>Direction of Particle </a:t>
                  </a:r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Motion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Line 10"/>
                <p:cNvSpPr>
                  <a:spLocks noChangeShapeType="1"/>
                </p:cNvSpPr>
                <p:nvPr/>
              </p:nvSpPr>
              <p:spPr bwMode="auto">
                <a:xfrm>
                  <a:off x="1248" y="2111"/>
                  <a:ext cx="0" cy="1651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prstDash val="dash"/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3124200" y="3288662"/>
                <a:ext cx="0" cy="1634504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8906" y="5003423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Amplitude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226101" y="6336268"/>
              <a:ext cx="1300942" cy="369332"/>
              <a:chOff x="7226101" y="6336268"/>
              <a:chExt cx="1300942" cy="369332"/>
            </a:xfrm>
          </p:grpSpPr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 flipH="1">
                <a:off x="7226101" y="6515479"/>
                <a:ext cx="457200" cy="76200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20000" y="6336268"/>
                <a:ext cx="907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Trough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934200" y="2983468"/>
            <a:ext cx="1218872" cy="369332"/>
            <a:chOff x="7797685" y="6068918"/>
            <a:chExt cx="1218872" cy="369332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8559357" y="6253584"/>
              <a:ext cx="457200" cy="76200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97685" y="606891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Crest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18906" y="500342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Amplitude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(A)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838200"/>
            <a:ext cx="76962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 Properties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34405"/>
            <a:ext cx="8610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Wavelength (</a:t>
            </a:r>
            <a:r>
              <a:rPr lang="el-GR" sz="2700" b="1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Cambria Math"/>
              </a:rPr>
              <a:t>λ</a:t>
            </a: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700" dirty="0">
                <a:latin typeface="+mn-lt"/>
              </a:rPr>
              <a:t>:  The distance from one point on a wave to the same point on the next wave (i.e. the distance from crest to crest</a:t>
            </a:r>
            <a:r>
              <a:rPr lang="en-US" sz="2700" dirty="0" smtClean="0">
                <a:latin typeface="+mn-lt"/>
              </a:rPr>
              <a:t>):</a:t>
            </a:r>
            <a:endParaRPr lang="en-US" sz="2700" b="1" u="sng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2438400"/>
            <a:ext cx="8763000" cy="4405356"/>
            <a:chOff x="304800" y="2438400"/>
            <a:chExt cx="8763000" cy="4405356"/>
          </a:xfrm>
        </p:grpSpPr>
        <p:grpSp>
          <p:nvGrpSpPr>
            <p:cNvPr id="6" name="Group 5"/>
            <p:cNvGrpSpPr/>
            <p:nvPr/>
          </p:nvGrpSpPr>
          <p:grpSpPr>
            <a:xfrm>
              <a:off x="304800" y="2438400"/>
              <a:ext cx="8763000" cy="4405356"/>
              <a:chOff x="304800" y="2438400"/>
              <a:chExt cx="8763000" cy="440535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04800" y="2438400"/>
                <a:ext cx="8763000" cy="4405356"/>
                <a:chOff x="304800" y="2438400"/>
                <a:chExt cx="8763000" cy="4405356"/>
              </a:xfrm>
            </p:grpSpPr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304800" y="2438400"/>
                  <a:ext cx="8763000" cy="4405356"/>
                  <a:chOff x="240" y="1686"/>
                  <a:chExt cx="5097" cy="2202"/>
                </a:xfrm>
              </p:grpSpPr>
              <p:grpSp>
                <p:nvGrpSpPr>
                  <p:cNvPr id="1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503" y="1686"/>
                    <a:ext cx="3834" cy="2202"/>
                    <a:chOff x="999" y="1686"/>
                    <a:chExt cx="3834" cy="2202"/>
                  </a:xfrm>
                </p:grpSpPr>
                <p:pic>
                  <p:nvPicPr>
                    <p:cNvPr id="16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999" y="2014"/>
                      <a:ext cx="3834" cy="18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7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4" y="1686"/>
                      <a:ext cx="2976" cy="1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Direction of wave propagation</a:t>
                      </a:r>
                    </a:p>
                  </p:txBody>
                </p:sp>
                <p:sp>
                  <p:nvSpPr>
                    <p:cNvPr id="1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8" y="1782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2639"/>
                    <a:ext cx="864" cy="4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Direction of Particle </a:t>
                    </a:r>
                    <a:r>
                      <a: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Motion</a:t>
                    </a:r>
                    <a:endParaRPr lang="en-U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111"/>
                    <a:ext cx="0" cy="165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>
                        <a:lumMod val="50000"/>
                      </a:schemeClr>
                    </a:solidFill>
                    <a:prstDash val="dash"/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Line 10"/>
                <p:cNvSpPr>
                  <a:spLocks noChangeShapeType="1"/>
                </p:cNvSpPr>
                <p:nvPr/>
              </p:nvSpPr>
              <p:spPr bwMode="auto">
                <a:xfrm>
                  <a:off x="3124200" y="3288662"/>
                  <a:ext cx="0" cy="1634504"/>
                </a:xfrm>
                <a:prstGeom prst="lin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2518906" y="5003423"/>
                  <a:ext cx="121058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Amplitude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(A)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7226101" y="6336268"/>
                <a:ext cx="1300942" cy="369332"/>
                <a:chOff x="7226101" y="6336268"/>
                <a:chExt cx="1300942" cy="369332"/>
              </a:xfrm>
            </p:grpSpPr>
            <p:sp>
              <p:nvSpPr>
                <p:cNvPr id="2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7226101" y="6515479"/>
                  <a:ext cx="457200" cy="76200"/>
                </a:xfrm>
                <a:prstGeom prst="lin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620000" y="6336268"/>
                  <a:ext cx="907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Trough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6934200" y="2983468"/>
              <a:ext cx="1218872" cy="369332"/>
              <a:chOff x="7797685" y="6068918"/>
              <a:chExt cx="1218872" cy="369332"/>
            </a:xfrm>
          </p:grpSpPr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8559357" y="6253584"/>
                <a:ext cx="457200" cy="76200"/>
              </a:xfrm>
              <a:prstGeom prst="lin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97685" y="6068918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Crest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067196" y="3168134"/>
            <a:ext cx="2670048" cy="718066"/>
            <a:chOff x="3067196" y="3168134"/>
            <a:chExt cx="2670048" cy="718066"/>
          </a:xfrm>
        </p:grpSpPr>
        <p:sp>
          <p:nvSpPr>
            <p:cNvPr id="27" name="TextBox 26"/>
            <p:cNvSpPr txBox="1"/>
            <p:nvPr/>
          </p:nvSpPr>
          <p:spPr>
            <a:xfrm>
              <a:off x="3657600" y="3239869"/>
              <a:ext cx="1535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Wavelength </a:t>
              </a:r>
            </a:p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(</a:t>
              </a:r>
              <a:r>
                <a:rPr lang="el-GR" b="1" dirty="0" smtClean="0">
                  <a:solidFill>
                    <a:schemeClr val="accent5">
                      <a:lumMod val="75000"/>
                    </a:schemeClr>
                  </a:solidFill>
                  <a:latin typeface="Cambria Math"/>
                  <a:ea typeface="Cambria Math"/>
                </a:rPr>
                <a:t>λ</a:t>
              </a: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ambria Math"/>
                  <a:ea typeface="Cambria Math"/>
                </a:rPr>
                <a:t>)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V="1">
              <a:off x="3067196" y="3168134"/>
              <a:ext cx="2670048" cy="0"/>
            </a:xfrm>
            <a:prstGeom prst="line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7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696</TotalTime>
  <Words>1139</Words>
  <Application>Microsoft Office PowerPoint</Application>
  <PresentationFormat>On-screen Show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Introduction to Mechanical Waves</vt:lpstr>
      <vt:lpstr>Mechanical Waves</vt:lpstr>
      <vt:lpstr>Sketch In Your Journal</vt:lpstr>
      <vt:lpstr>Types of Waves</vt:lpstr>
      <vt:lpstr>Transverse Waves</vt:lpstr>
      <vt:lpstr>Transverse Wave Properties</vt:lpstr>
      <vt:lpstr>Transverse Wave Properties</vt:lpstr>
      <vt:lpstr>Transverse Wave Properties</vt:lpstr>
      <vt:lpstr>Transverse Wave Properties</vt:lpstr>
      <vt:lpstr>Transverse Wave Properties</vt:lpstr>
      <vt:lpstr>Sketch In Your Journal</vt:lpstr>
      <vt:lpstr>Another Type of Wave</vt:lpstr>
      <vt:lpstr>Longitudinal Waves</vt:lpstr>
      <vt:lpstr>Longitudinal Wave Properties</vt:lpstr>
      <vt:lpstr>Longitudinal Wave Properties</vt:lpstr>
      <vt:lpstr>Longitudinal Wave Properties</vt:lpstr>
      <vt:lpstr>Longitudinal Wave Properties</vt:lpstr>
      <vt:lpstr>Surface Waves</vt:lpstr>
      <vt:lpstr>Quantitative Wave Characteristics</vt:lpstr>
      <vt:lpstr>Wave Speed</vt:lpstr>
      <vt:lpstr>Wave Speed</vt:lpstr>
      <vt:lpstr>Practice Problem 1</vt:lpstr>
      <vt:lpstr>Practice Problem 1a</vt:lpstr>
      <vt:lpstr>Practice Problem 1b</vt:lpstr>
      <vt:lpstr>Practice Problem 2</vt:lpstr>
      <vt:lpstr>Practice Problem 3</vt:lpstr>
      <vt:lpstr>Mechanical Waves Demo Notes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</dc:title>
  <dc:creator>K. Bennett</dc:creator>
  <cp:lastModifiedBy>Windows User</cp:lastModifiedBy>
  <cp:revision>36</cp:revision>
  <dcterms:created xsi:type="dcterms:W3CDTF">2006-03-11T00:05:41Z</dcterms:created>
  <dcterms:modified xsi:type="dcterms:W3CDTF">2014-03-27T16:20:07Z</dcterms:modified>
</cp:coreProperties>
</file>