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83" r:id="rId8"/>
    <p:sldId id="266" r:id="rId9"/>
    <p:sldId id="274" r:id="rId10"/>
    <p:sldId id="278" r:id="rId11"/>
    <p:sldId id="279" r:id="rId12"/>
    <p:sldId id="281" r:id="rId13"/>
    <p:sldId id="280" r:id="rId14"/>
    <p:sldId id="272" r:id="rId15"/>
    <p:sldId id="262" r:id="rId16"/>
    <p:sldId id="270" r:id="rId17"/>
    <p:sldId id="275" r:id="rId18"/>
    <p:sldId id="276" r:id="rId19"/>
    <p:sldId id="271" r:id="rId20"/>
    <p:sldId id="277" r:id="rId21"/>
    <p:sldId id="273" r:id="rId22"/>
    <p:sldId id="284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00"/>
    <a:srgbClr val="00FFFF"/>
    <a:srgbClr val="FF00FF"/>
    <a:srgbClr val="00FF00"/>
    <a:srgbClr val="0000FF"/>
    <a:srgbClr val="CC00CC"/>
    <a:srgbClr val="33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55" autoAdjust="0"/>
    <p:restoredTop sz="94660"/>
  </p:normalViewPr>
  <p:slideViewPr>
    <p:cSldViewPr>
      <p:cViewPr varScale="1">
        <p:scale>
          <a:sx n="68" d="100"/>
          <a:sy n="68" d="100"/>
        </p:scale>
        <p:origin x="2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F22D82-1FCA-44F8-98B6-322B9A3D28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2F22D82-1FCA-44F8-98B6-322B9A3D284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2F22D82-1FCA-44F8-98B6-322B9A3D28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F22D82-1FCA-44F8-98B6-322B9A3D28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A0AF5A-7C73-4718-9D78-2076AADD7B88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2F22D82-1FCA-44F8-98B6-322B9A3D284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2F22D82-1FCA-44F8-98B6-322B9A3D2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F22D82-1FCA-44F8-98B6-322B9A3D2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F22D82-1FCA-44F8-98B6-322B9A3D284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2F22D82-1FCA-44F8-98B6-322B9A3D28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1A0AF5A-7C73-4718-9D78-2076AADD7B88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1A0AF5A-7C73-4718-9D78-2076AADD7B88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F22D82-1FCA-44F8-98B6-322B9A3D284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More on The visible Spectrum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Light and Color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9731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Additive Color Mixing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/>
          <a:lstStyle/>
          <a:p>
            <a:r>
              <a:rPr lang="en-US" dirty="0" smtClean="0"/>
              <a:t>The colors that we see are the result of light REFLECTING off a surface</a:t>
            </a:r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If </a:t>
            </a:r>
            <a:r>
              <a:rPr lang="en-US" b="1" i="1" dirty="0" smtClean="0">
                <a:solidFill>
                  <a:schemeClr val="tx1"/>
                </a:solidFill>
              </a:rPr>
              <a:t>blue</a:t>
            </a:r>
            <a:r>
              <a:rPr lang="en-US" i="1" dirty="0" smtClean="0">
                <a:solidFill>
                  <a:schemeClr val="tx1"/>
                </a:solidFill>
              </a:rPr>
              <a:t> light and </a:t>
            </a:r>
            <a:r>
              <a:rPr lang="en-US" b="1" i="1" dirty="0" smtClean="0">
                <a:solidFill>
                  <a:schemeClr val="tx1"/>
                </a:solidFill>
              </a:rPr>
              <a:t>green</a:t>
            </a:r>
            <a:r>
              <a:rPr lang="en-US" i="1" dirty="0" smtClean="0">
                <a:solidFill>
                  <a:schemeClr val="tx1"/>
                </a:solidFill>
              </a:rPr>
              <a:t> light are reflected off  a surface, we see </a:t>
            </a:r>
            <a:r>
              <a:rPr lang="en-US" b="1" i="1" dirty="0" smtClean="0">
                <a:solidFill>
                  <a:schemeClr val="tx1"/>
                </a:solidFill>
              </a:rPr>
              <a:t>cyan</a:t>
            </a:r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If </a:t>
            </a:r>
            <a:r>
              <a:rPr lang="en-US" b="1" i="1" dirty="0" smtClean="0">
                <a:solidFill>
                  <a:schemeClr val="tx1"/>
                </a:solidFill>
              </a:rPr>
              <a:t>red</a:t>
            </a:r>
            <a:r>
              <a:rPr lang="en-US" i="1" dirty="0" smtClean="0">
                <a:solidFill>
                  <a:schemeClr val="tx1"/>
                </a:solidFill>
              </a:rPr>
              <a:t> and </a:t>
            </a:r>
            <a:r>
              <a:rPr lang="en-US" b="1" i="1" dirty="0" smtClean="0">
                <a:solidFill>
                  <a:schemeClr val="tx1"/>
                </a:solidFill>
              </a:rPr>
              <a:t>green</a:t>
            </a:r>
            <a:r>
              <a:rPr lang="en-US" i="1" dirty="0" smtClean="0">
                <a:solidFill>
                  <a:schemeClr val="tx1"/>
                </a:solidFill>
              </a:rPr>
              <a:t> light are reflected, we see </a:t>
            </a:r>
            <a:r>
              <a:rPr lang="en-US" b="1" i="1" dirty="0" smtClean="0">
                <a:solidFill>
                  <a:schemeClr val="tx1"/>
                </a:solidFill>
              </a:rPr>
              <a:t>yellow</a:t>
            </a:r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And if </a:t>
            </a:r>
            <a:r>
              <a:rPr lang="en-US" b="1" i="1" dirty="0" smtClean="0">
                <a:solidFill>
                  <a:schemeClr val="tx1"/>
                </a:solidFill>
              </a:rPr>
              <a:t>red</a:t>
            </a:r>
            <a:r>
              <a:rPr lang="en-US" i="1" dirty="0" smtClean="0">
                <a:solidFill>
                  <a:schemeClr val="tx1"/>
                </a:solidFill>
              </a:rPr>
              <a:t> and </a:t>
            </a:r>
            <a:r>
              <a:rPr lang="en-US" b="1" i="1" dirty="0" smtClean="0">
                <a:solidFill>
                  <a:schemeClr val="tx1"/>
                </a:solidFill>
              </a:rPr>
              <a:t>blue</a:t>
            </a:r>
            <a:r>
              <a:rPr lang="en-US" i="1" dirty="0" smtClean="0">
                <a:solidFill>
                  <a:schemeClr val="tx1"/>
                </a:solidFill>
              </a:rPr>
              <a:t> light are reflected, we see </a:t>
            </a:r>
            <a:r>
              <a:rPr lang="en-US" b="1" i="1" dirty="0" smtClean="0">
                <a:solidFill>
                  <a:schemeClr val="tx1"/>
                </a:solidFill>
              </a:rPr>
              <a:t>magenta</a:t>
            </a:r>
          </a:p>
          <a:p>
            <a:r>
              <a:rPr lang="en-US" dirty="0" smtClean="0"/>
              <a:t>This is called </a:t>
            </a:r>
            <a:r>
              <a:rPr lang="en-US" b="1" dirty="0" smtClean="0">
                <a:solidFill>
                  <a:srgbClr val="009900"/>
                </a:solidFill>
              </a:rPr>
              <a:t>additive color mixing </a:t>
            </a:r>
            <a:r>
              <a:rPr lang="en-US" dirty="0" smtClean="0"/>
              <a:t>because we are </a:t>
            </a:r>
            <a:r>
              <a:rPr lang="en-US" i="1" dirty="0" smtClean="0"/>
              <a:t>adding</a:t>
            </a:r>
            <a:r>
              <a:rPr lang="en-US" dirty="0" smtClean="0"/>
              <a:t> light together upon reflection off the surface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This type of color mixing is used in televisions, computers, and projectors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0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Subtractive Color Mixing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8613648" cy="4797552"/>
          </a:xfrm>
        </p:spPr>
        <p:txBody>
          <a:bodyPr>
            <a:normAutofit/>
          </a:bodyPr>
          <a:lstStyle/>
          <a:p>
            <a:r>
              <a:rPr lang="en-US" dirty="0" smtClean="0"/>
              <a:t>Since we see reflected colors, that means some colors of light didn’t reach our eyes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Otherwise we would see white light all the time… boring…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Because we see “left overs” have been </a:t>
            </a:r>
            <a:r>
              <a:rPr lang="en-US" i="1" dirty="0" smtClean="0">
                <a:solidFill>
                  <a:schemeClr val="tx1"/>
                </a:solidFill>
              </a:rPr>
              <a:t>subtracted</a:t>
            </a:r>
            <a:r>
              <a:rPr lang="en-US" dirty="0" smtClean="0">
                <a:solidFill>
                  <a:schemeClr val="tx1"/>
                </a:solidFill>
              </a:rPr>
              <a:t> from the white light, this is known as </a:t>
            </a:r>
            <a:r>
              <a:rPr lang="en-US" b="1" dirty="0" smtClean="0">
                <a:solidFill>
                  <a:srgbClr val="009900"/>
                </a:solidFill>
              </a:rPr>
              <a:t>subtractive color mixing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This is utilized in dyes, pigments, and printing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b="1" dirty="0" smtClean="0">
                <a:solidFill>
                  <a:srgbClr val="009900"/>
                </a:solidFill>
              </a:rPr>
              <a:t>dye</a:t>
            </a:r>
            <a:r>
              <a:rPr lang="en-US" sz="2400" dirty="0" smtClean="0">
                <a:solidFill>
                  <a:srgbClr val="0099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is a </a:t>
            </a:r>
            <a:r>
              <a:rPr lang="en-US" sz="2400" i="1" dirty="0" smtClean="0">
                <a:solidFill>
                  <a:schemeClr val="tx1"/>
                </a:solidFill>
              </a:rPr>
              <a:t>molecule</a:t>
            </a:r>
            <a:r>
              <a:rPr lang="en-US" sz="2400" dirty="0" smtClean="0">
                <a:solidFill>
                  <a:schemeClr val="tx1"/>
                </a:solidFill>
              </a:rPr>
              <a:t> that will absorb certain wavelengths of light and either transmits or reflects others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b="1" dirty="0" smtClean="0">
                <a:solidFill>
                  <a:srgbClr val="009900"/>
                </a:solidFill>
              </a:rPr>
              <a:t>pigment</a:t>
            </a:r>
            <a:r>
              <a:rPr lang="en-US" sz="2400" dirty="0" smtClean="0">
                <a:solidFill>
                  <a:srgbClr val="0099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is a colored material (larger than molecule) that absorbs certain colors and transmits or reflects others</a:t>
            </a:r>
          </a:p>
        </p:txBody>
      </p:sp>
    </p:spTree>
    <p:extLst>
      <p:ext uri="{BB962C8B-B14F-4D97-AF65-F5344CB8AC3E}">
        <p14:creationId xmlns:p14="http://schemas.microsoft.com/office/powerpoint/2010/main" val="308473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/>
          <a:lstStyle/>
          <a:p>
            <a:r>
              <a:rPr lang="en-US" sz="3600" b="1" dirty="0"/>
              <a:t>Subtractive Color Mixing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Primary color </a:t>
            </a:r>
            <a:r>
              <a:rPr lang="en-US" b="1" dirty="0" smtClean="0">
                <a:solidFill>
                  <a:srgbClr val="009900"/>
                </a:solidFill>
              </a:rPr>
              <a:t>for pigment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/>
              <a:t>absorbs one color of light and reflects the other two: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Cyan: absorbs </a:t>
            </a:r>
            <a:r>
              <a:rPr lang="en-US" dirty="0">
                <a:solidFill>
                  <a:schemeClr val="tx1"/>
                </a:solidFill>
              </a:rPr>
              <a:t>red light, reflects blue and green light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Magenta: absorbs green light, reflects red and blue light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Yellow: </a:t>
            </a:r>
            <a:r>
              <a:rPr lang="en-US" dirty="0" smtClean="0">
                <a:solidFill>
                  <a:schemeClr val="tx1"/>
                </a:solidFill>
              </a:rPr>
              <a:t>absorbs </a:t>
            </a:r>
            <a:r>
              <a:rPr lang="en-US" dirty="0">
                <a:solidFill>
                  <a:schemeClr val="tx1"/>
                </a:solidFill>
              </a:rPr>
              <a:t>blue light, reflects red and green </a:t>
            </a:r>
            <a:r>
              <a:rPr lang="en-US" dirty="0" smtClean="0">
                <a:solidFill>
                  <a:schemeClr val="tx1"/>
                </a:solidFill>
              </a:rPr>
              <a:t>light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009900"/>
                </a:solidFill>
              </a:rPr>
              <a:t>Secondary color </a:t>
            </a:r>
            <a:r>
              <a:rPr lang="en-US" b="1" dirty="0" smtClean="0">
                <a:solidFill>
                  <a:srgbClr val="009900"/>
                </a:solidFill>
              </a:rPr>
              <a:t>for pigment</a:t>
            </a:r>
            <a:r>
              <a:rPr lang="en-US" dirty="0" smtClean="0"/>
              <a:t> </a:t>
            </a:r>
            <a:r>
              <a:rPr lang="en-US" dirty="0"/>
              <a:t>absorbs two primary colors of light and reflects the one remaining: 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Red: absorbs blue and green light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Blue: </a:t>
            </a:r>
            <a:r>
              <a:rPr lang="en-US" dirty="0" smtClean="0">
                <a:solidFill>
                  <a:schemeClr val="tx1"/>
                </a:solidFill>
              </a:rPr>
              <a:t>absorbs </a:t>
            </a:r>
            <a:r>
              <a:rPr lang="en-US" dirty="0">
                <a:solidFill>
                  <a:schemeClr val="tx1"/>
                </a:solidFill>
              </a:rPr>
              <a:t>red and green light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Green: </a:t>
            </a:r>
            <a:r>
              <a:rPr lang="en-US" dirty="0" smtClean="0">
                <a:solidFill>
                  <a:schemeClr val="tx1"/>
                </a:solidFill>
              </a:rPr>
              <a:t>absorbs </a:t>
            </a:r>
            <a:r>
              <a:rPr lang="en-US" dirty="0">
                <a:solidFill>
                  <a:schemeClr val="tx1"/>
                </a:solidFill>
              </a:rPr>
              <a:t>blue and red light</a:t>
            </a:r>
          </a:p>
          <a:p>
            <a:r>
              <a:rPr lang="en-US" dirty="0" smtClean="0"/>
              <a:t>When </a:t>
            </a:r>
            <a:r>
              <a:rPr lang="en-US" dirty="0"/>
              <a:t>all three primary pigments are mixed together, ALL light is absorbed, and NO light is </a:t>
            </a:r>
            <a:r>
              <a:rPr lang="en-US" dirty="0" smtClean="0"/>
              <a:t>reflected. Therefore </a:t>
            </a:r>
            <a:r>
              <a:rPr lang="en-US" dirty="0"/>
              <a:t>we see </a:t>
            </a:r>
            <a:r>
              <a:rPr lang="en-US" dirty="0" smtClean="0"/>
              <a:t>BLACK.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7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78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6" name="Picture 4" descr="http://3.bp.blogspot.com/-uZ2U0Z3n25k/UQqrNSWpAkI/AAAAAAAAAtI/xV-uogZUgqs/s1600/Addititve%2B%2526%2BSubtractiv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9"/>
          <a:stretch/>
        </p:blipFill>
        <p:spPr bwMode="auto">
          <a:xfrm>
            <a:off x="1" y="1493861"/>
            <a:ext cx="9143999" cy="38702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39091" y="1095664"/>
            <a:ext cx="24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Additive Color Mixing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095664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Subtractive Color Mixing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04525" y="5421868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(Light)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881541" y="5421868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(Pigments/Dyes)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25146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GREEN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5654" y="3200400"/>
            <a:ext cx="881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GREEN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5716" y="25146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4202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BLUE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2560" y="2461736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YELLOW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239000" y="4105319"/>
            <a:ext cx="1330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MAGENTA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295400" y="3395246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CYAN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828800" y="3070059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WHITE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044316" y="32004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1960" y="411480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CYAN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258335" y="3480816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MAGENTA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455415" y="41148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BLUE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52600" y="2362384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YELLOW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483467" y="3553645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BLACK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08638" y="228600"/>
            <a:ext cx="5126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9900"/>
                </a:solidFill>
              </a:rPr>
              <a:t>COPY INTO YOUR JOURNALS!</a:t>
            </a:r>
            <a:endParaRPr lang="en-US" sz="24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After Images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We’re going to see proof of our eyes in action!</a:t>
            </a:r>
          </a:p>
          <a:p>
            <a:r>
              <a:rPr lang="en-US" dirty="0" smtClean="0"/>
              <a:t>Stare at the following images for the full 45 seconds asked</a:t>
            </a:r>
          </a:p>
          <a:p>
            <a:r>
              <a:rPr lang="en-US" dirty="0" smtClean="0"/>
              <a:t>I will then flip to a blank slide at which time you should record what you observe</a:t>
            </a:r>
          </a:p>
          <a:p>
            <a:r>
              <a:rPr lang="en-US" dirty="0" smtClean="0"/>
              <a:t>Ready? GO!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8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152400"/>
            <a:ext cx="3124200" cy="327660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152400"/>
            <a:ext cx="3124200" cy="3276600"/>
          </a:xfrm>
          <a:prstGeom prst="rect">
            <a:avLst/>
          </a:prstGeom>
          <a:solidFill>
            <a:srgbClr val="0000FF"/>
          </a:solidFill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7800" y="3429000"/>
            <a:ext cx="3124200" cy="3276600"/>
          </a:xfrm>
          <a:prstGeom prst="rect">
            <a:avLst/>
          </a:prstGeom>
          <a:solidFill>
            <a:srgbClr val="00FF00"/>
          </a:solidFill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3429000"/>
            <a:ext cx="3124200" cy="32766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20782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152400"/>
            <a:ext cx="3124200" cy="3276600"/>
          </a:xfrm>
          <a:prstGeom prst="rect">
            <a:avLst/>
          </a:prstGeom>
          <a:solidFill>
            <a:srgbClr val="00FFFF"/>
          </a:solidFill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152400"/>
            <a:ext cx="3124200" cy="3276600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7800" y="3429000"/>
            <a:ext cx="3124200" cy="3276600"/>
          </a:xfrm>
          <a:prstGeom prst="rect">
            <a:avLst/>
          </a:prstGeom>
          <a:solidFill>
            <a:srgbClr val="FF00FF"/>
          </a:solidFill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3429000"/>
            <a:ext cx="3124200" cy="327660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800100" y="228600"/>
            <a:ext cx="7543800" cy="6400800"/>
          </a:xfrm>
          <a:prstGeom prst="triangle">
            <a:avLst/>
          </a:prstGeom>
          <a:solidFill>
            <a:srgbClr val="FF00FF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>
            <a:off x="1743074" y="1371600"/>
            <a:ext cx="5657852" cy="4800600"/>
          </a:xfrm>
          <a:prstGeom prst="triangle">
            <a:avLst/>
          </a:prstGeom>
          <a:solidFill>
            <a:srgbClr val="00FF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>
            <a:off x="2657172" y="2465593"/>
            <a:ext cx="3829657" cy="3249407"/>
          </a:xfrm>
          <a:prstGeom prst="triangl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>
            <a:off x="3483276" y="3429000"/>
            <a:ext cx="2177448" cy="1847532"/>
          </a:xfrm>
          <a:prstGeom prst="triangle">
            <a:avLst/>
          </a:prstGeom>
          <a:solidFill>
            <a:srgbClr val="0000FF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The Visible Spectrum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/>
          <a:lstStyle/>
          <a:p>
            <a:r>
              <a:rPr lang="en-US" b="1" dirty="0" smtClean="0">
                <a:solidFill>
                  <a:srgbClr val="009900"/>
                </a:solidFill>
              </a:rPr>
              <a:t>Spectrum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smtClean="0"/>
              <a:t>is the term Sir Isaac Newton assigned to the pattern produced when sunlight went through a prism.</a:t>
            </a:r>
          </a:p>
          <a:p>
            <a:pPr lvl="1"/>
            <a:r>
              <a:rPr lang="en-US" sz="2700" dirty="0" smtClean="0">
                <a:solidFill>
                  <a:schemeClr val="tx1"/>
                </a:solidFill>
              </a:rPr>
              <a:t>Newton was very fascinated with light. In fact he created an entire field dedicated to its study: </a:t>
            </a:r>
            <a:r>
              <a:rPr lang="en-US" sz="2700" b="1" dirty="0" smtClean="0">
                <a:solidFill>
                  <a:srgbClr val="009900"/>
                </a:solidFill>
              </a:rPr>
              <a:t>optics</a:t>
            </a:r>
          </a:p>
          <a:p>
            <a:r>
              <a:rPr lang="en-US" dirty="0" smtClean="0"/>
              <a:t>White light is composed of all the colors of the spectrum </a:t>
            </a:r>
            <a:r>
              <a:rPr lang="en-US" dirty="0" smtClean="0">
                <a:latin typeface="Arial"/>
                <a:cs typeface="Arial"/>
              </a:rPr>
              <a:t>→ </a:t>
            </a:r>
            <a:r>
              <a:rPr lang="en-US" b="1" dirty="0" smtClean="0">
                <a:solidFill>
                  <a:srgbClr val="FF0000"/>
                </a:solidFill>
                <a:latin typeface="+mj-lt"/>
                <a:cs typeface="Arial"/>
              </a:rPr>
              <a:t>R</a:t>
            </a:r>
            <a:r>
              <a:rPr lang="en-US" b="1" dirty="0" smtClean="0">
                <a:solidFill>
                  <a:srgbClr val="FF6600"/>
                </a:solidFill>
                <a:latin typeface="+mj-lt"/>
                <a:cs typeface="Arial"/>
              </a:rPr>
              <a:t>O</a:t>
            </a:r>
            <a:r>
              <a:rPr lang="en-US" b="1" dirty="0" smtClean="0">
                <a:solidFill>
                  <a:srgbClr val="FFFF00"/>
                </a:solidFill>
                <a:latin typeface="+mj-lt"/>
                <a:cs typeface="Arial"/>
              </a:rPr>
              <a:t>Y</a:t>
            </a:r>
            <a:r>
              <a:rPr lang="en-US" b="1" dirty="0" smtClean="0">
                <a:solidFill>
                  <a:srgbClr val="009900"/>
                </a:solidFill>
                <a:latin typeface="+mj-lt"/>
                <a:cs typeface="Arial"/>
              </a:rPr>
              <a:t>G</a:t>
            </a:r>
            <a:r>
              <a:rPr lang="en-US" b="1" dirty="0" smtClean="0">
                <a:solidFill>
                  <a:srgbClr val="0000FF"/>
                </a:solidFill>
                <a:latin typeface="+mj-lt"/>
                <a:cs typeface="Arial"/>
              </a:rPr>
              <a:t>B</a:t>
            </a:r>
            <a:r>
              <a:rPr lang="en-US" b="1" dirty="0" smtClean="0">
                <a:solidFill>
                  <a:srgbClr val="333399"/>
                </a:solidFill>
                <a:latin typeface="+mj-lt"/>
                <a:cs typeface="Arial"/>
              </a:rPr>
              <a:t>I</a:t>
            </a:r>
            <a:r>
              <a:rPr lang="en-US" b="1" dirty="0" smtClean="0">
                <a:solidFill>
                  <a:srgbClr val="CC00CC"/>
                </a:solidFill>
                <a:latin typeface="+mj-lt"/>
                <a:cs typeface="Arial"/>
              </a:rPr>
              <a:t>V</a:t>
            </a:r>
          </a:p>
          <a:p>
            <a:pPr lvl="1"/>
            <a:r>
              <a:rPr lang="en-US" sz="2700" dirty="0" smtClean="0">
                <a:solidFill>
                  <a:schemeClr val="tx1"/>
                </a:solidFill>
                <a:latin typeface="+mj-lt"/>
                <a:cs typeface="Arial"/>
              </a:rPr>
              <a:t>Longest wavelength: </a:t>
            </a:r>
            <a:r>
              <a:rPr lang="en-US" sz="2700" b="1" dirty="0" smtClean="0">
                <a:solidFill>
                  <a:srgbClr val="FF0000"/>
                </a:solidFill>
                <a:latin typeface="+mj-lt"/>
                <a:cs typeface="Arial"/>
              </a:rPr>
              <a:t>red (700 nm)</a:t>
            </a:r>
          </a:p>
          <a:p>
            <a:pPr lvl="1"/>
            <a:r>
              <a:rPr lang="en-US" sz="2700" dirty="0" smtClean="0">
                <a:solidFill>
                  <a:schemeClr val="tx1"/>
                </a:solidFill>
                <a:latin typeface="+mj-lt"/>
                <a:cs typeface="Arial"/>
              </a:rPr>
              <a:t>Shortest wavelength: </a:t>
            </a:r>
            <a:r>
              <a:rPr lang="en-US" sz="2700" b="1" dirty="0" smtClean="0">
                <a:solidFill>
                  <a:srgbClr val="CC00CC"/>
                </a:solidFill>
                <a:latin typeface="+mj-lt"/>
                <a:cs typeface="Arial"/>
              </a:rPr>
              <a:t>violet (400 nm) 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954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800100" y="228600"/>
            <a:ext cx="7543800" cy="6400800"/>
          </a:xfrm>
          <a:prstGeom prst="triangle">
            <a:avLst/>
          </a:prstGeom>
          <a:solidFill>
            <a:srgbClr val="00FF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>
            <a:off x="1743074" y="1371600"/>
            <a:ext cx="5657852" cy="4800600"/>
          </a:xfrm>
          <a:prstGeom prst="triangle">
            <a:avLst/>
          </a:prstGeom>
          <a:solidFill>
            <a:srgbClr val="FF00FF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>
            <a:off x="2657172" y="2465593"/>
            <a:ext cx="3829657" cy="3249407"/>
          </a:xfrm>
          <a:prstGeom prst="triangle">
            <a:avLst/>
          </a:prstGeom>
          <a:solidFill>
            <a:srgbClr val="00FFFF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>
            <a:off x="3483276" y="3429000"/>
            <a:ext cx="2177448" cy="1847532"/>
          </a:xfrm>
          <a:prstGeom prst="triangl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So What Just Happened!?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we expose our eyes to a color of light for an extended period of time, the cones in our eyes become fatigued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They adapt to the overstimulation and lose sensitivity </a:t>
            </a:r>
            <a:r>
              <a:rPr lang="en-US" sz="2600" dirty="0">
                <a:solidFill>
                  <a:schemeClr val="tx1"/>
                </a:solidFill>
              </a:rPr>
              <a:t>to that </a:t>
            </a:r>
            <a:r>
              <a:rPr lang="en-US" sz="2600" dirty="0" smtClean="0">
                <a:solidFill>
                  <a:schemeClr val="tx1"/>
                </a:solidFill>
              </a:rPr>
              <a:t>wavelength of light</a:t>
            </a:r>
          </a:p>
          <a:p>
            <a:r>
              <a:rPr lang="en-US" dirty="0" smtClean="0"/>
              <a:t>When we remove the color, an illusion of the complementary color appears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This is because the other two types of cones are not fatigued, so they send out a strong signal that is interpreted as the combination of the two colors, aka – the complementary color of the original stimulus.</a:t>
            </a:r>
          </a:p>
          <a:p>
            <a:r>
              <a:rPr lang="en-US" dirty="0" smtClean="0"/>
              <a:t>As the cones are given time to rest, they are no longer fatigued and the illusion fades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8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Doppler Effect for Light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/>
          <a:lstStyle/>
          <a:p>
            <a:r>
              <a:rPr lang="en-US" dirty="0" smtClean="0"/>
              <a:t>The Doppler effect also comes into play with light!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Instead of a change in pitch as with sound, we see a change in color (wavelength) for light.</a:t>
            </a:r>
          </a:p>
          <a:p>
            <a:r>
              <a:rPr lang="en-US" dirty="0" smtClean="0"/>
              <a:t>If an object moves </a:t>
            </a:r>
            <a:r>
              <a:rPr lang="en-US" i="1" dirty="0" smtClean="0"/>
              <a:t>towards</a:t>
            </a:r>
            <a:r>
              <a:rPr lang="en-US" dirty="0" smtClean="0"/>
              <a:t> us, the wavelength is </a:t>
            </a:r>
            <a:r>
              <a:rPr lang="en-US" i="1" dirty="0" smtClean="0"/>
              <a:t>shorter, </a:t>
            </a:r>
            <a:r>
              <a:rPr lang="en-US" dirty="0" smtClean="0"/>
              <a:t>thus more blue.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call this </a:t>
            </a:r>
            <a:r>
              <a:rPr lang="en-US" b="1" dirty="0" smtClean="0">
                <a:solidFill>
                  <a:srgbClr val="009900"/>
                </a:solidFill>
              </a:rPr>
              <a:t>blue shift</a:t>
            </a:r>
          </a:p>
          <a:p>
            <a:r>
              <a:rPr lang="en-US" dirty="0"/>
              <a:t>If an object moves </a:t>
            </a:r>
            <a:r>
              <a:rPr lang="en-US" i="1" dirty="0" smtClean="0"/>
              <a:t>away </a:t>
            </a:r>
            <a:r>
              <a:rPr lang="en-US" dirty="0" smtClean="0"/>
              <a:t>from us</a:t>
            </a:r>
            <a:r>
              <a:rPr lang="en-US" dirty="0"/>
              <a:t>, the wavelength is </a:t>
            </a:r>
            <a:r>
              <a:rPr lang="en-US" i="1" dirty="0" smtClean="0"/>
              <a:t>longer, </a:t>
            </a:r>
            <a:r>
              <a:rPr lang="en-US" dirty="0"/>
              <a:t>thus more </a:t>
            </a:r>
            <a:r>
              <a:rPr lang="en-US" dirty="0" smtClean="0"/>
              <a:t>red.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We call this </a:t>
            </a:r>
            <a:r>
              <a:rPr lang="en-US" b="1" dirty="0" smtClean="0">
                <a:solidFill>
                  <a:srgbClr val="009900"/>
                </a:solidFill>
              </a:rPr>
              <a:t>red shift </a:t>
            </a:r>
            <a:endParaRPr lang="en-US" b="1" dirty="0">
              <a:solidFill>
                <a:srgbClr val="009900"/>
              </a:solidFill>
            </a:endParaRPr>
          </a:p>
          <a:p>
            <a:r>
              <a:rPr lang="en-US" dirty="0" smtClean="0"/>
              <a:t>Astronomers used this idea to determine the universe is expanding at an accelerating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1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spot.pcc.edu/~aodman/physics%20122/light-electro-pictures/dopp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" y="228600"/>
            <a:ext cx="9100639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.kulfoto.com/pic/0001/0039/TMGGs386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66"/>
          <a:stretch/>
        </p:blipFill>
        <p:spPr bwMode="auto">
          <a:xfrm>
            <a:off x="1571625" y="4724399"/>
            <a:ext cx="600075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33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Continuous Visible </a:t>
            </a:r>
            <a:r>
              <a:rPr lang="en-US" sz="4000" b="1" dirty="0" smtClean="0"/>
              <a:t>Spectrum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1" indent="-342900">
              <a:buClr>
                <a:schemeClr val="accent1"/>
              </a:buClr>
              <a:buSzPct val="85000"/>
            </a:pPr>
            <a:r>
              <a:rPr lang="en-US" sz="2700" dirty="0">
                <a:solidFill>
                  <a:schemeClr val="tx1"/>
                </a:solidFill>
                <a:cs typeface="Arial"/>
              </a:rPr>
              <a:t>The visible spectrum is a </a:t>
            </a:r>
            <a:r>
              <a:rPr lang="en-US" sz="2700" b="1" dirty="0">
                <a:solidFill>
                  <a:srgbClr val="009900"/>
                </a:solidFill>
                <a:cs typeface="Arial"/>
              </a:rPr>
              <a:t>continuous spectrum</a:t>
            </a:r>
            <a:r>
              <a:rPr lang="en-US" sz="2700" dirty="0">
                <a:solidFill>
                  <a:schemeClr val="tx1"/>
                </a:solidFill>
                <a:cs typeface="Arial"/>
              </a:rPr>
              <a:t>, meaning that it is a smooth distribution of wavelength with no </a:t>
            </a:r>
            <a:r>
              <a:rPr lang="en-US" sz="2700" dirty="0" smtClean="0">
                <a:solidFill>
                  <a:schemeClr val="tx1"/>
                </a:solidFill>
                <a:cs typeface="Arial"/>
              </a:rPr>
              <a:t>gaps:</a:t>
            </a:r>
            <a:endParaRPr lang="en-US" sz="2700" dirty="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962741"/>
            <a:ext cx="8851900" cy="259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3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Light Passing Through a Prism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r>
              <a:rPr lang="en-US" dirty="0" smtClean="0"/>
              <a:t>We can prove that white light is composed of all the colors of light by passing it through a prism</a:t>
            </a:r>
          </a:p>
          <a:p>
            <a:r>
              <a:rPr lang="en-US" dirty="0" smtClean="0"/>
              <a:t>When light passes into the glass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prism, it is refracted.</a:t>
            </a:r>
          </a:p>
          <a:p>
            <a:r>
              <a:rPr lang="en-US" dirty="0" smtClean="0"/>
              <a:t>The refractive index (</a:t>
            </a:r>
            <a:r>
              <a:rPr lang="en-US" i="1" dirty="0" smtClean="0"/>
              <a:t>n</a:t>
            </a:r>
            <a:r>
              <a:rPr lang="en-US" dirty="0" smtClean="0"/>
              <a:t>) of many</a:t>
            </a:r>
          </a:p>
          <a:p>
            <a:pPr marL="0" indent="0">
              <a:buNone/>
            </a:pPr>
            <a:r>
              <a:rPr lang="en-US" dirty="0" smtClean="0"/>
              <a:t>   materials, like glass, depends on</a:t>
            </a:r>
          </a:p>
          <a:p>
            <a:pPr marL="0" indent="0">
              <a:buNone/>
            </a:pPr>
            <a:r>
              <a:rPr lang="en-US" dirty="0" smtClean="0"/>
              <a:t>   wavelength.</a:t>
            </a:r>
          </a:p>
          <a:p>
            <a:r>
              <a:rPr lang="en-US" dirty="0" smtClean="0"/>
              <a:t>This phenomena is known as </a:t>
            </a:r>
            <a:r>
              <a:rPr lang="en-US" b="1" dirty="0" smtClean="0">
                <a:solidFill>
                  <a:srgbClr val="009900"/>
                </a:solidFill>
              </a:rPr>
              <a:t>dispersion</a:t>
            </a:r>
            <a:r>
              <a:rPr lang="en-US" dirty="0" smtClean="0"/>
              <a:t> and it causes the different colors of light to refract at different angles; thus creating the visible spectrum!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38400"/>
            <a:ext cx="3168396" cy="246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Dispersion of Light Through a Prism</a:t>
            </a:r>
            <a:endParaRPr lang="en-US" sz="3200" b="1" dirty="0"/>
          </a:p>
        </p:txBody>
      </p:sp>
      <p:pic>
        <p:nvPicPr>
          <p:cNvPr id="2050" name="Picture 2" descr="E:\CPJH\Waves Unit\Images\Light Dispers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How Do Our Eyes Work?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Light enters our eyes through the lens. It is refracted and as a result, the focused image projected on the retina is smaller and inverted: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41" b="5759"/>
          <a:stretch/>
        </p:blipFill>
        <p:spPr bwMode="auto">
          <a:xfrm>
            <a:off x="465255" y="2819400"/>
            <a:ext cx="821349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6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How Do Our Eyes Work?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image is projected on the retina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retina has two types of </a:t>
            </a:r>
            <a:r>
              <a:rPr lang="en-US" b="1" dirty="0" smtClean="0">
                <a:solidFill>
                  <a:srgbClr val="009900"/>
                </a:solidFill>
              </a:rPr>
              <a:t>photoreceptors</a:t>
            </a:r>
            <a:r>
              <a:rPr lang="en-US" dirty="0" smtClean="0">
                <a:solidFill>
                  <a:schemeClr val="tx1"/>
                </a:solidFill>
              </a:rPr>
              <a:t>: rods and cones </a:t>
            </a:r>
          </a:p>
          <a:p>
            <a:pPr lvl="1"/>
            <a:r>
              <a:rPr lang="en-US" b="1" dirty="0" smtClean="0">
                <a:solidFill>
                  <a:srgbClr val="009900"/>
                </a:solidFill>
              </a:rPr>
              <a:t>Rod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b="1" dirty="0" smtClean="0">
                <a:solidFill>
                  <a:srgbClr val="009900"/>
                </a:solidFill>
              </a:rPr>
              <a:t>cells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receive low levels of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light, allowing us to see in the dark</a:t>
            </a:r>
          </a:p>
          <a:p>
            <a:pPr lvl="1"/>
            <a:r>
              <a:rPr lang="en-US" b="1" dirty="0" smtClean="0">
                <a:solidFill>
                  <a:srgbClr val="009900"/>
                </a:solidFill>
              </a:rPr>
              <a:t>Cone cells </a:t>
            </a:r>
            <a:r>
              <a:rPr lang="en-US" dirty="0" smtClean="0">
                <a:solidFill>
                  <a:schemeClr val="tx1"/>
                </a:solidFill>
              </a:rPr>
              <a:t>receive light </a:t>
            </a:r>
            <a:r>
              <a:rPr lang="en-US" dirty="0">
                <a:solidFill>
                  <a:schemeClr val="tx1"/>
                </a:solidFill>
              </a:rPr>
              <a:t>and allow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</a:rPr>
              <a:t>     us to see in </a:t>
            </a:r>
            <a:r>
              <a:rPr lang="en-US" dirty="0" smtClean="0">
                <a:solidFill>
                  <a:schemeClr val="tx1"/>
                </a:solidFill>
              </a:rPr>
              <a:t>color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3 types of cones each respond to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the primary colors of light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www2.palomar.edu/users/rmorrissette/Physio/Labs/Eye%20Dissection/eyeba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b="7524"/>
          <a:stretch/>
        </p:blipFill>
        <p:spPr bwMode="auto">
          <a:xfrm>
            <a:off x="5367900" y="2447925"/>
            <a:ext cx="36999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1" t="43150" b="21005"/>
          <a:stretch/>
        </p:blipFill>
        <p:spPr bwMode="auto">
          <a:xfrm>
            <a:off x="6315075" y="5253036"/>
            <a:ext cx="27527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http://www.athentech.com/assets/images/SciencePartA/Figure%2011%20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2" t="56224"/>
          <a:stretch/>
        </p:blipFill>
        <p:spPr bwMode="auto">
          <a:xfrm>
            <a:off x="3962401" y="4876322"/>
            <a:ext cx="2352674" cy="18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98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Color Mixing!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3962400" y="3581400"/>
            <a:ext cx="475488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5181600"/>
            <a:ext cx="109728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5562600"/>
            <a:ext cx="146304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5943600"/>
            <a:ext cx="1737360" cy="365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842248" cy="510235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</a:rPr>
              <a:t>Primary colors </a:t>
            </a:r>
            <a:r>
              <a:rPr lang="en-US" sz="2400" dirty="0" smtClean="0"/>
              <a:t>are colors that cannot be created by combining other colors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For light, the primary colors are 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rgbClr val="0000FF"/>
                </a:solidFill>
              </a:rPr>
              <a:t>BLUE</a:t>
            </a:r>
            <a:r>
              <a:rPr lang="en-US" dirty="0" smtClean="0">
                <a:solidFill>
                  <a:schemeClr val="tx1"/>
                </a:solidFill>
              </a:rPr>
              <a:t>, and </a:t>
            </a:r>
            <a:r>
              <a:rPr lang="en-US" b="1" dirty="0">
                <a:solidFill>
                  <a:srgbClr val="00FF00"/>
                </a:solidFill>
              </a:rPr>
              <a:t>GREEN</a:t>
            </a:r>
          </a:p>
          <a:p>
            <a:r>
              <a:rPr lang="en-US" sz="2400" b="1" dirty="0">
                <a:solidFill>
                  <a:srgbClr val="009900"/>
                </a:solidFill>
              </a:rPr>
              <a:t>Secondary colors</a:t>
            </a:r>
            <a:r>
              <a:rPr lang="en-US" sz="2400" dirty="0" smtClean="0"/>
              <a:t> are colors that are created by mixing two primary colors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Secondary colors of light: </a:t>
            </a:r>
            <a:r>
              <a:rPr lang="en-US" b="1" dirty="0" smtClean="0">
                <a:solidFill>
                  <a:srgbClr val="00FFFF"/>
                </a:solidFill>
              </a:rPr>
              <a:t>CYAN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FF00FF"/>
                </a:solidFill>
              </a:rPr>
              <a:t>MAGENTA</a:t>
            </a:r>
            <a:r>
              <a:rPr lang="en-US" dirty="0" smtClean="0">
                <a:solidFill>
                  <a:schemeClr val="bg1"/>
                </a:solidFill>
              </a:rPr>
              <a:t>, and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YELLOW</a:t>
            </a:r>
          </a:p>
          <a:p>
            <a:r>
              <a:rPr lang="en-US" sz="2400" b="1" dirty="0">
                <a:solidFill>
                  <a:srgbClr val="009900"/>
                </a:solidFill>
              </a:rPr>
              <a:t>Complementary </a:t>
            </a:r>
            <a:r>
              <a:rPr lang="en-US" sz="2400" b="1" dirty="0" smtClean="0">
                <a:solidFill>
                  <a:srgbClr val="009900"/>
                </a:solidFill>
              </a:rPr>
              <a:t>colors </a:t>
            </a:r>
            <a:r>
              <a:rPr lang="en-US" sz="2400" dirty="0" smtClean="0"/>
              <a:t>are a pair of colors consisting of a primary color and the secondary color created by combining the two remaining primary colors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rgbClr val="00FFFF"/>
                </a:solidFill>
              </a:rPr>
              <a:t>CYAN </a:t>
            </a:r>
            <a:endParaRPr lang="en-US" b="1" dirty="0" smtClean="0">
              <a:solidFill>
                <a:srgbClr val="00FF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BLUE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b="1" dirty="0" smtClean="0">
                <a:solidFill>
                  <a:srgbClr val="FFFF00"/>
                </a:solidFill>
              </a:rPr>
              <a:t>YELLOW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00FF00"/>
                </a:solidFill>
              </a:rPr>
              <a:t>GREEN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rgbClr val="FF00FF"/>
                </a:solidFill>
              </a:rPr>
              <a:t>MAGENTA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http://3.bp.blogspot.com/-uZ2U0Z3n25k/UQqrNSWpAkI/AAAAAAAAAtI/xV-uogZUgqs/s1600/Addititve%2B%2526%2BSubtractiv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60"/>
          <a:stretch/>
        </p:blipFill>
        <p:spPr bwMode="auto">
          <a:xfrm>
            <a:off x="575661" y="0"/>
            <a:ext cx="799267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33600" y="184046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GREEN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840468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3419" y="4953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BLUE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36" y="1688068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YELLOW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3440668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MAGENTA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51819" y="3440668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CYAN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30826" y="283106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WHITE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08638" y="6460959"/>
            <a:ext cx="5126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COPY INTO YOUR JOURNALS!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971</Words>
  <Application>Microsoft Office PowerPoint</Application>
  <PresentationFormat>On-screen Show (4:3)</PresentationFormat>
  <Paragraphs>110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Courier New</vt:lpstr>
      <vt:lpstr>Georgia</vt:lpstr>
      <vt:lpstr>Wingdings</vt:lpstr>
      <vt:lpstr>Wingdings 2</vt:lpstr>
      <vt:lpstr>Civic</vt:lpstr>
      <vt:lpstr>Light and Color</vt:lpstr>
      <vt:lpstr>The Visible Spectrum</vt:lpstr>
      <vt:lpstr>Continuous Visible Spectrum</vt:lpstr>
      <vt:lpstr>Light Passing Through a Prism</vt:lpstr>
      <vt:lpstr>Dispersion of Light Through a Prism</vt:lpstr>
      <vt:lpstr>How Do Our Eyes Work?</vt:lpstr>
      <vt:lpstr>How Do Our Eyes Work?</vt:lpstr>
      <vt:lpstr>Color Mixing!</vt:lpstr>
      <vt:lpstr>PowerPoint Presentation</vt:lpstr>
      <vt:lpstr>Additive Color Mixing</vt:lpstr>
      <vt:lpstr>Subtractive Color Mixing</vt:lpstr>
      <vt:lpstr>Subtractive Color Mixing</vt:lpstr>
      <vt:lpstr>PowerPoint Presentation</vt:lpstr>
      <vt:lpstr>After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What Just Happened!?</vt:lpstr>
      <vt:lpstr>Doppler Effect for Light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and Color</dc:title>
  <dc:creator>K. Bennett; Kristie</dc:creator>
  <cp:lastModifiedBy>Bennett, Kristin    SHS - Staff</cp:lastModifiedBy>
  <cp:revision>22</cp:revision>
  <dcterms:created xsi:type="dcterms:W3CDTF">2013-05-25T04:46:24Z</dcterms:created>
  <dcterms:modified xsi:type="dcterms:W3CDTF">2015-11-17T20:01:14Z</dcterms:modified>
</cp:coreProperties>
</file>