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0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75" r:id="rId11"/>
    <p:sldId id="267" r:id="rId12"/>
    <p:sldId id="265" r:id="rId13"/>
    <p:sldId id="266" r:id="rId14"/>
    <p:sldId id="272" r:id="rId15"/>
    <p:sldId id="273" r:id="rId16"/>
    <p:sldId id="276" r:id="rId17"/>
    <p:sldId id="282" r:id="rId18"/>
    <p:sldId id="278" r:id="rId19"/>
    <p:sldId id="279" r:id="rId20"/>
    <p:sldId id="280" r:id="rId21"/>
    <p:sldId id="268" r:id="rId22"/>
    <p:sldId id="269" r:id="rId23"/>
    <p:sldId id="283" r:id="rId24"/>
    <p:sldId id="284" r:id="rId25"/>
    <p:sldId id="285" r:id="rId26"/>
    <p:sldId id="281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DCC7E-F5C6-49C9-AFAC-8A6A2699D3F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BB6A-203E-44B0-877A-536500E8E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7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A479D-2F7D-4A62-ACAC-D4A3DA970B6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B904F-0C45-49D7-9306-C9D2E9E52C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9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79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1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3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[B. 625.2</a:t>
            </a:r>
            <a:r>
              <a:rPr lang="en-US" baseline="0" dirty="0" smtClean="0"/>
              <a:t> mm]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2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[D.</a:t>
            </a:r>
            <a:r>
              <a:rPr lang="en-US" baseline="0" dirty="0" smtClean="0"/>
              <a:t> 0.231 kg]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25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[B. gram]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36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~ 1 g / </a:t>
            </a:r>
            <a:r>
              <a:rPr lang="en-US" dirty="0" err="1" smtClean="0"/>
              <a:t>mL</a:t>
            </a:r>
            <a:r>
              <a:rPr lang="en-US" dirty="0" smtClean="0"/>
              <a:t> so 2L = [B. 2kg]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9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49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2.3 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840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9.3 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243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2.3 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41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88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7.4 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834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688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033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605 ft </a:t>
            </a:r>
            <a:r>
              <a:rPr lang="en-US" baseline="0" dirty="0" smtClean="0"/>
              <a:t> (*12) -&gt; 7260 in (*2.54) -&gt; 18,440.4 cm ( / 100) -&gt;[ANSWER: 184.4 m]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761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21</a:t>
            </a:r>
            <a:r>
              <a:rPr lang="en-US" baseline="0" dirty="0" smtClean="0"/>
              <a:t> mi = 1609 m </a:t>
            </a:r>
          </a:p>
          <a:p>
            <a:r>
              <a:rPr lang="en-US" baseline="0" dirty="0" smtClean="0"/>
              <a:t>[2m/1s] [1 mi/1609m] [3600s/1hr] = [ANSWER: 4.5 mph]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214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[70 mi/1 hr] [1609 m/</a:t>
            </a:r>
            <a:r>
              <a:rPr lang="en-US" baseline="0" dirty="0" smtClean="0"/>
              <a:t>1 mi] [1 hr/3600 s] = [ANSWER: 32.3 m/s]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389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23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9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7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83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80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http://www.nist.gov/pml/si-redef/kg_intro.cfm</a:t>
            </a:r>
          </a:p>
          <a:p>
            <a:r>
              <a:rPr lang="en-US" b="0" dirty="0" smtClean="0"/>
              <a:t>http://www.bipm.org/en/bipm/electricity/watt_balance/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4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3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904F-0C45-49D7-9306-C9D2E9E52C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9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FB1894-EAC8-4854-A00C-830C4D68FD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8266F3-328D-40DE-87F8-D57C3E04F0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A56E5F-F520-49BC-BD01-3E82FF52D1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6A4B-BDC8-4486-ABA1-AA9295851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7FDAA7-85E6-4F0C-AC78-14AF08E188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12644C-D54F-4976-908E-D258D5AF86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8A167E-A061-43C8-BF52-30C01E1DDE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C40AA4-D05E-4629-A099-D67F3D3A69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AEAC13-60F3-44D4-9F0D-8A269D3DF9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8CE0D4-9CF0-420E-88C8-ED21D3CE69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BC7097-4AEA-4D59-B789-CA166729E7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B89AC2-F91D-4574-9752-7FFA0E3A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FE2E3F-CCF3-4D4F-A385-35F6FB29D3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Powers%20of%20Ten&#8482;%20(1977).mp4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mp.com/universescal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pml/si-redef/kg_intro.cf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http://www.bipm.org/en/bipm/electricity/watt_balance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Metrics and Measurement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“The Basics”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the “Exponent Prefixes” document on my website so you have a more extensive list of the prefixes you may encounter!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Want more?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Metric prefixes are used to put numbers into a more usable format….</a:t>
            </a:r>
          </a:p>
          <a:p>
            <a:pPr lvl="1"/>
            <a:r>
              <a:rPr lang="en-US" dirty="0" smtClean="0"/>
              <a:t>For example:</a:t>
            </a:r>
          </a:p>
          <a:p>
            <a:pPr lvl="2"/>
            <a:r>
              <a:rPr lang="en-US" dirty="0" smtClean="0"/>
              <a:t>12000 g is better written as 12 kg</a:t>
            </a:r>
          </a:p>
          <a:p>
            <a:pPr lvl="2"/>
            <a:r>
              <a:rPr lang="en-US" dirty="0" smtClean="0"/>
              <a:t>0.0000065 m is better written as 6.5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</a:t>
            </a:r>
          </a:p>
          <a:p>
            <a:pPr marL="630936" lvl="2" indent="0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For ALL of your measurements and calculated answers, make sure that you are using the most logical unit for that measurement!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More on Metric Prefixes…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  <p:bldP spid="204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3429000"/>
            <a:ext cx="25908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5" name="PRESENTAvote_answer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048000" y="2895600"/>
            <a:ext cx="3048000" cy="243840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6252 mm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625.2 mm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6.252 mm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0.6252 mm</a:t>
            </a:r>
          </a:p>
        </p:txBody>
      </p:sp>
      <p:sp>
        <p:nvSpPr>
          <p:cNvPr id="13314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914400" y="735013"/>
            <a:ext cx="7772400" cy="2008187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effectLst/>
              </a:rPr>
              <a:t>A desk was measured to be 62.52 cm tall.  How many millimeters tall is this desk?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4343400"/>
            <a:ext cx="2209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PRESENTAvote_answer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276600" y="2895600"/>
            <a:ext cx="2590800" cy="259080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2.31 kg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23.1 kg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.0231 kg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.231 kg</a:t>
            </a:r>
          </a:p>
        </p:txBody>
      </p:sp>
      <p:sp>
        <p:nvSpPr>
          <p:cNvPr id="14338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914400" y="658813"/>
            <a:ext cx="7772400" cy="2236787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effectLst/>
              </a:rPr>
              <a:t>The world's largest strawberry was measured to be 231 g.  How many kilograms is this?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3124200"/>
            <a:ext cx="19050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7" name="PRESENTAvote_answer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390900" y="2590800"/>
            <a:ext cx="2362200" cy="236220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meter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gram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candela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second</a:t>
            </a:r>
          </a:p>
        </p:txBody>
      </p:sp>
      <p:sp>
        <p:nvSpPr>
          <p:cNvPr id="16386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7724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  <a:effectLst/>
              </a:rPr>
              <a:t>Which of the following is NOT a fundamental unit?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1632" y="3352800"/>
            <a:ext cx="1723768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1" name="PRESENTAvote_answer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429000" y="2895601"/>
            <a:ext cx="2286000" cy="213360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0.5 kg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2 kg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5 kg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10 kg</a:t>
            </a:r>
          </a:p>
        </p:txBody>
      </p:sp>
      <p:sp>
        <p:nvSpPr>
          <p:cNvPr id="17410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914400" y="160020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  <a:effectLst/>
              </a:rPr>
              <a:t>What is the approximate mass of a 2 L bottle of pop?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Scientific Notation </a:t>
            </a:r>
            <a:r>
              <a:rPr lang="en-US" dirty="0" smtClean="0"/>
              <a:t>helps us put really big numbers or really small numbers into an easier format to read. </a:t>
            </a:r>
          </a:p>
          <a:p>
            <a:pPr lvl="1"/>
            <a:r>
              <a:rPr lang="en-US" dirty="0" smtClean="0"/>
              <a:t>For example:</a:t>
            </a:r>
          </a:p>
          <a:p>
            <a:pPr lvl="2"/>
            <a:r>
              <a:rPr lang="en-US" dirty="0" smtClean="0"/>
              <a:t>The average distance from the Earth to the Moon is about 239,000 miles.</a:t>
            </a:r>
          </a:p>
          <a:p>
            <a:pPr lvl="2"/>
            <a:r>
              <a:rPr lang="en-US" dirty="0" smtClean="0"/>
              <a:t>In scientific notation, this is written as 2.39x10</a:t>
            </a:r>
            <a:r>
              <a:rPr lang="en-US" baseline="30000" dirty="0" smtClean="0"/>
              <a:t>5</a:t>
            </a:r>
            <a:r>
              <a:rPr lang="en-US" dirty="0" smtClean="0"/>
              <a:t> mi</a:t>
            </a:r>
          </a:p>
          <a:p>
            <a:pPr marL="630936" lvl="2" indent="0">
              <a:buNone/>
            </a:pPr>
            <a:endParaRPr lang="en-US" dirty="0" smtClean="0"/>
          </a:p>
          <a:p>
            <a:r>
              <a:rPr lang="en-US" b="1" u="sng" dirty="0" smtClean="0"/>
              <a:t>General Rule of Thumb</a:t>
            </a:r>
            <a:r>
              <a:rPr lang="en-US" b="1" dirty="0" smtClean="0"/>
              <a:t>: </a:t>
            </a:r>
          </a:p>
          <a:p>
            <a:pPr lvl="1"/>
            <a:r>
              <a:rPr lang="en-US" dirty="0" smtClean="0"/>
              <a:t>Count how many times you need to move the decimal place so there’s only one digit out in front </a:t>
            </a:r>
          </a:p>
          <a:p>
            <a:pPr lvl="2"/>
            <a:r>
              <a:rPr lang="en-US" sz="1800" dirty="0" smtClean="0"/>
              <a:t>To the left is a + exponent and to the right is a - exponent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Scientific Notation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971800"/>
            <a:ext cx="8229600" cy="4525963"/>
          </a:xfrm>
        </p:spPr>
        <p:txBody>
          <a:bodyPr/>
          <a:lstStyle/>
          <a:p>
            <a:pPr fontAlgn="base"/>
            <a:r>
              <a:rPr lang="en-US" dirty="0" smtClean="0"/>
              <a:t>The distance between the Sun and the nearest star is roughly 23,000,000,000,000 miles.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Warm-Up:</a:t>
            </a:r>
            <a:br>
              <a:rPr lang="en-US" dirty="0" smtClean="0"/>
            </a:br>
            <a:r>
              <a:rPr lang="en-US" dirty="0" smtClean="0"/>
              <a:t>Convert to Scientific Notation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1910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mass of the Moon is about 74,000,000,000,000,000,000,000 kilograms.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7526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distance between the Earth and Sun is 93,000,000 miles.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distance between the Earth and Sun is 93,000,000 miles.</a:t>
            </a:r>
          </a:p>
          <a:p>
            <a:pPr marL="109728" indent="0" algn="ctr">
              <a:buNone/>
            </a:pPr>
            <a:endParaRPr lang="en-US" sz="3200" b="1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9.3 x 10</a:t>
            </a:r>
            <a:r>
              <a:rPr lang="en-US" sz="3200" b="1" baseline="30000" dirty="0" smtClean="0">
                <a:solidFill>
                  <a:schemeClr val="accent2"/>
                </a:solidFill>
              </a:rPr>
              <a:t>7</a:t>
            </a:r>
            <a:r>
              <a:rPr lang="en-US" sz="3200" b="1" dirty="0" smtClean="0">
                <a:solidFill>
                  <a:schemeClr val="accent2"/>
                </a:solidFill>
              </a:rPr>
              <a:t> mi</a:t>
            </a:r>
          </a:p>
          <a:p>
            <a:endParaRPr lang="en-US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Convert to Scientific Notation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fontAlgn="base"/>
            <a:r>
              <a:rPr lang="en-US" dirty="0" smtClean="0"/>
              <a:t>The distance between the Sun and the nearest star is roughly 23,000,000,000,000 miles.</a:t>
            </a:r>
          </a:p>
          <a:p>
            <a:pPr marL="109728" indent="0" algn="ctr" fontAlgn="base">
              <a:buNone/>
            </a:pPr>
            <a:endParaRPr lang="en-US" sz="3200" b="1" dirty="0" smtClean="0">
              <a:solidFill>
                <a:schemeClr val="accent2"/>
              </a:solidFill>
            </a:endParaRPr>
          </a:p>
          <a:p>
            <a:pPr marL="109728" indent="0" algn="ctr" fontAlgn="base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2.3 </a:t>
            </a:r>
            <a:r>
              <a:rPr lang="en-US" sz="3200" b="1" dirty="0">
                <a:solidFill>
                  <a:schemeClr val="accent2"/>
                </a:solidFill>
              </a:rPr>
              <a:t>x </a:t>
            </a:r>
            <a:r>
              <a:rPr lang="en-US" sz="3200" b="1" dirty="0" smtClean="0">
                <a:solidFill>
                  <a:schemeClr val="accent2"/>
                </a:solidFill>
              </a:rPr>
              <a:t>10</a:t>
            </a:r>
            <a:r>
              <a:rPr lang="en-US" sz="3200" b="1" baseline="30000" dirty="0" smtClean="0">
                <a:solidFill>
                  <a:schemeClr val="accent2"/>
                </a:solidFill>
              </a:rPr>
              <a:t>13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>mi</a:t>
            </a:r>
          </a:p>
          <a:p>
            <a:pPr marL="109728" indent="0" fontAlgn="base">
              <a:buNone/>
            </a:pPr>
            <a:endParaRPr lang="en-US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Convert to Scientific Notation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</a:rPr>
              <a:t>SI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Syst</a:t>
            </a:r>
            <a:r>
              <a:rPr lang="en-US" sz="2800" b="1" dirty="0" err="1" smtClean="0">
                <a:cs typeface="Arial" charset="0"/>
              </a:rPr>
              <a:t>è</a:t>
            </a:r>
            <a:r>
              <a:rPr lang="en-US" sz="2800" b="1" dirty="0" err="1" smtClean="0"/>
              <a:t>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Internationale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d’Unit</a:t>
            </a:r>
            <a:r>
              <a:rPr lang="en-US" sz="2800" b="1" dirty="0" err="1" smtClean="0">
                <a:cs typeface="Arial" charset="0"/>
              </a:rPr>
              <a:t>é</a:t>
            </a:r>
            <a:r>
              <a:rPr lang="en-US" sz="2800" b="1" dirty="0" err="1" smtClean="0"/>
              <a:t>s</a:t>
            </a:r>
            <a:endParaRPr lang="en-US" sz="2800" b="1" dirty="0" smtClean="0"/>
          </a:p>
          <a:p>
            <a:pPr eaLnBrk="1" hangingPunct="1"/>
            <a:r>
              <a:rPr lang="en-US" sz="2800" dirty="0" smtClean="0"/>
              <a:t>What we know as the “Metric System”</a:t>
            </a:r>
          </a:p>
          <a:p>
            <a:pPr eaLnBrk="1" hangingPunct="1"/>
            <a:r>
              <a:rPr lang="en-US" sz="2800" b="1" dirty="0" smtClean="0"/>
              <a:t>Units</a:t>
            </a:r>
            <a:r>
              <a:rPr lang="en-US" sz="2800" dirty="0" smtClean="0"/>
              <a:t> are standardized and regulated by two organizations:  </a:t>
            </a:r>
          </a:p>
          <a:p>
            <a:pPr lvl="1" eaLnBrk="1" hangingPunct="1"/>
            <a:r>
              <a:rPr lang="en-US" sz="2400" dirty="0" smtClean="0"/>
              <a:t>International Bureau of Weights and Measures (in France) </a:t>
            </a:r>
          </a:p>
          <a:p>
            <a:pPr lvl="1" eaLnBrk="1" hangingPunct="1"/>
            <a:r>
              <a:rPr lang="en-US" sz="2400" dirty="0" smtClean="0"/>
              <a:t>National institute of Science and Technology (in Maryland)</a:t>
            </a:r>
          </a:p>
          <a:p>
            <a:pPr eaLnBrk="1" hangingPunct="1"/>
            <a:r>
              <a:rPr lang="en-US" sz="2800" dirty="0" smtClean="0"/>
              <a:t>All measurement tools are calibrated using the standards stored/defined at these locations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SI - What is it?!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The mass of the Moon is about 74,000,000,000,000,000,000,000 kilograms.</a:t>
            </a:r>
          </a:p>
          <a:p>
            <a:pPr marL="109728" indent="0" algn="ctr" fontAlgn="base">
              <a:buNone/>
            </a:pPr>
            <a:endParaRPr lang="en-US" sz="3200" b="1" dirty="0" smtClean="0">
              <a:solidFill>
                <a:schemeClr val="accent2"/>
              </a:solidFill>
            </a:endParaRPr>
          </a:p>
          <a:p>
            <a:pPr marL="109728" indent="0" algn="ctr" fontAlgn="base"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7.4 </a:t>
            </a:r>
            <a:r>
              <a:rPr lang="en-US" sz="3600" b="1" dirty="0">
                <a:solidFill>
                  <a:schemeClr val="accent2"/>
                </a:solidFill>
              </a:rPr>
              <a:t>x </a:t>
            </a:r>
            <a:r>
              <a:rPr lang="en-US" sz="3600" b="1" dirty="0" smtClean="0">
                <a:solidFill>
                  <a:schemeClr val="accent2"/>
                </a:solidFill>
              </a:rPr>
              <a:t>10</a:t>
            </a:r>
            <a:r>
              <a:rPr lang="en-US" sz="3600" b="1" baseline="30000" dirty="0" smtClean="0">
                <a:solidFill>
                  <a:schemeClr val="accent2"/>
                </a:solidFill>
              </a:rPr>
              <a:t>22</a:t>
            </a:r>
            <a:r>
              <a:rPr lang="en-US" sz="3600" b="1" dirty="0" smtClean="0">
                <a:solidFill>
                  <a:schemeClr val="accent2"/>
                </a:solidFill>
              </a:rPr>
              <a:t> kg</a:t>
            </a:r>
            <a:endParaRPr lang="en-US" sz="3600" b="1" dirty="0">
              <a:solidFill>
                <a:schemeClr val="accent2"/>
              </a:solidFill>
            </a:endParaRPr>
          </a:p>
          <a:p>
            <a:pPr marL="109728" indent="0" fontAlgn="base">
              <a:buNone/>
            </a:pPr>
            <a:endParaRPr lang="en-US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Convert to Scientific Notation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When converting from one unit to another (i.e. kg </a:t>
            </a:r>
            <a:r>
              <a:rPr lang="en-US" dirty="0" smtClean="0">
                <a:sym typeface="Wingdings" pitchFamily="2" charset="2"/>
              </a:rPr>
              <a:t> g, or feet  meters), we use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conversion factors</a:t>
            </a:r>
          </a:p>
          <a:p>
            <a:pPr marL="109728" indent="0" eaLnBrk="1" hangingPunct="1">
              <a:buNone/>
            </a:pPr>
            <a:endParaRPr lang="en-US" sz="1400" b="1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sym typeface="Wingdings" pitchFamily="2" charset="2"/>
              </a:rPr>
              <a:t>Conversion factors tell us the equivalent magnitude in the new unit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For example:</a:t>
            </a:r>
          </a:p>
          <a:p>
            <a:pPr lvl="2" eaLnBrk="1" hangingPunct="1"/>
            <a:r>
              <a:rPr lang="en-US" dirty="0" smtClean="0">
                <a:sym typeface="Wingdings" pitchFamily="2" charset="2"/>
              </a:rPr>
              <a:t>1 in. = 2.54 cm</a:t>
            </a:r>
          </a:p>
          <a:p>
            <a:pPr lvl="2" eaLnBrk="1" hangingPunct="1"/>
            <a:r>
              <a:rPr lang="en-US" dirty="0" smtClean="0">
                <a:sym typeface="Wingdings" pitchFamily="2" charset="2"/>
              </a:rPr>
              <a:t>1 lb = 454 g</a:t>
            </a:r>
          </a:p>
          <a:p>
            <a:pPr lvl="2" eaLnBrk="1" hangingPunct="1"/>
            <a:r>
              <a:rPr lang="en-US" dirty="0" smtClean="0">
                <a:sym typeface="Wingdings" pitchFamily="2" charset="2"/>
              </a:rPr>
              <a:t>1 kg = 2.2 </a:t>
            </a:r>
            <a:r>
              <a:rPr lang="en-US" dirty="0" err="1" smtClean="0">
                <a:sym typeface="Wingdings" pitchFamily="2" charset="2"/>
              </a:rPr>
              <a:t>lb</a:t>
            </a:r>
            <a:endParaRPr lang="en-US" dirty="0" smtClean="0">
              <a:sym typeface="Wingdings" pitchFamily="2" charset="2"/>
            </a:endParaRPr>
          </a:p>
          <a:p>
            <a:pPr lvl="2" eaLnBrk="1" hangingPunct="1"/>
            <a:r>
              <a:rPr lang="en-US" dirty="0" smtClean="0">
                <a:sym typeface="Wingdings" pitchFamily="2" charset="2"/>
              </a:rPr>
              <a:t>1 mi = 1609 m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dirty="0" smtClean="0"/>
              <a:t>Factor-Label Method for Conversions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converting, we make fractions (ratios) out of the conversion factors so that the original unit divides out (cancels out) and the new unit remains:</a:t>
            </a:r>
          </a:p>
          <a:p>
            <a:pPr lvl="1" eaLnBrk="1" hangingPunct="1"/>
            <a:r>
              <a:rPr lang="en-US" smtClean="0"/>
              <a:t>Example:  </a:t>
            </a:r>
          </a:p>
          <a:p>
            <a:pPr lvl="2" eaLnBrk="1" hangingPunct="1"/>
            <a:r>
              <a:rPr lang="en-US" smtClean="0"/>
              <a:t>2.75 pounds is equal to how many kilograms?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dirty="0" smtClean="0"/>
              <a:t>Factor-Label Method for Conversions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057400" y="4419600"/>
          <a:ext cx="579120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" imgW="1777680" imgH="431640" progId="">
                  <p:embed/>
                </p:oleObj>
              </mc:Choice>
              <mc:Fallback>
                <p:oleObj name="Equation" r:id="rId4" imgW="1777680" imgH="43164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19600"/>
                        <a:ext cx="5791200" cy="140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Space Needle is 605.0 ft tall (base to top of the antenna). How many meters is this?  (show ALL conversions in one long line: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ft  in  cm  m</a:t>
            </a:r>
            <a:endParaRPr lang="en-US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Factor-Label Practice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397958"/>
              </p:ext>
            </p:extLst>
          </p:nvPr>
        </p:nvGraphicFramePr>
        <p:xfrm>
          <a:off x="1524000" y="3657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36702"/>
                <a:gridCol w="1263805"/>
                <a:gridCol w="1115122"/>
                <a:gridCol w="1561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605.0 </a:t>
                      </a:r>
                      <a:r>
                        <a:rPr lang="en-US" b="0" dirty="0" err="1" smtClean="0">
                          <a:solidFill>
                            <a:srgbClr val="00B050"/>
                          </a:solidFill>
                        </a:rPr>
                        <a:t>ft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12 in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2.54 cm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 m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184.4 m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 </a:t>
                      </a:r>
                      <a:r>
                        <a:rPr lang="en-US" b="0" dirty="0" err="1" smtClean="0">
                          <a:solidFill>
                            <a:srgbClr val="00B050"/>
                          </a:solidFill>
                        </a:rPr>
                        <a:t>ft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 in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100 cm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477000" y="3733800"/>
            <a:ext cx="990600" cy="5334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5150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Michael Phelps holds the Olympic Record for the 100m butterfly from his race at the Beijing Olympics with a time of 50.58 s.  His average speed was 2.0 m/s.  How fast was he swimming in miles per hour?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Factor-Label Practice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285741"/>
              </p:ext>
            </p:extLst>
          </p:nvPr>
        </p:nvGraphicFramePr>
        <p:xfrm>
          <a:off x="1524000" y="389636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066800"/>
                <a:gridCol w="1362307"/>
                <a:gridCol w="1115122"/>
                <a:gridCol w="1561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2.0 m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b="0" baseline="0" dirty="0" smtClean="0">
                          <a:solidFill>
                            <a:srgbClr val="00B050"/>
                          </a:solidFill>
                        </a:rPr>
                        <a:t> mi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60 s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60 min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4.5 mph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     s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1609 m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 min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b="0" baseline="0" smtClean="0">
                          <a:solidFill>
                            <a:srgbClr val="00B050"/>
                          </a:solidFill>
                        </a:rPr>
                        <a:t>hr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77000" y="3972560"/>
            <a:ext cx="990600" cy="5334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9715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3810000"/>
            <a:ext cx="2514600" cy="533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7" name="PRESENTAvote_answer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3200400" y="2389187"/>
            <a:ext cx="2743200" cy="243840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1877 m/s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2.6 m/s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157 m/s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3200" dirty="0" smtClean="0"/>
              <a:t>31.3 m/s</a:t>
            </a:r>
          </a:p>
        </p:txBody>
      </p:sp>
      <p:sp>
        <p:nvSpPr>
          <p:cNvPr id="21506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7033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  <a:effectLst/>
              </a:rPr>
              <a:t>A cheetah can run at speeds up to 70.0 miles per hour.  How fast is this in meters per second?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433681"/>
              </p:ext>
            </p:extLst>
          </p:nvPr>
        </p:nvGraphicFramePr>
        <p:xfrm>
          <a:off x="2081561" y="4876800"/>
          <a:ext cx="49808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286107"/>
                <a:gridCol w="1561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70.0 mi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1609</a:t>
                      </a:r>
                      <a:r>
                        <a:rPr lang="en-US" b="0" baseline="0" dirty="0" smtClean="0">
                          <a:solidFill>
                            <a:srgbClr val="00B050"/>
                          </a:solidFill>
                        </a:rPr>
                        <a:t> m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 </a:t>
                      </a:r>
                      <a:r>
                        <a:rPr lang="en-US" b="0" dirty="0" err="1" smtClean="0">
                          <a:solidFill>
                            <a:srgbClr val="00B050"/>
                          </a:solidFill>
                        </a:rPr>
                        <a:t>hr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31.3 m/s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       </a:t>
                      </a:r>
                      <a:r>
                        <a:rPr lang="en-US" b="0" dirty="0" err="1" smtClean="0">
                          <a:solidFill>
                            <a:srgbClr val="00B050"/>
                          </a:solidFill>
                        </a:rPr>
                        <a:t>hr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 mi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3600 s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867400" y="4953000"/>
            <a:ext cx="1143000" cy="5334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</a:t>
            </a:r>
            <a:r>
              <a:rPr lang="en-US" dirty="0" smtClean="0">
                <a:hlinkClick r:id="rId3" action="ppaction://hlinkfile"/>
              </a:rPr>
              <a:t>Powers of Ten (1977)</a:t>
            </a:r>
            <a:endParaRPr lang="en-US" dirty="0" smtClean="0"/>
          </a:p>
          <a:p>
            <a:r>
              <a:rPr lang="en-US" dirty="0" smtClean="0"/>
              <a:t>Watch </a:t>
            </a:r>
            <a:r>
              <a:rPr lang="en-US" dirty="0" smtClean="0">
                <a:hlinkClick r:id="rId4"/>
              </a:rPr>
              <a:t>The Scale of the Universe (2012)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Putting It Into Perspective!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 quantity that cannot be measured in a simpler form</a:t>
            </a:r>
          </a:p>
          <a:p>
            <a:pPr marL="109728" indent="0" eaLnBrk="1" hangingPunct="1">
              <a:buNone/>
            </a:pPr>
            <a:endParaRPr lang="en-US" sz="1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OR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eaLnBrk="1" hangingPunct="1"/>
            <a:r>
              <a:rPr lang="en-US" sz="2800" dirty="0" smtClean="0"/>
              <a:t>A quantity that has been selected because of its convenience/practicality</a:t>
            </a:r>
          </a:p>
          <a:p>
            <a:pPr marL="109728" indent="0"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Sometimes also called “base units”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accent2"/>
                </a:solidFill>
              </a:rPr>
              <a:t>Fundamental Units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914400" y="60198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1143000" y="3352800"/>
            <a:ext cx="3124200" cy="381000"/>
          </a:xfrm>
          <a:prstGeom prst="rect">
            <a:avLst/>
          </a:prstGeom>
          <a:solidFill>
            <a:schemeClr val="accent2">
              <a:alpha val="59999"/>
            </a:schemeClr>
          </a:solidFill>
          <a:ln w="12700" cap="rnd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1143000" y="2819400"/>
            <a:ext cx="3048000" cy="381000"/>
          </a:xfrm>
          <a:prstGeom prst="rect">
            <a:avLst/>
          </a:prstGeom>
          <a:solidFill>
            <a:schemeClr val="accent2">
              <a:alpha val="59999"/>
            </a:schemeClr>
          </a:solidFill>
          <a:ln w="12700" cap="rnd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1447800" y="2286000"/>
            <a:ext cx="2590800" cy="381000"/>
          </a:xfrm>
          <a:prstGeom prst="rect">
            <a:avLst/>
          </a:prstGeom>
          <a:solidFill>
            <a:schemeClr val="accent2">
              <a:alpha val="59999"/>
            </a:schemeClr>
          </a:solidFill>
          <a:ln w="12700" cap="rnd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35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96957"/>
              </p:ext>
            </p:extLst>
          </p:nvPr>
        </p:nvGraphicFramePr>
        <p:xfrm>
          <a:off x="838200" y="1600200"/>
          <a:ext cx="7772400" cy="4910458"/>
        </p:xfrm>
        <a:graphic>
          <a:graphicData uri="http://schemas.openxmlformats.org/drawingml/2006/table">
            <a:tbl>
              <a:tblPr/>
              <a:tblGrid>
                <a:gridCol w="3592513"/>
                <a:gridCol w="2508250"/>
                <a:gridCol w="1671637"/>
              </a:tblGrid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Quantity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 Unit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Symbol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Length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Meter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Mass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Kilogram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Time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Second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Luminous intensity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Candela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Electric current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Ampere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Thermodynamic temperature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Kelvin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Amount of substance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/>
              <a:t>Table 1:  SI Fundamental Units and Their Symbols</a:t>
            </a: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4800600" y="22098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4876800" y="28194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4876800" y="33528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4800600" y="39624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4876800" y="44958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4876800" y="52578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4953000" y="60198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4" name="Rectangle 52"/>
          <p:cNvSpPr>
            <a:spLocks noChangeArrowheads="1"/>
          </p:cNvSpPr>
          <p:nvPr/>
        </p:nvSpPr>
        <p:spPr bwMode="auto">
          <a:xfrm>
            <a:off x="7315200" y="22860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7391400" y="28956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7391400" y="33528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7391400" y="39624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7391400" y="44958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7391400" y="52578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7391400" y="60198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8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3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2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1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5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0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3" grpId="0" animBg="1"/>
      <p:bldP spid="8252" grpId="0" animBg="1"/>
      <p:bldP spid="8251" grpId="0" animBg="1"/>
      <p:bldP spid="8237" grpId="0" animBg="1"/>
      <p:bldP spid="8238" grpId="0" animBg="1"/>
      <p:bldP spid="8239" grpId="0" animBg="1"/>
      <p:bldP spid="8240" grpId="0" animBg="1"/>
      <p:bldP spid="8241" grpId="0" animBg="1"/>
      <p:bldP spid="8242" grpId="0" animBg="1"/>
      <p:bldP spid="8243" grpId="0" animBg="1"/>
      <p:bldP spid="8244" grpId="0" animBg="1"/>
      <p:bldP spid="8245" grpId="0" animBg="1"/>
      <p:bldP spid="8246" grpId="0" animBg="1"/>
      <p:bldP spid="8247" grpId="0" animBg="1"/>
      <p:bldP spid="8248" grpId="0" animBg="1"/>
      <p:bldP spid="8249" grpId="0" animBg="1"/>
      <p:bldP spid="82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828800" y="4191000"/>
            <a:ext cx="6248400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66800"/>
            <a:ext cx="78486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accent2"/>
                </a:solidFill>
              </a:rPr>
              <a:t>Meter</a:t>
            </a:r>
            <a:r>
              <a:rPr lang="en-US" sz="28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Definition has been updated several times: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b="1" dirty="0" smtClean="0"/>
              <a:t>OLDEST (1790):</a:t>
            </a:r>
          </a:p>
          <a:p>
            <a:pPr lvl="3">
              <a:lnSpc>
                <a:spcPct val="90000"/>
              </a:lnSpc>
            </a:pPr>
            <a:r>
              <a:rPr lang="en-US" sz="2200" dirty="0" smtClean="0"/>
              <a:t>“1/10,000,000 the distance from the north pole to the equator, measured along a line passing through Lyons, France” </a:t>
            </a:r>
          </a:p>
          <a:p>
            <a:pPr marL="914400" lvl="3" indent="0">
              <a:lnSpc>
                <a:spcPct val="90000"/>
              </a:lnSpc>
              <a:buNone/>
            </a:pPr>
            <a:endParaRPr lang="en-US" sz="1000" dirty="0" smtClean="0"/>
          </a:p>
          <a:p>
            <a:pPr lvl="2">
              <a:lnSpc>
                <a:spcPct val="90000"/>
              </a:lnSpc>
            </a:pPr>
            <a:r>
              <a:rPr lang="en-US" sz="2600" b="1" dirty="0" smtClean="0"/>
              <a:t>OLD (1875):</a:t>
            </a:r>
          </a:p>
          <a:p>
            <a:pPr lvl="3">
              <a:lnSpc>
                <a:spcPct val="90000"/>
              </a:lnSpc>
            </a:pPr>
            <a:r>
              <a:rPr lang="en-US" sz="2200" dirty="0" smtClean="0"/>
              <a:t>“Distance between two lines engraved on a platinum-iridium bar” in Paris, France</a:t>
            </a:r>
          </a:p>
          <a:p>
            <a:pPr lvl="3">
              <a:lnSpc>
                <a:spcPct val="90000"/>
              </a:lnSpc>
            </a:pPr>
            <a:endParaRPr lang="en-US" sz="11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400" b="1" dirty="0" smtClean="0"/>
              <a:t>CURRENT (1984-Present):</a:t>
            </a:r>
          </a:p>
          <a:p>
            <a:pPr lvl="3">
              <a:lnSpc>
                <a:spcPct val="90000"/>
              </a:lnSpc>
            </a:pPr>
            <a:r>
              <a:rPr lang="en-US" sz="2200" dirty="0" smtClean="0"/>
              <a:t>“The distance traveled by light in a vacuum during a time interval of 1/299,792,458 s”</a:t>
            </a:r>
          </a:p>
          <a:p>
            <a:pPr marL="914400" lvl="3" indent="0">
              <a:lnSpc>
                <a:spcPct val="90000"/>
              </a:lnSpc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Length has NOT changed … only updated so definition is more easily repeated in calibration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94138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Standard Unit Definitions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</a:rPr>
              <a:t>Second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lvl="1" eaLnBrk="1" hangingPunct="1"/>
            <a:r>
              <a:rPr lang="en-US" sz="2400" b="1" dirty="0" smtClean="0"/>
              <a:t>OLD (1790):  </a:t>
            </a:r>
          </a:p>
          <a:p>
            <a:pPr lvl="2"/>
            <a:r>
              <a:rPr lang="en-US" sz="2200" dirty="0" smtClean="0"/>
              <a:t>“1/86,400 of the mean solar day”</a:t>
            </a:r>
          </a:p>
          <a:p>
            <a:pPr lvl="2"/>
            <a:r>
              <a:rPr lang="en-US" sz="2000" dirty="0" smtClean="0"/>
              <a:t>Updated in 1960 so that ‘mean solar day’ didn’t vary internationally (based on tropical year)</a:t>
            </a:r>
          </a:p>
          <a:p>
            <a:pPr marL="630936" lvl="2" indent="0">
              <a:buNone/>
            </a:pPr>
            <a:endParaRPr lang="en-US" sz="1400" dirty="0" smtClean="0"/>
          </a:p>
          <a:p>
            <a:pPr lvl="1" eaLnBrk="1" hangingPunct="1"/>
            <a:r>
              <a:rPr lang="en-US" sz="2400" b="1" dirty="0" smtClean="0"/>
              <a:t>NOW (1997-present):</a:t>
            </a:r>
          </a:p>
          <a:p>
            <a:pPr lvl="2"/>
            <a:r>
              <a:rPr lang="en-US" sz="2200" dirty="0" smtClean="0"/>
              <a:t>“The duration of 9,192,631,770 periods of the radiation corresponding to the transition between the two hyperfine levels of the ground state of the cesium 133 atom”</a:t>
            </a:r>
          </a:p>
          <a:p>
            <a:pPr lvl="2"/>
            <a:r>
              <a:rPr lang="en-US" sz="2000" dirty="0" smtClean="0"/>
              <a:t>Essentially, the second is based on the vibrations of a cesium-133 atom in an atomic clock </a:t>
            </a:r>
            <a:r>
              <a:rPr lang="en-US" sz="2000" dirty="0" smtClean="0">
                <a:sym typeface="Wingdings" pitchFamily="2" charset="2"/>
              </a:rPr>
              <a:t></a:t>
            </a:r>
            <a:endParaRPr lang="en-US" sz="2000" dirty="0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dirty="0" smtClean="0"/>
              <a:t>Standard Unit Definitions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dirty="0" smtClean="0"/>
              <a:t>Standard Unit Definitions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572000" cy="485775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</a:rPr>
              <a:t>Kilogram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lvl="1" eaLnBrk="1" hangingPunct="1"/>
            <a:r>
              <a:rPr lang="en-US" sz="2400" b="1" dirty="0" smtClean="0"/>
              <a:t>OLD (1790)</a:t>
            </a:r>
            <a:r>
              <a:rPr lang="en-US" sz="2400" dirty="0" smtClean="0"/>
              <a:t>:  mass of exactly one cubic decimeter of water </a:t>
            </a:r>
          </a:p>
          <a:p>
            <a:pPr marL="393192" lvl="1" indent="0" eaLnBrk="1" hangingPunct="1">
              <a:buNone/>
            </a:pPr>
            <a:endParaRPr lang="en-US" sz="1100" dirty="0" smtClean="0"/>
          </a:p>
          <a:p>
            <a:pPr lvl="1" eaLnBrk="1" hangingPunct="1"/>
            <a:r>
              <a:rPr lang="en-US" sz="2400" b="1" dirty="0" smtClean="0"/>
              <a:t>CURRENT (1899-present)</a:t>
            </a:r>
            <a:r>
              <a:rPr lang="en-US" sz="2400" dirty="0" smtClean="0"/>
              <a:t>:  “the mass of the international prototype of the kilogram” made of platinum-iridium </a:t>
            </a:r>
          </a:p>
          <a:p>
            <a:pPr marL="393192" lvl="1" indent="0" eaLnBrk="1" hangingPunct="1">
              <a:buNone/>
            </a:pPr>
            <a:endParaRPr lang="en-US" sz="1100" dirty="0" smtClean="0"/>
          </a:p>
          <a:p>
            <a:pPr lvl="1" eaLnBrk="1" hangingPunct="1"/>
            <a:r>
              <a:rPr lang="en-US" sz="2400" b="1" dirty="0" smtClean="0"/>
              <a:t>FUTURE (2018)</a:t>
            </a:r>
            <a:r>
              <a:rPr lang="en-US" sz="2400" dirty="0" smtClean="0"/>
              <a:t>: Combination of watt balance </a:t>
            </a:r>
            <a:r>
              <a:rPr lang="en-US" sz="2400" dirty="0"/>
              <a:t>based on Planck’s constant </a:t>
            </a:r>
            <a:r>
              <a:rPr lang="en-US" sz="2400" dirty="0" smtClean="0"/>
              <a:t>and physical standard artifact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181600" y="6227058"/>
            <a:ext cx="4191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Photo </a:t>
            </a:r>
            <a:r>
              <a:rPr lang="en-US" sz="1400" dirty="0" smtClean="0"/>
              <a:t>and Current Definition: </a:t>
            </a:r>
            <a:r>
              <a:rPr lang="en-US" sz="1400" dirty="0" smtClean="0">
                <a:hlinkClick r:id="rId3"/>
              </a:rPr>
              <a:t>NIST Website</a:t>
            </a:r>
            <a:endParaRPr lang="en-US" sz="1400" dirty="0" smtClean="0"/>
          </a:p>
          <a:p>
            <a:pPr>
              <a:spcBef>
                <a:spcPct val="50000"/>
              </a:spcBef>
            </a:pPr>
            <a:r>
              <a:rPr lang="en-US" sz="1400" dirty="0" smtClean="0"/>
              <a:t>2018 New Definition: </a:t>
            </a:r>
            <a:r>
              <a:rPr lang="en-US" sz="1400" dirty="0" smtClean="0">
                <a:hlinkClick r:id="rId4"/>
              </a:rPr>
              <a:t>BIPM Website </a:t>
            </a:r>
            <a:endParaRPr lang="en-US" sz="1400" dirty="0"/>
          </a:p>
        </p:txBody>
      </p:sp>
      <p:pic>
        <p:nvPicPr>
          <p:cNvPr id="2050" name="Picture 2" descr="K20 prototype ma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41986"/>
            <a:ext cx="3448050" cy="501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 rot="557940">
            <a:off x="4652375" y="3562606"/>
            <a:ext cx="1765651" cy="587375"/>
          </a:xfrm>
          <a:prstGeom prst="rightArrow">
            <a:avLst>
              <a:gd name="adj1" fmla="val 15788"/>
              <a:gd name="adj2" fmla="val 39948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84109"/>
            <a:ext cx="8229600" cy="471189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Any unit that is formed through the combination of two or more fundamental units</a:t>
            </a:r>
          </a:p>
          <a:p>
            <a:pPr lvl="1"/>
            <a:r>
              <a:rPr lang="en-US" sz="2400" u="sng" dirty="0" smtClean="0"/>
              <a:t>Examples:</a:t>
            </a:r>
            <a:endParaRPr lang="en-US" sz="2400" dirty="0" smtClean="0"/>
          </a:p>
          <a:p>
            <a:pPr lvl="2"/>
            <a:r>
              <a:rPr lang="en-US" sz="2200" dirty="0" smtClean="0"/>
              <a:t>Area:  square meter = m</a:t>
            </a:r>
            <a:r>
              <a:rPr lang="en-US" sz="2200" baseline="30000" dirty="0" smtClean="0"/>
              <a:t>2</a:t>
            </a:r>
            <a:endParaRPr lang="en-US" sz="2200" dirty="0" smtClean="0"/>
          </a:p>
          <a:p>
            <a:pPr lvl="2"/>
            <a:r>
              <a:rPr lang="en-US" sz="2200" dirty="0" smtClean="0"/>
              <a:t>Velocity: meters per second = m/s = m·s</a:t>
            </a:r>
            <a:r>
              <a:rPr lang="en-US" sz="2200" baseline="30000" dirty="0" smtClean="0"/>
              <a:t>-1</a:t>
            </a:r>
            <a:endParaRPr lang="en-US" sz="2200" dirty="0" smtClean="0"/>
          </a:p>
          <a:p>
            <a:pPr lvl="2"/>
            <a:r>
              <a:rPr lang="en-US" sz="2200" dirty="0" smtClean="0"/>
              <a:t>Energy: Joules = J = kg·m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/s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= kg·m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·s</a:t>
            </a:r>
            <a:r>
              <a:rPr lang="en-US" sz="2200" baseline="30000" dirty="0" smtClean="0"/>
              <a:t>-2</a:t>
            </a:r>
          </a:p>
          <a:p>
            <a:pPr lvl="2"/>
            <a:endParaRPr lang="en-US" sz="2200" dirty="0" smtClean="0"/>
          </a:p>
          <a:p>
            <a:r>
              <a:rPr lang="en-US" sz="2800" dirty="0" smtClean="0"/>
              <a:t>A </a:t>
            </a:r>
            <a:r>
              <a:rPr lang="en-US" sz="2800" u="sng" dirty="0" smtClean="0"/>
              <a:t>conversion</a:t>
            </a:r>
            <a:r>
              <a:rPr lang="en-US" sz="2800" dirty="0" smtClean="0"/>
              <a:t> of the fundamental unit into one with a different prefix does NOT create a derived unit </a:t>
            </a:r>
            <a:r>
              <a:rPr lang="en-US" sz="2000" dirty="0" smtClean="0"/>
              <a:t>(i.e. – cm is not a derived unit)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accent2"/>
                </a:solidFill>
              </a:rPr>
              <a:t>Derived Units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1"/>
          <p:cNvSpPr>
            <a:spLocks noChangeArrowheads="1"/>
          </p:cNvSpPr>
          <p:nvPr/>
        </p:nvSpPr>
        <p:spPr bwMode="auto">
          <a:xfrm>
            <a:off x="1295400" y="5943600"/>
            <a:ext cx="1524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accent2"/>
                </a:solidFill>
              </a:rPr>
              <a:t>Metric (Exponent) Prefixes</a:t>
            </a:r>
          </a:p>
        </p:txBody>
      </p:sp>
      <p:graphicFrame>
        <p:nvGraphicFramePr>
          <p:cNvPr id="15479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03582"/>
              </p:ext>
            </p:extLst>
          </p:nvPr>
        </p:nvGraphicFramePr>
        <p:xfrm>
          <a:off x="685800" y="1676400"/>
          <a:ext cx="8229600" cy="475773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Prefix (symbol)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Conversion Factor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Example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Mega-  (M)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MW = 10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W 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kilo- (k)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kg = 10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 = 1000 g 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centi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(c)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cm = 10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 = 0.01 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milli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(m)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mL = 10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L = 0.001 L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micro- (µ)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 µs = 10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 = 0.000001 s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81" name="Rectangle 121"/>
          <p:cNvSpPr>
            <a:spLocks noChangeArrowheads="1"/>
          </p:cNvSpPr>
          <p:nvPr/>
        </p:nvSpPr>
        <p:spPr bwMode="auto">
          <a:xfrm>
            <a:off x="3657600" y="2590800"/>
            <a:ext cx="5029200" cy="381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5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48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SID#1" val="âkž±æ®¸¤'y&lt;X¿¶;Q?iª½©mÛý¢_h=íþµ6À¥p¦@é× •2œ#CÔw.æ¤*yñ&quot;JîÙ fö§µÓ K®Ü‘è'rÓ±UIŒ..™ŠæŠ ¤˜ˆX5÷{YýÍHyÏ²ÐBÙ±aàcÕÆ#vµ|&#10;ÚÓ½øq$Î{¾#·_Æ&amp;PF¹e&lt;.^õÅá¼»\Š_©ê‚öp­ïüœ#ºPÜ¢AµšæR%¬aBQdf6ÐÞ@€ð6Eê^Kk•÷¶¸u.‹pÚwÆi”ˆne&#10;¹¯¦O%8³¤~ëÔRR4}pÊfÓô£¬¡ƒ(]îw{TïªºH%t7ò^½²úÞZ=m¨P«gÔ÷F\ˆ=ëðÁe;ýAOÛÅš0|Å:É!ž¦ÿ7&lt;Cc\µh';vIä¬çË«L¿™ÝÚC¡w3‡òK[OŒ5 ÒØ´»o¤Ù–6ë:GáÓAt‚£ËMRÙ÷RM¬Ê$†Æqæ1Ñ ˜éE+yœ;ÿ#©r¥^mgê7…zð×¿é–;Õa´¨äÜ×ÎH£²£{[z’â˜}&amp;S–XÌ×a8¹f~ßÒ6Ahóî­íé]£m}û^¿#ct2t#c›nŠl&#10;¹§„B«$6êW¤wâ3¶Q&lt;uÿ”Èm&#10;4¦¦¨gë,XáŸRë£]¬/}ÐU±»9X2dO·¨iÛ¡\ÚñÉizù=öHà¨ÜÏ“Ñ›À?ÅÆy­ò8Û£aW·oAd!½Ä«üÄ§K£ß‘ÏY£2&amp;œ¾T@J„,%—ÃµâœìÅX{è.ZðÀIuÌ£Å&#10;—¬CXÀoÒƒ%g¡.Ò}²áM)rž%ÿCÐ!©N&quot;} ÐÝöè#å³©äÕo¨LðŠ‚w°°D~Wh,²¨EÝY“ò&#10;]+K…AQdf:Þ8 Œóî­ïçTEŒqû¶¸u&amp;ƒ=“Çb›oŠe7^Kˆª¨Á:T@xæÛµ¶3q—.bÜG©¯èÌWçxœ°ä¢µ¯Â8¹¾¸õ:½=h§±LfÐø¡»2&#10;Æoœ^£Aº€‡pÁ’&quot;•c;ç rgý0æœ2`³¬ó‡®Kþ™ý›S©f4Ÿ·@[Í2-Ç•òaæ˜Ž^V„iÿÆ)—÷Ï&#10;=uÈõAëy:sÖ‚.¸öˆX‚Am°uÃÈt­›ïoÿø{.L¡®5`ölþ•&quot;í³©äÖb§¨†þqX³£uXÈ±¨EÝPšæQ/£…¤]nŽÞÒ2H‰áEì[Gdq¹¸&amp;cp&lt;{Ä”ibeâY£e¥¬):ò&#10;Q¨{Ô¿^0•œÆaëÒ¯©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SCORES" val="0Õ0Õ0Õ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TID" val="26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SCORES" val="IÕCÕIÕI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TID" val="26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SCORES" val="IÕIÕCÕI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TID" val="27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SCORES" val="IÕCÕIÕI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TID" val="27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VOTE_SCORES" val="0Õ0Õ0Õ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00B05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1144</TotalTime>
  <Words>1286</Words>
  <Application>Microsoft Office PowerPoint</Application>
  <PresentationFormat>On-screen Show (4:3)</PresentationFormat>
  <Paragraphs>245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Calibri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Concourse</vt:lpstr>
      <vt:lpstr>Equation</vt:lpstr>
      <vt:lpstr>Metrics and Measurement</vt:lpstr>
      <vt:lpstr>SI - What is it?!</vt:lpstr>
      <vt:lpstr>Fundamental Units</vt:lpstr>
      <vt:lpstr>Table 1:  SI Fundamental Units and Their Symbols</vt:lpstr>
      <vt:lpstr>Standard Unit Definitions</vt:lpstr>
      <vt:lpstr>Standard Unit Definitions</vt:lpstr>
      <vt:lpstr>Standard Unit Definitions</vt:lpstr>
      <vt:lpstr>Derived Units</vt:lpstr>
      <vt:lpstr>Metric (Exponent) Prefixes</vt:lpstr>
      <vt:lpstr>Want more?</vt:lpstr>
      <vt:lpstr>More on Metric Prefixes…</vt:lpstr>
      <vt:lpstr>A desk was measured to be 62.52 cm tall.  How many millimeters tall is this desk?</vt:lpstr>
      <vt:lpstr>The world's largest strawberry was measured to be 231 g.  How many kilograms is this?</vt:lpstr>
      <vt:lpstr>Which of the following is NOT a fundamental unit?</vt:lpstr>
      <vt:lpstr>What is the approximate mass of a 2 L bottle of pop?</vt:lpstr>
      <vt:lpstr>Scientific Notation</vt:lpstr>
      <vt:lpstr>Warm-Up: Convert to Scientific Notation</vt:lpstr>
      <vt:lpstr>Convert to Scientific Notation</vt:lpstr>
      <vt:lpstr>Convert to Scientific Notation</vt:lpstr>
      <vt:lpstr>Convert to Scientific Notation</vt:lpstr>
      <vt:lpstr>Factor-Label Method for Conversions</vt:lpstr>
      <vt:lpstr>Factor-Label Method for Conversions</vt:lpstr>
      <vt:lpstr>Factor-Label Practice</vt:lpstr>
      <vt:lpstr>Factor-Label Practice</vt:lpstr>
      <vt:lpstr>A cheetah can run at speeds up to 70.0 miles per hour.  How fast is this in meters per second?</vt:lpstr>
      <vt:lpstr>Putting It Into Perspective!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Metrics and Measurement</dc:title>
  <dc:creator>K. Bennett</dc:creator>
  <cp:lastModifiedBy>Bennett, Kristin    SHS - Staff</cp:lastModifiedBy>
  <cp:revision>56</cp:revision>
  <dcterms:created xsi:type="dcterms:W3CDTF">2008-08-29T16:00:14Z</dcterms:created>
  <dcterms:modified xsi:type="dcterms:W3CDTF">2016-09-15T19:59:44Z</dcterms:modified>
</cp:coreProperties>
</file>