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81" r:id="rId2"/>
    <p:sldId id="256" r:id="rId3"/>
    <p:sldId id="287" r:id="rId4"/>
    <p:sldId id="257" r:id="rId5"/>
    <p:sldId id="258" r:id="rId6"/>
    <p:sldId id="259" r:id="rId7"/>
    <p:sldId id="261" r:id="rId8"/>
    <p:sldId id="288" r:id="rId9"/>
    <p:sldId id="260" r:id="rId10"/>
    <p:sldId id="289" r:id="rId11"/>
    <p:sldId id="264" r:id="rId12"/>
    <p:sldId id="282" r:id="rId13"/>
    <p:sldId id="290" r:id="rId14"/>
    <p:sldId id="283" r:id="rId15"/>
    <p:sldId id="262" r:id="rId16"/>
    <p:sldId id="265" r:id="rId17"/>
    <p:sldId id="266" r:id="rId18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-110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DF68DD3-15A9-4065-A7A6-0F8F4D56C71A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959BBCD-62BB-43D3-8945-AA07C21D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4D11D-28A2-4EFF-BC1F-640F87971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99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8367940" indent="-37905482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62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249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87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498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fld id="{50C57907-3881-4930-AB63-3B19E910D92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8367940" indent="-37905482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62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249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87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498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fld id="{BF9FDD3A-4643-483B-98FE-662528E8D55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8367940" indent="-37905482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62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249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87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498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fld id="{8A921362-DE32-4F62-9178-DEDFB9F64168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8367940" indent="-37905482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62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249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87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498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fld id="{E440ED29-DC49-4BA1-A2BF-053B7641CAF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8367940" indent="-37905482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62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249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87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498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fld id="{C97288CD-D93B-4EE8-995A-E4D141257508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8367940" indent="-37905482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62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249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87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498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fld id="{9C74299D-5B3B-4D58-9B47-DB86E1EA3951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8367940" indent="-37905482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62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249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87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498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fld id="{74A03413-8F7A-4CC7-87F8-4F9FFBF468A9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8367940" indent="-37905482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62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249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87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498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fld id="{B5984B11-8471-4077-B94B-5E38683158B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8367940" indent="-37905482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62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249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87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498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fld id="{2DD33AE0-5765-4E7C-B0E6-BE5951DA536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8367940" indent="-37905482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62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249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87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498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fld id="{FFEE440F-E725-4F74-8D37-975A0F0280C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8367940" indent="-37905482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62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249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87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498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fld id="{23E83D97-CAD3-461F-93FF-998CFD21D54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8367940" indent="-37905482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62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249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87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498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fld id="{C7C81473-3AD2-4DBD-A5FC-75BCE71DC86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8367940" indent="-37905482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624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249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87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498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fld id="{C1CFCAD8-E50D-408B-ADEE-9B73605E494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623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23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0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0" charset="0"/>
              </a:defRPr>
            </a:lvl1pPr>
          </a:lstStyle>
          <a:p>
            <a:fld id="{3B6A6833-6227-448C-97DE-9AAB20C2CD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70733-A161-48DD-BD32-833F79574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0BDA1-EB54-4CC2-8876-8ACEA9B7B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F70A7-855D-4F8D-9338-314EF4F8C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C8C5F-5C67-4E1D-8811-5554A0FB1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4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C568E-1631-4536-89DE-DFF7C88BA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7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6EF90-99B5-44B6-BD4F-ADD6ABB43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7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2C364-F357-4034-A7C6-7255532B1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7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C03D7-4F98-478F-9B78-4F24FBCC84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2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D7161-2300-4D58-8C66-57421F652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4A9D1-07DB-4BCC-8F55-C4C1518BB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506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507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20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21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21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21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FF64FBD4-3B6C-4532-8B3D-5D0E31CAEC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21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0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0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0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0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0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0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0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0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20675"/>
            <a:ext cx="7772400" cy="898525"/>
          </a:xfrm>
        </p:spPr>
        <p:txBody>
          <a:bodyPr/>
          <a:lstStyle/>
          <a:p>
            <a:pPr eaLnBrk="1" hangingPunct="1"/>
            <a:r>
              <a:rPr lang="en-US" b="1" dirty="0" smtClean="0"/>
              <a:t>Projectile Motion</a:t>
            </a:r>
          </a:p>
        </p:txBody>
      </p:sp>
      <p:pic>
        <p:nvPicPr>
          <p:cNvPr id="4" name="Picture 5" descr="90rolls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5893"/>
            <a:ext cx="9144000" cy="5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981200" y="3276600"/>
            <a:ext cx="5334000" cy="3200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0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Solving Technique: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600200"/>
            <a:ext cx="854075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Just like with horizontally launched projectiles, you must separate all variables into the appropriate direction: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sz="1000" dirty="0" smtClean="0">
              <a:effectLst/>
            </a:endParaRPr>
          </a:p>
          <a:p>
            <a:pPr eaLnBrk="1" hangingPunct="1">
              <a:buNone/>
            </a:pPr>
            <a:endParaRPr lang="en-US" sz="1600" dirty="0" smtClean="0">
              <a:effectLst/>
            </a:endParaRPr>
          </a:p>
          <a:p>
            <a:pPr algn="r" eaLnBrk="1" hangingPunct="1">
              <a:buNone/>
            </a:pPr>
            <a:r>
              <a:rPr lang="en-US" sz="1800" dirty="0" smtClean="0">
                <a:effectLst/>
              </a:rPr>
              <a:t>* IF returning to same vertical level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57400" y="3352800"/>
            <a:ext cx="5235334" cy="3048000"/>
            <a:chOff x="2057400" y="3124200"/>
            <a:chExt cx="5235334" cy="3048000"/>
          </a:xfrm>
        </p:grpSpPr>
        <p:sp>
          <p:nvSpPr>
            <p:cNvPr id="10254" name="Text Box 6"/>
            <p:cNvSpPr txBox="1">
              <a:spLocks noChangeArrowheads="1"/>
            </p:cNvSpPr>
            <p:nvPr/>
          </p:nvSpPr>
          <p:spPr bwMode="auto">
            <a:xfrm>
              <a:off x="2209800" y="3124200"/>
              <a:ext cx="1905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b="1" dirty="0" smtClean="0"/>
                <a:t>Horizontal</a:t>
              </a:r>
            </a:p>
            <a:p>
              <a:pPr algn="ctr">
                <a:spcBef>
                  <a:spcPts val="0"/>
                </a:spcBef>
              </a:pPr>
              <a:r>
                <a:rPr lang="en-US" b="1" dirty="0" smtClean="0"/>
                <a:t>(x-direction)</a:t>
              </a:r>
              <a:endParaRPr lang="en-US" b="1" dirty="0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057400" y="3124200"/>
              <a:ext cx="5105400" cy="3048000"/>
              <a:chOff x="1296" y="1968"/>
              <a:chExt cx="3216" cy="1920"/>
            </a:xfrm>
          </p:grpSpPr>
          <p:sp>
            <p:nvSpPr>
              <p:cNvPr id="10246" name="Line 1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" name="Line 14"/>
              <p:cNvSpPr>
                <a:spLocks noChangeShapeType="1"/>
              </p:cNvSpPr>
              <p:nvPr/>
            </p:nvSpPr>
            <p:spPr bwMode="auto">
              <a:xfrm>
                <a:off x="1296" y="2352"/>
                <a:ext cx="3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Text Box 16"/>
              <p:cNvSpPr txBox="1">
                <a:spLocks noChangeArrowheads="1"/>
              </p:cNvSpPr>
              <p:nvPr/>
            </p:nvSpPr>
            <p:spPr bwMode="auto">
              <a:xfrm>
                <a:off x="3024" y="1968"/>
                <a:ext cx="1200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b="1" dirty="0" smtClean="0"/>
                  <a:t>Vertical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b="1" dirty="0" smtClean="0"/>
                  <a:t>(y-direction)</a:t>
                </a:r>
                <a:endParaRPr lang="en-US" b="1" dirty="0"/>
              </a:p>
            </p:txBody>
          </p:sp>
        </p:grp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2133600" y="3886200"/>
            <a:ext cx="2192338" cy="2236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84" name="Equation" r:id="rId3" imgW="888840" imgH="914400" progId="Equation.3">
                    <p:embed/>
                  </p:oleObj>
                </mc:Choice>
                <mc:Fallback>
                  <p:oleObj name="Equation" r:id="rId3" imgW="888840" imgH="914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3886200"/>
                          <a:ext cx="2192338" cy="2236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71" name="Object 3"/>
            <p:cNvGraphicFramePr>
              <a:graphicFrameLocks noChangeAspect="1"/>
            </p:cNvGraphicFramePr>
            <p:nvPr/>
          </p:nvGraphicFramePr>
          <p:xfrm>
            <a:off x="4419600" y="3886200"/>
            <a:ext cx="2873134" cy="205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85" name="Equation" r:id="rId5" imgW="1688760" imgH="1218960" progId="Equation.3">
                    <p:embed/>
                  </p:oleObj>
                </mc:Choice>
                <mc:Fallback>
                  <p:oleObj name="Equation" r:id="rId5" imgW="1688760" imgH="12189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886200"/>
                          <a:ext cx="2873134" cy="2057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340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Constant velocity due to inertia and air drag is assumed negligible</a:t>
            </a:r>
          </a:p>
          <a:p>
            <a:pPr eaLnBrk="1" hangingPunct="1"/>
            <a:r>
              <a:rPr lang="en-US" dirty="0" smtClean="0"/>
              <a:t>Horizontal Velocity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Horizontal Displacement (Range)</a:t>
            </a:r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Horizontal Equations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24200" y="3429000"/>
            <a:ext cx="2836333" cy="762000"/>
            <a:chOff x="3124200" y="3429000"/>
            <a:chExt cx="2836333" cy="762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3132666" y="3467100"/>
              <a:ext cx="2819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0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3124200" y="3429000"/>
            <a:ext cx="2836333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4" name="Equation" r:id="rId4" imgW="850680" imgH="228600" progId="Equation.3">
                    <p:embed/>
                  </p:oleObj>
                </mc:Choice>
                <mc:Fallback>
                  <p:oleObj name="Equation" r:id="rId4" imgW="850680" imgH="228600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3429000"/>
                          <a:ext cx="2836333" cy="76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2857500" y="5257799"/>
            <a:ext cx="3429000" cy="1219201"/>
            <a:chOff x="3124200" y="5257799"/>
            <a:chExt cx="2819400" cy="721043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124200" y="5275420"/>
              <a:ext cx="2819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0" charset="0"/>
              </a:endParaRPr>
            </a:p>
          </p:txBody>
        </p:sp>
        <p:graphicFrame>
          <p:nvGraphicFramePr>
            <p:cNvPr id="34841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8303697"/>
                </p:ext>
              </p:extLst>
            </p:nvPr>
          </p:nvGraphicFramePr>
          <p:xfrm>
            <a:off x="3155527" y="5257799"/>
            <a:ext cx="2788073" cy="72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5" name="Equation" r:id="rId6" imgW="761760" imgH="228600" progId="Equation.3">
                    <p:embed/>
                  </p:oleObj>
                </mc:Choice>
                <mc:Fallback>
                  <p:oleObj name="Equation" r:id="rId6" imgW="761760" imgH="22860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5527" y="5257799"/>
                          <a:ext cx="2788073" cy="72104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Vertical Equations</a:t>
            </a:r>
          </a:p>
        </p:txBody>
      </p:sp>
      <p:sp>
        <p:nvSpPr>
          <p:cNvPr id="49160" name="Rectangle 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Behaves like an object in free fall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09900" y="2590800"/>
            <a:ext cx="3124200" cy="3200400"/>
            <a:chOff x="6324600" y="2922588"/>
            <a:chExt cx="2362200" cy="2030412"/>
          </a:xfrm>
        </p:grpSpPr>
        <p:sp>
          <p:nvSpPr>
            <p:cNvPr id="6" name="Rectangle 5"/>
            <p:cNvSpPr/>
            <p:nvPr/>
          </p:nvSpPr>
          <p:spPr bwMode="auto">
            <a:xfrm>
              <a:off x="6324600" y="2971800"/>
              <a:ext cx="2362200" cy="1981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0" charset="0"/>
              </a:endParaRPr>
            </a:p>
          </p:txBody>
        </p:sp>
        <p:graphicFrame>
          <p:nvGraphicFramePr>
            <p:cNvPr id="7" name="Object 25"/>
            <p:cNvGraphicFramePr>
              <a:graphicFrameLocks noChangeAspect="1"/>
            </p:cNvGraphicFramePr>
            <p:nvPr/>
          </p:nvGraphicFramePr>
          <p:xfrm>
            <a:off x="6484938" y="2922588"/>
            <a:ext cx="2043112" cy="200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5" name="Equation" r:id="rId4" imgW="647640" imgH="634680" progId="Equation.3">
                    <p:embed/>
                  </p:oleObj>
                </mc:Choice>
                <mc:Fallback>
                  <p:oleObj name="Equation" r:id="rId4" imgW="647640" imgH="634680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4938" y="2922588"/>
                          <a:ext cx="2043112" cy="2003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865187"/>
          </a:xfrm>
        </p:spPr>
        <p:txBody>
          <a:bodyPr/>
          <a:lstStyle/>
          <a:p>
            <a:pPr eaLnBrk="1" hangingPunct="1"/>
            <a:r>
              <a:rPr lang="en-US" smtClean="0"/>
              <a:t>Range Equation</a:t>
            </a: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95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kinematic equations for the vertical and the horizontal directions can be combined mathematically in order to solve for the horizontal range WITHOUT KNOWING THE TIME IN THE AIR!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2400" b="1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R = range (m)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overall launch velocity (the total vector quantity) (m/s)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g = 9.80 m/s</a:t>
            </a:r>
            <a:r>
              <a:rPr lang="en-US" sz="2400" baseline="30000" dirty="0" smtClean="0"/>
              <a:t>2  </a:t>
            </a:r>
            <a:r>
              <a:rPr lang="en-US" sz="2400" dirty="0" smtClean="0">
                <a:sym typeface="Wingdings" pitchFamily="2" charset="2"/>
              </a:rPr>
              <a:t> IMPORTANT:</a:t>
            </a:r>
            <a:r>
              <a:rPr lang="en-US" sz="2400" baseline="30000" dirty="0" smtClean="0">
                <a:sym typeface="Wingdings" pitchFamily="2" charset="2"/>
              </a:rPr>
              <a:t>  </a:t>
            </a:r>
            <a:r>
              <a:rPr lang="en-US" sz="2400" dirty="0" smtClean="0">
                <a:sym typeface="Wingdings" pitchFamily="2" charset="2"/>
              </a:rPr>
              <a:t>this is NOT negative!</a:t>
            </a:r>
            <a:endParaRPr lang="en-US" sz="24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943100" y="3124200"/>
            <a:ext cx="5257800" cy="1600200"/>
            <a:chOff x="2489835" y="4004560"/>
            <a:chExt cx="4088130" cy="144208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489835" y="4073231"/>
              <a:ext cx="4088130" cy="13734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0" charset="0"/>
              </a:endParaRPr>
            </a:p>
          </p:txBody>
        </p:sp>
        <p:graphicFrame>
          <p:nvGraphicFramePr>
            <p:cNvPr id="12" name="Object 25"/>
            <p:cNvGraphicFramePr>
              <a:graphicFrameLocks noChangeAspect="1"/>
            </p:cNvGraphicFramePr>
            <p:nvPr/>
          </p:nvGraphicFramePr>
          <p:xfrm>
            <a:off x="2489835" y="4004560"/>
            <a:ext cx="4088130" cy="1442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53" name="Equation" r:id="rId3" imgW="1295280" imgH="457200" progId="Equation.3">
                    <p:embed/>
                  </p:oleObj>
                </mc:Choice>
                <mc:Fallback>
                  <p:oleObj name="Equation" r:id="rId3" imgW="1295280" imgH="457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835" y="4004560"/>
                          <a:ext cx="4088130" cy="14420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94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What Influences an Objects’ Range?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Launch Angle</a:t>
            </a:r>
          </a:p>
          <a:p>
            <a:pPr lvl="1" eaLnBrk="1" hangingPunct="1"/>
            <a:r>
              <a:rPr lang="en-US" dirty="0" smtClean="0"/>
              <a:t>Near vertical launch angle results in greater height</a:t>
            </a:r>
          </a:p>
          <a:p>
            <a:pPr lvl="1" eaLnBrk="1" hangingPunct="1"/>
            <a:r>
              <a:rPr lang="en-US" dirty="0" smtClean="0"/>
              <a:t>Near horizontal decreases the time to fall</a:t>
            </a:r>
          </a:p>
          <a:p>
            <a:pPr eaLnBrk="1" hangingPunct="1"/>
            <a:r>
              <a:rPr lang="en-US" dirty="0" smtClean="0"/>
              <a:t>Vertical Velocity</a:t>
            </a:r>
          </a:p>
          <a:p>
            <a:pPr eaLnBrk="1" hangingPunct="1"/>
            <a:r>
              <a:rPr lang="en-US" dirty="0" smtClean="0"/>
              <a:t>Horizontal Velocity</a:t>
            </a:r>
          </a:p>
          <a:p>
            <a:pPr eaLnBrk="1" hangingPunct="1"/>
            <a:r>
              <a:rPr lang="en-US" dirty="0" smtClean="0"/>
              <a:t>Vertical position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5" y="-17344"/>
            <a:ext cx="9169505" cy="687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Projectile Motion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trick to maximum range is just to keep the object off the ground for as long as possible.</a:t>
            </a:r>
          </a:p>
          <a:p>
            <a:pPr eaLnBrk="1" hangingPunct="1"/>
            <a:r>
              <a:rPr lang="en-US" dirty="0" smtClean="0"/>
              <a:t>This allows the horizontal motion to be a maximum since </a:t>
            </a:r>
            <a:r>
              <a:rPr lang="en-US" i="1" dirty="0" smtClean="0">
                <a:effectLst/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i="1" baseline="-25000" dirty="0" smtClean="0">
                <a:effectLst/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i="1" dirty="0" smtClean="0">
                <a:effectLst/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err="1" smtClean="0">
                <a:effectLst/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i="1" baseline="-25000" dirty="0" err="1" smtClean="0">
                <a:effectLst/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i="1" dirty="0" err="1" smtClean="0">
                <a:effectLst/>
                <a:latin typeface="Cambria Math" pitchFamily="18" charset="0"/>
                <a:ea typeface="Cambria Math" pitchFamily="18" charset="0"/>
              </a:rPr>
              <a:t>∙t</a:t>
            </a:r>
            <a:endParaRPr lang="en-US" i="1" dirty="0" smtClean="0">
              <a:effectLst/>
              <a:latin typeface="Cambria Math" pitchFamily="18" charset="0"/>
              <a:ea typeface="Cambria Math" pitchFamily="18" charset="0"/>
            </a:endParaRPr>
          </a:p>
          <a:p>
            <a:pPr eaLnBrk="1" hangingPunct="1"/>
            <a:r>
              <a:rPr lang="en-US" dirty="0" smtClean="0"/>
              <a:t>Make range longer by going higher for your starting point</a:t>
            </a:r>
          </a:p>
          <a:p>
            <a:pPr eaLnBrk="1" hangingPunct="1"/>
            <a:r>
              <a:rPr lang="en-US" dirty="0" smtClean="0"/>
              <a:t>Make range longer by having more velocity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13" y="-19002"/>
            <a:ext cx="9169513" cy="68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76200"/>
            <a:ext cx="8540750" cy="1143000"/>
          </a:xfrm>
        </p:spPr>
        <p:txBody>
          <a:bodyPr/>
          <a:lstStyle/>
          <a:p>
            <a:pPr eaLnBrk="1" hangingPunct="1"/>
            <a:r>
              <a:rPr lang="en-US" sz="5400" b="1" dirty="0" smtClean="0"/>
              <a:t>Projectile Motion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1371600"/>
            <a:ext cx="8540750" cy="5181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Describes the motion of an object in TWO dimensions</a:t>
            </a:r>
          </a:p>
          <a:p>
            <a:pPr eaLnBrk="1" hangingPunct="1"/>
            <a:r>
              <a:rPr lang="en-US" sz="3600" dirty="0" smtClean="0"/>
              <a:t>We’ll keep it simple by considering motion close to the surface of the earth (for the time being)</a:t>
            </a:r>
          </a:p>
          <a:p>
            <a:pPr eaLnBrk="1" hangingPunct="1"/>
            <a:r>
              <a:rPr lang="en-US" sz="3600" dirty="0" smtClean="0"/>
              <a:t>Neglect air resistance to make it simpler</a:t>
            </a:r>
          </a:p>
          <a:p>
            <a:pPr eaLnBrk="1" hangingPunct="1"/>
            <a:r>
              <a:rPr lang="en-US" sz="3600" dirty="0" smtClean="0"/>
              <a:t>Ties together all physics concepts learned this semester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Projectile Vocabulary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2D050"/>
                </a:solidFill>
              </a:rPr>
              <a:t>Range</a:t>
            </a:r>
            <a:r>
              <a:rPr lang="en-US" b="1" dirty="0" smtClean="0"/>
              <a:t>:</a:t>
            </a:r>
            <a:r>
              <a:rPr lang="en-US" dirty="0" smtClean="0"/>
              <a:t>  the horizontal displacement of a projectile</a:t>
            </a:r>
          </a:p>
          <a:p>
            <a:pPr eaLnBrk="1" hangingPunct="1"/>
            <a:r>
              <a:rPr lang="en-US" b="1" dirty="0" smtClean="0">
                <a:solidFill>
                  <a:srgbClr val="92D050"/>
                </a:solidFill>
              </a:rPr>
              <a:t>Trajectory</a:t>
            </a:r>
            <a:r>
              <a:rPr lang="en-US" b="1" dirty="0" smtClean="0"/>
              <a:t>:</a:t>
            </a:r>
            <a:r>
              <a:rPr lang="en-US" dirty="0" smtClean="0"/>
              <a:t>  The path the projectile follows while in the air</a:t>
            </a:r>
          </a:p>
          <a:p>
            <a:pPr eaLnBrk="1" hangingPunct="1"/>
            <a:r>
              <a:rPr lang="en-US" b="1" dirty="0" smtClean="0">
                <a:solidFill>
                  <a:srgbClr val="92D050"/>
                </a:solidFill>
              </a:rPr>
              <a:t>Flight Time </a:t>
            </a:r>
            <a:r>
              <a:rPr lang="en-US" dirty="0" smtClean="0"/>
              <a:t>(or </a:t>
            </a:r>
            <a:r>
              <a:rPr lang="en-US" b="1" dirty="0" smtClean="0">
                <a:solidFill>
                  <a:srgbClr val="92D050"/>
                </a:solidFill>
              </a:rPr>
              <a:t>Hang Time</a:t>
            </a:r>
            <a:r>
              <a:rPr lang="en-US" dirty="0" smtClean="0"/>
              <a:t>)</a:t>
            </a:r>
            <a:r>
              <a:rPr lang="en-US" b="1" dirty="0" smtClean="0"/>
              <a:t>:</a:t>
            </a:r>
            <a:r>
              <a:rPr lang="en-US" dirty="0" smtClean="0"/>
              <a:t>  The total amount of time the projectile is in the air.</a:t>
            </a:r>
          </a:p>
          <a:p>
            <a:pPr eaLnBrk="1" hangingPunct="1"/>
            <a:r>
              <a:rPr lang="en-US" b="1" dirty="0" smtClean="0">
                <a:solidFill>
                  <a:srgbClr val="92D050"/>
                </a:solidFill>
              </a:rPr>
              <a:t>Maximum Height</a:t>
            </a:r>
            <a:r>
              <a:rPr lang="en-US" b="1" dirty="0" smtClean="0"/>
              <a:t>:</a:t>
            </a:r>
            <a:r>
              <a:rPr lang="en-US" dirty="0" smtClean="0"/>
              <a:t>  The vertical displacement a projectile has reached when its vertical velocity is zero.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434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40750" cy="1447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dirty="0" smtClean="0"/>
              <a:t>Horizontal vs. Vertical Components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" y="487680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-110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" charset="0"/>
              </a:rPr>
              <a:t>The ball is in </a:t>
            </a:r>
            <a:r>
              <a:rPr lang="en-US" sz="3200" b="1" dirty="0">
                <a:solidFill>
                  <a:srgbClr val="92D050"/>
                </a:solidFill>
                <a:latin typeface="Times" charset="0"/>
              </a:rPr>
              <a:t>free fall vertically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" charset="0"/>
              </a:rPr>
              <a:t>and moves at</a:t>
            </a:r>
            <a:r>
              <a:rPr lang="en-US" sz="3200" b="1" dirty="0">
                <a:solidFill>
                  <a:srgbClr val="92D050"/>
                </a:solidFill>
                <a:latin typeface="Times" charset="0"/>
              </a:rPr>
              <a:t> constant speed horizontally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" charset="0"/>
              </a:rPr>
              <a:t>!!!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36" y="-18767"/>
            <a:ext cx="9169736" cy="687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" y="132"/>
            <a:ext cx="9144265" cy="68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304800"/>
                <a:ext cx="4800734" cy="129375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-110" charset="0"/>
                    <a:ea typeface="ＭＳ Ｐゴシック" pitchFamily="-110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ahoma" pitchFamily="-110" charset="0"/>
                    <a:ea typeface="ＭＳ Ｐゴシック" pitchFamily="-110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-110" charset="0"/>
                    <a:ea typeface="ＭＳ Ｐゴシック" pitchFamily="-110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itchFamily="-110" charset="0"/>
                    <a:ea typeface="ＭＳ Ｐゴシック" pitchFamily="-110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itchFamily="-110" charset="0"/>
                    <a:ea typeface="ＭＳ Ｐゴシック" pitchFamily="-110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-110" charset="0"/>
                    <a:ea typeface="ＭＳ Ｐゴシック" pitchFamily="-110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-110" charset="0"/>
                    <a:ea typeface="ＭＳ Ｐゴシック" pitchFamily="-110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-110" charset="0"/>
                    <a:ea typeface="ＭＳ Ｐゴシック" pitchFamily="-110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-110" charset="0"/>
                    <a:ea typeface="ＭＳ Ｐゴシック" pitchFamily="-110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 dirty="0" smtClean="0"/>
                  <a:t>Distance fallen from the straight line is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92D050"/>
                        </a:solidFill>
                        <a:latin typeface="Cambria Math"/>
                      </a:rPr>
                      <m:t>𝒅</m:t>
                    </m:r>
                    <m:r>
                      <a:rPr lang="en-US" sz="3200" b="1" i="1" smtClean="0">
                        <a:solidFill>
                          <a:srgbClr val="92D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92D050"/>
                        </a:solidFill>
                        <a:latin typeface="Cambria Math"/>
                      </a:rPr>
                      <m:t>𝒈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baseline="30000" dirty="0"/>
              </a:p>
            </p:txBody>
          </p:sp>
        </mc:Choice>
        <mc:Fallback xmlns="">
          <p:sp>
            <p:nvSpPr>
              <p:cNvPr id="614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04800"/>
                <a:ext cx="4800734" cy="1293752"/>
              </a:xfrm>
              <a:prstGeom prst="rect">
                <a:avLst/>
              </a:prstGeom>
              <a:blipFill rotWithShape="1">
                <a:blip r:embed="rId4"/>
                <a:stretch>
                  <a:fillRect l="-127" t="-6132" r="-2538" b="-5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0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Projectile motion can only be analyzed by breaking the initial velocity into its horizontal and vertical components: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Just like with horizontal launches, the horizontal velocity will remain constant, while the vertical motion will be affected by gravity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Velocity Components</a:t>
            </a:r>
          </a:p>
        </p:txBody>
      </p:sp>
      <p:grpSp>
        <p:nvGrpSpPr>
          <p:cNvPr id="1035" name="Group 18"/>
          <p:cNvGrpSpPr>
            <a:grpSpLocks/>
          </p:cNvGrpSpPr>
          <p:nvPr/>
        </p:nvGrpSpPr>
        <p:grpSpPr bwMode="auto">
          <a:xfrm>
            <a:off x="2133600" y="2490787"/>
            <a:ext cx="2819401" cy="1776413"/>
            <a:chOff x="1728" y="2097"/>
            <a:chExt cx="1776" cy="1119"/>
          </a:xfrm>
        </p:grpSpPr>
        <p:sp>
          <p:nvSpPr>
            <p:cNvPr id="1037" name="Line 5"/>
            <p:cNvSpPr>
              <a:spLocks noChangeShapeType="1"/>
            </p:cNvSpPr>
            <p:nvPr/>
          </p:nvSpPr>
          <p:spPr bwMode="auto">
            <a:xfrm>
              <a:off x="1728" y="3216"/>
              <a:ext cx="177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6"/>
            <p:cNvSpPr>
              <a:spLocks noChangeShapeType="1"/>
            </p:cNvSpPr>
            <p:nvPr/>
          </p:nvSpPr>
          <p:spPr bwMode="auto">
            <a:xfrm flipV="1">
              <a:off x="3504" y="2112"/>
              <a:ext cx="0" cy="110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13"/>
            <p:cNvSpPr>
              <a:spLocks noChangeShapeType="1"/>
            </p:cNvSpPr>
            <p:nvPr/>
          </p:nvSpPr>
          <p:spPr bwMode="auto">
            <a:xfrm flipV="1">
              <a:off x="1728" y="2097"/>
              <a:ext cx="1776" cy="1104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 type="oval" w="sm" len="sm"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0" y="2590800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en-US" sz="4000" b="1" i="1" dirty="0">
              <a:solidFill>
                <a:srgbClr val="00B0F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67000" y="4419600"/>
            <a:ext cx="1905000" cy="548640"/>
            <a:chOff x="2590800" y="4632960"/>
            <a:chExt cx="1905000" cy="54864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2590800" y="4632960"/>
              <a:ext cx="1905000" cy="54864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0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8839030"/>
                </p:ext>
              </p:extLst>
            </p:nvPr>
          </p:nvGraphicFramePr>
          <p:xfrm>
            <a:off x="2613660" y="4632960"/>
            <a:ext cx="1859280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66" name="Equation" r:id="rId3" imgW="774360" imgH="228600" progId="Equation.3">
                    <p:embed/>
                  </p:oleObj>
                </mc:Choice>
                <mc:Fallback>
                  <p:oleObj name="Equation" r:id="rId3" imgW="774360" imgH="228600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3660" y="4632960"/>
                          <a:ext cx="1859280" cy="548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5105400" y="3124200"/>
            <a:ext cx="2103120" cy="549275"/>
            <a:chOff x="5294619" y="3528340"/>
            <a:chExt cx="2103120" cy="549275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294619" y="3542920"/>
              <a:ext cx="2103120" cy="5194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0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6326085"/>
                </p:ext>
              </p:extLst>
            </p:nvPr>
          </p:nvGraphicFramePr>
          <p:xfrm>
            <a:off x="5354944" y="3528340"/>
            <a:ext cx="1982788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67" name="Equation" r:id="rId5" imgW="850680" imgH="241200" progId="Equation.3">
                    <p:embed/>
                  </p:oleObj>
                </mc:Choice>
                <mc:Fallback>
                  <p:oleObj name="Equation" r:id="rId5" imgW="850680" imgH="241200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944" y="3528340"/>
                          <a:ext cx="1982788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667000" y="3944034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F0"/>
                </a:solidFill>
              </a:rPr>
              <a:t>θ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4" y="-17645"/>
            <a:ext cx="9169634" cy="687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57800" y="5516880"/>
                <a:ext cx="3657600" cy="11887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Cambria Math"/>
                  </a:rPr>
                  <a:t>Resultant Velocity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𝒂𝒄𝒕𝒖𝒂𝒍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516880"/>
                <a:ext cx="3657600" cy="1188720"/>
              </a:xfrm>
              <a:prstGeom prst="rect">
                <a:avLst/>
              </a:prstGeom>
              <a:blipFill rotWithShape="1">
                <a:blip r:embed="rId4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6">
      <a:dk1>
        <a:srgbClr val="526133"/>
      </a:dk1>
      <a:lt1>
        <a:srgbClr val="FFFFFF"/>
      </a:lt1>
      <a:dk2>
        <a:srgbClr val="4E5D31"/>
      </a:dk2>
      <a:lt2>
        <a:srgbClr val="FFFFCC"/>
      </a:lt2>
      <a:accent1>
        <a:srgbClr val="99CC00"/>
      </a:accent1>
      <a:accent2>
        <a:srgbClr val="7A9505"/>
      </a:accent2>
      <a:accent3>
        <a:srgbClr val="B2B6AD"/>
      </a:accent3>
      <a:accent4>
        <a:srgbClr val="DADADA"/>
      </a:accent4>
      <a:accent5>
        <a:srgbClr val="CAE2AA"/>
      </a:accent5>
      <a:accent6>
        <a:srgbClr val="6E8704"/>
      </a:accent6>
      <a:hlink>
        <a:srgbClr val="FFCC00"/>
      </a:hlink>
      <a:folHlink>
        <a:srgbClr val="CCCC00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0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430</Words>
  <Application>Microsoft Office PowerPoint</Application>
  <PresentationFormat>On-screen Show (4:3)</PresentationFormat>
  <Paragraphs>83</Paragraphs>
  <Slides>17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Compass</vt:lpstr>
      <vt:lpstr>Microsoft Equation 3.0</vt:lpstr>
      <vt:lpstr>Equation</vt:lpstr>
      <vt:lpstr>Projectile Motion</vt:lpstr>
      <vt:lpstr>Projectile Motion</vt:lpstr>
      <vt:lpstr>Projectile Vocabulary</vt:lpstr>
      <vt:lpstr>Horizontal vs. Vertical Components</vt:lpstr>
      <vt:lpstr>PowerPoint Presentation</vt:lpstr>
      <vt:lpstr>PowerPoint Presentation</vt:lpstr>
      <vt:lpstr>PowerPoint Presentation</vt:lpstr>
      <vt:lpstr>Velocity Components</vt:lpstr>
      <vt:lpstr>PowerPoint Presentation</vt:lpstr>
      <vt:lpstr>Problem Solving Technique:</vt:lpstr>
      <vt:lpstr>Horizontal Equations</vt:lpstr>
      <vt:lpstr>Vertical Equations</vt:lpstr>
      <vt:lpstr>Range Equation</vt:lpstr>
      <vt:lpstr>What Influences an Objects’ Range?</vt:lpstr>
      <vt:lpstr>PowerPoint Presentation</vt:lpstr>
      <vt:lpstr>Projectile Motion</vt:lpstr>
      <vt:lpstr>PowerPoint Presentation</vt:lpstr>
    </vt:vector>
  </TitlesOfParts>
  <Company>Technology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Projectile Motion</dc:title>
  <dc:creator>Kristie</dc:creator>
  <cp:lastModifiedBy>Windows User</cp:lastModifiedBy>
  <cp:revision>30</cp:revision>
  <cp:lastPrinted>2014-11-06T22:05:22Z</cp:lastPrinted>
  <dcterms:modified xsi:type="dcterms:W3CDTF">2014-11-07T22:15:14Z</dcterms:modified>
</cp:coreProperties>
</file>