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9" autoAdjust="0"/>
    <p:restoredTop sz="94660"/>
  </p:normalViewPr>
  <p:slideViewPr>
    <p:cSldViewPr>
      <p:cViewPr varScale="1">
        <p:scale>
          <a:sx n="110" d="100"/>
          <a:sy n="110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F0813-4A97-46D8-9564-9590CAA95121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3229-DE9B-4B8A-95BF-A8FE2F0D5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F0813-4A97-46D8-9564-9590CAA95121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3229-DE9B-4B8A-95BF-A8FE2F0D5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F0813-4A97-46D8-9564-9590CAA95121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3229-DE9B-4B8A-95BF-A8FE2F0D5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F0813-4A97-46D8-9564-9590CAA95121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3229-DE9B-4B8A-95BF-A8FE2F0D5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F0813-4A97-46D8-9564-9590CAA95121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3229-DE9B-4B8A-95BF-A8FE2F0D5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F0813-4A97-46D8-9564-9590CAA95121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3229-DE9B-4B8A-95BF-A8FE2F0D5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F0813-4A97-46D8-9564-9590CAA95121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3229-DE9B-4B8A-95BF-A8FE2F0D5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F0813-4A97-46D8-9564-9590CAA95121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3229-DE9B-4B8A-95BF-A8FE2F0D5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F0813-4A97-46D8-9564-9590CAA95121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3229-DE9B-4B8A-95BF-A8FE2F0D5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F0813-4A97-46D8-9564-9590CAA95121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3229-DE9B-4B8A-95BF-A8FE2F0D5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F0813-4A97-46D8-9564-9590CAA95121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61F3229-DE9B-4B8A-95BF-A8FE2F0D51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8F0813-4A97-46D8-9564-9590CAA95121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1F3229-DE9B-4B8A-95BF-A8FE2F0D511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0980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Our Friends, the Significant Figures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RESENTAvote_question"/>
          <p:cNvSpPr>
            <a:spLocks noGrp="1" noChangeArrowheads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600" dirty="0" smtClean="0"/>
              <a:t>How many significant figures are in the following measurement:  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0.00065 s</a:t>
            </a:r>
            <a:endParaRPr lang="en-US" sz="36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858632" y="4343400"/>
            <a:ext cx="1426737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2 sig figs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34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RESENTAvote_question"/>
          <p:cNvSpPr>
            <a:spLocks noGrp="1" noChangeArrowheads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600" dirty="0" smtClean="0"/>
              <a:t>How many significant figures are in the following measurement:  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1500 g</a:t>
            </a:r>
            <a:endParaRPr lang="en-US" sz="36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858632" y="4343400"/>
            <a:ext cx="1426737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2 sig figs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64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RESENTAvote_question"/>
          <p:cNvSpPr>
            <a:spLocks noGrp="1" noChangeArrowheads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600" dirty="0" smtClean="0"/>
              <a:t>How many significant figures are in the following measurement:  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0.007250 W</a:t>
            </a:r>
            <a:endParaRPr lang="en-US" sz="36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858632" y="4343400"/>
            <a:ext cx="1426737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4 sig figs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28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RESENTAvote_question"/>
          <p:cNvSpPr>
            <a:spLocks noGrp="1" noChangeArrowheads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600" dirty="0" smtClean="0"/>
              <a:t>How many significant figures are in the following measurement:  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105.00 cm </a:t>
            </a:r>
            <a:endParaRPr lang="en-US" sz="36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858632" y="4343400"/>
            <a:ext cx="1426737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5 sig figs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PRESENTAvote_question"/>
          <p:cNvSpPr>
            <a:spLocks noGrp="1" noChangeArrowheads="1"/>
          </p:cNvSpPr>
          <p:nvPr>
            <p:ph type="title"/>
          </p:nvPr>
        </p:nvSpPr>
        <p:spPr>
          <a:xfrm>
            <a:off x="228600" y="1295400"/>
            <a:ext cx="8686800" cy="13716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600" dirty="0" smtClean="0"/>
              <a:t>What is the answer to the following calculation:  </a:t>
            </a:r>
            <a:br>
              <a:rPr lang="en-US" sz="3600" dirty="0" smtClean="0"/>
            </a:br>
            <a:r>
              <a:rPr lang="en-US" sz="3600" dirty="0" smtClean="0"/>
              <a:t>1.25 cm + 6.5 cm + 11.75 cm + 0.055 cm</a:t>
            </a:r>
          </a:p>
        </p:txBody>
      </p:sp>
      <p:sp>
        <p:nvSpPr>
          <p:cNvPr id="2" name="Rectangle 1"/>
          <p:cNvSpPr/>
          <p:nvPr/>
        </p:nvSpPr>
        <p:spPr>
          <a:xfrm>
            <a:off x="3276600" y="4572000"/>
            <a:ext cx="2057400" cy="4572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7" name="PRESENTAvote_answer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3276600" y="3048000"/>
            <a:ext cx="5410200" cy="33877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UcPeriod"/>
              <a:defRPr/>
            </a:pPr>
            <a:r>
              <a:rPr lang="en-US" sz="3000" dirty="0" smtClean="0"/>
              <a:t>19.555 cm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UcPeriod"/>
              <a:defRPr/>
            </a:pPr>
            <a:r>
              <a:rPr lang="en-US" sz="3000" dirty="0" smtClean="0"/>
              <a:t>19.56 cm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UcPeriod"/>
              <a:defRPr/>
            </a:pPr>
            <a:r>
              <a:rPr lang="en-US" sz="3000" dirty="0" smtClean="0"/>
              <a:t>19.5 cm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UcPeriod"/>
              <a:defRPr/>
            </a:pPr>
            <a:r>
              <a:rPr lang="en-US" sz="3000" dirty="0" smtClean="0"/>
              <a:t>19.6 cm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UcPeriod"/>
              <a:defRPr/>
            </a:pPr>
            <a:r>
              <a:rPr lang="en-US" sz="3000" dirty="0" smtClean="0"/>
              <a:t>20.0 cm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UcPeriod"/>
              <a:defRPr/>
            </a:pPr>
            <a:r>
              <a:rPr lang="en-US" sz="3000" dirty="0" smtClean="0"/>
              <a:t>20 cm</a:t>
            </a:r>
          </a:p>
        </p:txBody>
      </p:sp>
    </p:spTree>
    <p:extLst>
      <p:ext uri="{BB962C8B-B14F-4D97-AF65-F5344CB8AC3E}">
        <p14:creationId xmlns:p14="http://schemas.microsoft.com/office/powerpoint/2010/main" val="21976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RESENTAvote_question"/>
          <p:cNvSpPr>
            <a:spLocks noGrp="1" noChangeArrowheads="1"/>
          </p:cNvSpPr>
          <p:nvPr>
            <p:ph type="title"/>
          </p:nvPr>
        </p:nvSpPr>
        <p:spPr>
          <a:xfrm>
            <a:off x="381000" y="1116013"/>
            <a:ext cx="8305800" cy="1703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dirty="0" smtClean="0"/>
              <a:t>What is the answer to the following calculation:  </a:t>
            </a:r>
            <a:br>
              <a:rPr lang="en-US" sz="3600" dirty="0" smtClean="0"/>
            </a:br>
            <a:r>
              <a:rPr lang="en-US" sz="3600" dirty="0" smtClean="0"/>
              <a:t>25.50 m * 12.057 m * 0.095 m</a:t>
            </a:r>
          </a:p>
        </p:txBody>
      </p:sp>
      <p:sp>
        <p:nvSpPr>
          <p:cNvPr id="4" name="Rectangle 3"/>
          <p:cNvSpPr/>
          <p:nvPr/>
        </p:nvSpPr>
        <p:spPr>
          <a:xfrm>
            <a:off x="3352800" y="5562600"/>
            <a:ext cx="1905000" cy="4572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1" name="PRESENTAvote_answer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3429000" y="3013075"/>
            <a:ext cx="5257800" cy="32353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UcPeriod"/>
              <a:defRPr/>
            </a:pPr>
            <a:r>
              <a:rPr lang="en-US" sz="3000" dirty="0" smtClean="0"/>
              <a:t>29.2080825 m</a:t>
            </a:r>
            <a:r>
              <a:rPr lang="en-US" sz="3000" baseline="30000" dirty="0" smtClean="0"/>
              <a:t>3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UcPeriod"/>
              <a:defRPr/>
            </a:pPr>
            <a:r>
              <a:rPr lang="en-US" sz="3000" dirty="0" smtClean="0"/>
              <a:t>29.2081 m</a:t>
            </a:r>
            <a:r>
              <a:rPr lang="en-US" sz="3000" baseline="30000" dirty="0" smtClean="0"/>
              <a:t>3</a:t>
            </a:r>
            <a:endParaRPr lang="en-US" sz="30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UcPeriod"/>
              <a:defRPr/>
            </a:pPr>
            <a:r>
              <a:rPr lang="en-US" sz="3000" dirty="0" smtClean="0"/>
              <a:t>29.208 m</a:t>
            </a:r>
            <a:r>
              <a:rPr lang="en-US" sz="3000" baseline="30000" dirty="0" smtClean="0"/>
              <a:t>3</a:t>
            </a:r>
            <a:endParaRPr lang="en-US" sz="30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UcPeriod"/>
              <a:defRPr/>
            </a:pPr>
            <a:r>
              <a:rPr lang="en-US" sz="3000" dirty="0" smtClean="0"/>
              <a:t>29.21 m</a:t>
            </a:r>
            <a:r>
              <a:rPr lang="en-US" sz="3000" baseline="30000" dirty="0" smtClean="0"/>
              <a:t>3</a:t>
            </a:r>
            <a:endParaRPr lang="en-US" sz="30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UcPeriod"/>
              <a:defRPr/>
            </a:pPr>
            <a:r>
              <a:rPr lang="en-US" sz="3000" dirty="0" smtClean="0"/>
              <a:t>29.2 m</a:t>
            </a:r>
            <a:r>
              <a:rPr lang="en-US" sz="3000" baseline="30000" dirty="0" smtClean="0"/>
              <a:t>3</a:t>
            </a:r>
            <a:endParaRPr lang="en-US" sz="30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UcPeriod"/>
              <a:defRPr/>
            </a:pPr>
            <a:r>
              <a:rPr lang="en-US" sz="3000" dirty="0" smtClean="0"/>
              <a:t>29 m</a:t>
            </a:r>
            <a:r>
              <a:rPr lang="en-US" sz="3000" baseline="30000" dirty="0" smtClean="0"/>
              <a:t>3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171368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Significant Figures (“</a:t>
            </a:r>
            <a:r>
              <a:rPr lang="en-US" b="1" dirty="0" smtClean="0">
                <a:solidFill>
                  <a:srgbClr val="00B050"/>
                </a:solidFill>
              </a:rPr>
              <a:t>Sig Figs</a:t>
            </a:r>
            <a:r>
              <a:rPr lang="en-US" dirty="0" smtClean="0"/>
              <a:t>”)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All digits in a measurement that are known for certain, plus the first estimated (uncertain) digit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Sig figs give an indication of the degree of precision for a measurement and/or a calculation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ONLY used when a number is (or is assumed to be) a measurement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EXACT quantities do not have “sig figs”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4000" dirty="0" smtClean="0"/>
              <a:t>Sig Fig Rules—Know and USE These!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/>
              <a:t>Rules for determining how many sig figs are in a measurement:</a:t>
            </a:r>
          </a:p>
          <a:p>
            <a:pPr lvl="1" eaLnBrk="1" hangingPunct="1">
              <a:defRPr/>
            </a:pPr>
            <a:r>
              <a:rPr lang="en-US" sz="2800" dirty="0" smtClean="0">
                <a:solidFill>
                  <a:srgbClr val="00B050"/>
                </a:solidFill>
              </a:rPr>
              <a:t>All non-zero values ARE significant</a:t>
            </a:r>
          </a:p>
          <a:p>
            <a:pPr lvl="2" eaLnBrk="1" hangingPunct="1">
              <a:defRPr/>
            </a:pPr>
            <a:r>
              <a:rPr lang="en-US" sz="2400" dirty="0" smtClean="0"/>
              <a:t>i.e.  54 mm has 2 </a:t>
            </a:r>
            <a:r>
              <a:rPr lang="en-US" sz="2400" dirty="0" err="1" smtClean="0"/>
              <a:t>s.f</a:t>
            </a:r>
            <a:r>
              <a:rPr lang="en-US" sz="2400" dirty="0" smtClean="0"/>
              <a:t>.; 5400 m has 2 </a:t>
            </a:r>
            <a:r>
              <a:rPr lang="en-US" sz="2400" dirty="0" err="1" smtClean="0"/>
              <a:t>s.f</a:t>
            </a:r>
            <a:r>
              <a:rPr lang="en-US" sz="2400" dirty="0" smtClean="0"/>
              <a:t>.</a:t>
            </a:r>
          </a:p>
          <a:p>
            <a:pPr lvl="1" eaLnBrk="1" hangingPunct="1">
              <a:defRPr/>
            </a:pPr>
            <a:r>
              <a:rPr lang="en-US" sz="2800" dirty="0" smtClean="0">
                <a:solidFill>
                  <a:srgbClr val="00B050"/>
                </a:solidFill>
              </a:rPr>
              <a:t>All zeros between non-zero digits ARE significant</a:t>
            </a:r>
          </a:p>
          <a:p>
            <a:pPr lvl="2" eaLnBrk="1" hangingPunct="1">
              <a:defRPr/>
            </a:pPr>
            <a:r>
              <a:rPr lang="en-US" sz="2400" dirty="0" smtClean="0"/>
              <a:t>i.e. 504 N has 3 </a:t>
            </a:r>
            <a:r>
              <a:rPr lang="en-US" sz="2400" dirty="0" err="1" smtClean="0"/>
              <a:t>s.f</a:t>
            </a:r>
            <a:r>
              <a:rPr lang="en-US" sz="2400" dirty="0" smtClean="0"/>
              <a:t>.</a:t>
            </a:r>
          </a:p>
          <a:p>
            <a:pPr lvl="1" eaLnBrk="1" hangingPunct="1">
              <a:defRPr/>
            </a:pPr>
            <a:r>
              <a:rPr lang="en-US" sz="2800" dirty="0" smtClean="0"/>
              <a:t>For numbers LESS THAN 1:</a:t>
            </a:r>
          </a:p>
          <a:p>
            <a:pPr lvl="2" eaLnBrk="1" hangingPunct="1">
              <a:defRPr/>
            </a:pPr>
            <a:r>
              <a:rPr lang="en-US" sz="2400" dirty="0" smtClean="0">
                <a:solidFill>
                  <a:srgbClr val="00B050"/>
                </a:solidFill>
              </a:rPr>
              <a:t>Zeros directly after the decimal point are NOT significant</a:t>
            </a:r>
          </a:p>
          <a:p>
            <a:pPr lvl="3" eaLnBrk="1" hangingPunct="1">
              <a:defRPr/>
            </a:pPr>
            <a:r>
              <a:rPr lang="en-US" sz="2800" dirty="0" smtClean="0"/>
              <a:t>i.e. 0.00565 J has 3 </a:t>
            </a:r>
            <a:r>
              <a:rPr lang="en-US" sz="2800" dirty="0" err="1" smtClean="0"/>
              <a:t>s.f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4000" dirty="0" smtClean="0"/>
              <a:t>Sig Fig Rules—Know and USE These!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pPr lvl="1" eaLnBrk="1" hangingPunct="1">
              <a:defRPr/>
            </a:pPr>
            <a:r>
              <a:rPr lang="en-US" sz="2800" dirty="0" smtClean="0">
                <a:solidFill>
                  <a:srgbClr val="00B050"/>
                </a:solidFill>
              </a:rPr>
              <a:t>A zero to the right of a decimal AND following a non-zero digit IS significant</a:t>
            </a:r>
          </a:p>
          <a:p>
            <a:pPr lvl="2" eaLnBrk="1" hangingPunct="1">
              <a:defRPr/>
            </a:pPr>
            <a:r>
              <a:rPr lang="en-US" sz="2400" dirty="0" smtClean="0"/>
              <a:t>0.150 m has 3 </a:t>
            </a:r>
            <a:r>
              <a:rPr lang="en-US" sz="2400" dirty="0" err="1" smtClean="0"/>
              <a:t>s.f.</a:t>
            </a:r>
            <a:r>
              <a:rPr lang="en-US" sz="2400" dirty="0" smtClean="0"/>
              <a:t>;  15.0 kg has 3 </a:t>
            </a:r>
            <a:r>
              <a:rPr lang="en-US" sz="2400" dirty="0" err="1" smtClean="0"/>
              <a:t>s.f.</a:t>
            </a:r>
            <a:r>
              <a:rPr lang="en-US" sz="2400" dirty="0" smtClean="0"/>
              <a:t>;</a:t>
            </a:r>
          </a:p>
          <a:p>
            <a:pPr lvl="1" eaLnBrk="1" hangingPunct="1">
              <a:defRPr/>
            </a:pPr>
            <a:r>
              <a:rPr lang="en-US" sz="2800" dirty="0" smtClean="0">
                <a:solidFill>
                  <a:srgbClr val="00B050"/>
                </a:solidFill>
              </a:rPr>
              <a:t>All other zeros are NOT significant</a:t>
            </a:r>
          </a:p>
          <a:p>
            <a:pPr eaLnBrk="1" hangingPunct="1">
              <a:defRPr/>
            </a:pPr>
            <a:r>
              <a:rPr lang="en-US" sz="2800" dirty="0" smtClean="0"/>
              <a:t>Examples:  How many sig figs in each of the following?</a:t>
            </a:r>
          </a:p>
          <a:p>
            <a:pPr lvl="1" eaLnBrk="1" hangingPunct="1">
              <a:defRPr/>
            </a:pPr>
            <a:r>
              <a:rPr lang="en-US" sz="2800" dirty="0" smtClean="0"/>
              <a:t>15.035 cm </a:t>
            </a:r>
          </a:p>
          <a:p>
            <a:pPr lvl="1" eaLnBrk="1" hangingPunct="1">
              <a:defRPr/>
            </a:pPr>
            <a:r>
              <a:rPr lang="en-US" sz="2800" dirty="0" smtClean="0"/>
              <a:t>0.0560 s</a:t>
            </a:r>
          </a:p>
          <a:p>
            <a:pPr lvl="1" eaLnBrk="1" hangingPunct="1">
              <a:defRPr/>
            </a:pPr>
            <a:r>
              <a:rPr lang="en-US" sz="2800" dirty="0" smtClean="0"/>
              <a:t>35000 kg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19400" y="4495800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5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9400" y="5024735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3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5621" y="5562600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2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Scientific Notation and Sig </a:t>
            </a:r>
            <a:r>
              <a:rPr lang="en-US" dirty="0"/>
              <a:t>F</a:t>
            </a:r>
            <a:r>
              <a:rPr lang="en-US" dirty="0" smtClean="0"/>
              <a:t>igs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43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935480"/>
                <a:ext cx="8229600" cy="4770120"/>
              </a:xfrm>
            </p:spPr>
            <p:txBody>
              <a:bodyPr>
                <a:normAutofit fontScale="92500" lnSpcReduction="10000"/>
              </a:bodyPr>
              <a:lstStyle/>
              <a:p>
                <a:pPr eaLnBrk="1" hangingPunct="1">
                  <a:defRPr/>
                </a:pPr>
                <a:r>
                  <a:rPr lang="en-US" sz="2800" dirty="0" smtClean="0"/>
                  <a:t>Use Scientific notation when you need to specify how many zeros are significant</a:t>
                </a:r>
              </a:p>
              <a:p>
                <a:pPr eaLnBrk="1" hangingPunct="1">
                  <a:defRPr/>
                </a:pPr>
                <a:r>
                  <a:rPr lang="en-US" sz="2800" dirty="0" smtClean="0"/>
                  <a:t>i.e.  Write 1500 N with 3 </a:t>
                </a:r>
                <a:r>
                  <a:rPr lang="en-US" sz="2800" dirty="0" err="1" smtClean="0"/>
                  <a:t>s.f.</a:t>
                </a:r>
                <a:endParaRPr lang="en-US" sz="2800" dirty="0" smtClean="0"/>
              </a:p>
              <a:p>
                <a:pPr lvl="1" eaLnBrk="1" hangingPunct="1">
                  <a:defRPr/>
                </a:pPr>
                <a:r>
                  <a:rPr lang="en-US" sz="2800" dirty="0" smtClean="0"/>
                  <a:t>The best way to do this is with scientific notation:  1.50 x 10</a:t>
                </a:r>
                <a:r>
                  <a:rPr lang="en-US" sz="2800" baseline="30000" dirty="0" smtClean="0"/>
                  <a:t>3</a:t>
                </a:r>
                <a:r>
                  <a:rPr lang="en-US" sz="2800" dirty="0" smtClean="0"/>
                  <a:t> N</a:t>
                </a:r>
              </a:p>
              <a:p>
                <a:pPr eaLnBrk="1" hangingPunct="1">
                  <a:defRPr/>
                </a:pPr>
                <a:r>
                  <a:rPr lang="en-US" sz="2800" dirty="0" smtClean="0"/>
                  <a:t>Write 10600 kg with 4 </a:t>
                </a:r>
                <a:r>
                  <a:rPr lang="en-US" sz="2800" dirty="0" err="1" smtClean="0"/>
                  <a:t>s.f.</a:t>
                </a:r>
                <a:endParaRPr lang="en-US" sz="2800" dirty="0" smtClean="0"/>
              </a:p>
              <a:p>
                <a:pPr marL="0" indent="0" eaLnBrk="1" hangingPunct="1">
                  <a:buNone/>
                  <a:defRPr/>
                </a:pPr>
                <a:r>
                  <a:rPr lang="en-US" sz="2800" b="1" dirty="0" smtClean="0">
                    <a:solidFill>
                      <a:srgbClr val="00B050"/>
                    </a:solidFill>
                  </a:rPr>
                  <a:t>	1.060 x 10</a:t>
                </a:r>
                <a:r>
                  <a:rPr lang="en-US" sz="2800" b="1" baseline="30000" dirty="0" smtClean="0">
                    <a:solidFill>
                      <a:srgbClr val="00B050"/>
                    </a:solidFill>
                  </a:rPr>
                  <a:t>4</a:t>
                </a:r>
                <a:r>
                  <a:rPr lang="en-US" sz="2800" b="1" dirty="0" smtClean="0">
                    <a:solidFill>
                      <a:srgbClr val="00B050"/>
                    </a:solidFill>
                  </a:rPr>
                  <a:t> kg</a:t>
                </a:r>
              </a:p>
              <a:p>
                <a:pPr>
                  <a:defRPr/>
                </a:pPr>
                <a:r>
                  <a:rPr lang="en-US" sz="2800" dirty="0"/>
                  <a:t>May indicate significant zero using a decimal to “sandwich” the zero(</a:t>
                </a:r>
                <a:r>
                  <a:rPr lang="en-US" sz="2800" dirty="0" err="1"/>
                  <a:t>es</a:t>
                </a:r>
                <a:r>
                  <a:rPr lang="en-US" sz="2800" dirty="0"/>
                  <a:t>) OR a line over the zero</a:t>
                </a:r>
              </a:p>
              <a:p>
                <a:pPr lvl="1">
                  <a:defRPr/>
                </a:pPr>
                <a:r>
                  <a:rPr lang="en-US" dirty="0"/>
                  <a:t>i.e. 300. has 3 sig figs</a:t>
                </a:r>
              </a:p>
              <a:p>
                <a:pPr lvl="1">
                  <a:defRPr/>
                </a:pPr>
                <a14:m>
                  <m:oMath xmlns:m="http://schemas.openxmlformats.org/officeDocument/2006/math">
                    <m:r>
                      <a:rPr lang="en-US" dirty="0">
                        <a:latin typeface="Cambria Math"/>
                      </a:rPr>
                      <m:t>462</m:t>
                    </m:r>
                    <m:bar>
                      <m:barPr>
                        <m:pos m:val="top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i="1" dirty="0">
                            <a:latin typeface="Cambria Math"/>
                          </a:rPr>
                          <m:t>0</m:t>
                        </m:r>
                      </m:e>
                    </m:bar>
                  </m:oMath>
                </a14:m>
                <a:r>
                  <a:rPr lang="en-US" dirty="0"/>
                  <a:t> has 4 sig </a:t>
                </a:r>
                <a:r>
                  <a:rPr lang="en-US" dirty="0" smtClean="0"/>
                  <a:t>figs</a:t>
                </a:r>
                <a:endParaRPr lang="en-US" dirty="0"/>
              </a:p>
            </p:txBody>
          </p:sp>
        </mc:Choice>
        <mc:Fallback xmlns="">
          <p:sp>
            <p:nvSpPr>
              <p:cNvPr id="1843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935480"/>
                <a:ext cx="8229600" cy="4770120"/>
              </a:xfrm>
              <a:blipFill rotWithShape="1">
                <a:blip r:embed="rId2"/>
                <a:stretch>
                  <a:fillRect l="-889" t="-1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Note on Book Problems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/>
              <a:t>Most of the problems in your book will have values which look like they only have 1 </a:t>
            </a:r>
            <a:r>
              <a:rPr lang="en-US" sz="2800" dirty="0" err="1" smtClean="0"/>
              <a:t>s.f.</a:t>
            </a:r>
            <a:r>
              <a:rPr lang="en-US" sz="2800" dirty="0" smtClean="0"/>
              <a:t>  </a:t>
            </a:r>
          </a:p>
          <a:p>
            <a:pPr eaLnBrk="1" hangingPunct="1">
              <a:defRPr/>
            </a:pPr>
            <a:r>
              <a:rPr lang="en-US" sz="2800" b="1" dirty="0" smtClean="0"/>
              <a:t>Assume that all digits in book problems </a:t>
            </a:r>
            <a:r>
              <a:rPr lang="en-US" sz="2800" b="1" i="1" u="sng" dirty="0" smtClean="0"/>
              <a:t>are</a:t>
            </a:r>
            <a:r>
              <a:rPr lang="en-US" sz="2800" b="1" dirty="0" smtClean="0"/>
              <a:t> significant</a:t>
            </a:r>
          </a:p>
          <a:p>
            <a:pPr eaLnBrk="1" hangingPunct="1">
              <a:defRPr/>
            </a:pPr>
            <a:r>
              <a:rPr lang="en-US" sz="2800" dirty="0" smtClean="0"/>
              <a:t>i.e. if a problem says that an object has a mass of 100 kg, please treat that as 3 </a:t>
            </a:r>
            <a:r>
              <a:rPr lang="en-US" sz="2800" dirty="0" err="1" smtClean="0"/>
              <a:t>s.f.</a:t>
            </a: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We’ll be a lot pickier in your labs!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Sig Figs in Calculations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/>
              <a:t>When adding or subtracting:</a:t>
            </a:r>
          </a:p>
          <a:p>
            <a:pPr lvl="1" eaLnBrk="1" hangingPunct="1">
              <a:defRPr/>
            </a:pPr>
            <a:r>
              <a:rPr lang="en-US" sz="2800" b="1" dirty="0" smtClean="0">
                <a:solidFill>
                  <a:srgbClr val="00B050"/>
                </a:solidFill>
              </a:rPr>
              <a:t>Your answer must have the same degree of precision as the least precise measurement</a:t>
            </a:r>
          </a:p>
          <a:p>
            <a:pPr lvl="1" eaLnBrk="1" hangingPunct="1">
              <a:defRPr/>
            </a:pPr>
            <a:r>
              <a:rPr lang="en-US" sz="2800" dirty="0" smtClean="0"/>
              <a:t>(that means…go to the fewest number of decimal places)</a:t>
            </a:r>
          </a:p>
          <a:p>
            <a:pPr eaLnBrk="1" hangingPunct="1">
              <a:defRPr/>
            </a:pPr>
            <a:r>
              <a:rPr lang="en-US" sz="2800" dirty="0" smtClean="0"/>
              <a:t>i.e.: 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3200" dirty="0" smtClean="0"/>
              <a:t>24.2 g + 0.51 g + 7.134 g = 31.844 g </a:t>
            </a:r>
            <a:r>
              <a:rPr lang="en-US" sz="3200" dirty="0" smtClean="0">
                <a:sym typeface="Wingdings" pitchFamily="2" charset="2"/>
              </a:rPr>
              <a:t> </a:t>
            </a:r>
            <a:r>
              <a:rPr lang="en-US" sz="3200" b="1" dirty="0" smtClean="0">
                <a:sym typeface="Wingdings" pitchFamily="2" charset="2"/>
              </a:rPr>
              <a:t>31.8 g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Sig Figs in Calculations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763000" cy="45307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/>
              <a:t>When multiplying and dividing:</a:t>
            </a:r>
          </a:p>
          <a:p>
            <a:pPr lvl="1" eaLnBrk="1" hangingPunct="1">
              <a:defRPr/>
            </a:pPr>
            <a:r>
              <a:rPr lang="en-US" sz="2800" b="1" dirty="0" smtClean="0">
                <a:solidFill>
                  <a:srgbClr val="00B050"/>
                </a:solidFill>
              </a:rPr>
              <a:t>The number of sig figs in the answer is equal to the least number of sig figs in any of the measurements used in the calculation</a:t>
            </a:r>
          </a:p>
          <a:p>
            <a:pPr eaLnBrk="1" hangingPunct="1">
              <a:defRPr/>
            </a:pPr>
            <a:r>
              <a:rPr lang="en-US" sz="2800" dirty="0" smtClean="0"/>
              <a:t>i.e.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3.22 cm * 12.34 cm * 1.8 cm = 71.52264 cm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b="1" dirty="0" smtClean="0">
                <a:sym typeface="Wingdings" pitchFamily="2" charset="2"/>
              </a:rPr>
              <a:t>72 cm</a:t>
            </a:r>
            <a:r>
              <a:rPr lang="en-US" sz="2800" b="1" baseline="30000" dirty="0" smtClean="0">
                <a:sym typeface="Wingdings" pitchFamily="2" charset="2"/>
              </a:rPr>
              <a:t>3</a:t>
            </a: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RESENTAvote_question"/>
          <p:cNvSpPr>
            <a:spLocks noGrp="1" noChangeArrowheads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600" dirty="0" smtClean="0"/>
              <a:t>How many significant figures are in the following measurement:  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415.2 cm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58632" y="4343400"/>
            <a:ext cx="1426737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4 sig figs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839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VOTE_SCORES" val="IÕIÕIÕCÕIÕI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VOTE_SCORES" val="IÕIÕIÕIÕIÕC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404</TotalTime>
  <Words>529</Words>
  <Application>Microsoft Office PowerPoint</Application>
  <PresentationFormat>On-screen Show (4:3)</PresentationFormat>
  <Paragraphs>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Cambria Math</vt:lpstr>
      <vt:lpstr>Constantia</vt:lpstr>
      <vt:lpstr>Wingdings</vt:lpstr>
      <vt:lpstr>Wingdings 2</vt:lpstr>
      <vt:lpstr>Flow</vt:lpstr>
      <vt:lpstr>Our Friends, the Significant Figures</vt:lpstr>
      <vt:lpstr>Significant Figures (“Sig Figs”)</vt:lpstr>
      <vt:lpstr>Sig Fig Rules—Know and USE These!</vt:lpstr>
      <vt:lpstr>Sig Fig Rules—Know and USE These!</vt:lpstr>
      <vt:lpstr>Scientific Notation and Sig Figs</vt:lpstr>
      <vt:lpstr>Note on Book Problems</vt:lpstr>
      <vt:lpstr>Sig Figs in Calculations</vt:lpstr>
      <vt:lpstr>Sig Figs in Calculations</vt:lpstr>
      <vt:lpstr>How many significant figures are in the following measurement:    415.2 cm</vt:lpstr>
      <vt:lpstr>How many significant figures are in the following measurement:    0.00065 s</vt:lpstr>
      <vt:lpstr>How many significant figures are in the following measurement:    1500 g</vt:lpstr>
      <vt:lpstr>How many significant figures are in the following measurement:    0.007250 W</vt:lpstr>
      <vt:lpstr>How many significant figures are in the following measurement:    105.00 cm </vt:lpstr>
      <vt:lpstr>What is the answer to the following calculation:   1.25 cm + 6.5 cm + 11.75 cm + 0.055 cm</vt:lpstr>
      <vt:lpstr>What is the answer to the following calculation:   25.50 m * 12.057 m * 0.095 m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friends, the Significant Figures</dc:title>
  <dc:creator>K. Bennett</dc:creator>
  <cp:lastModifiedBy>Bennett, Kristin    SHS - Staff</cp:lastModifiedBy>
  <cp:revision>10</cp:revision>
  <dcterms:created xsi:type="dcterms:W3CDTF">2011-09-15T05:18:25Z</dcterms:created>
  <dcterms:modified xsi:type="dcterms:W3CDTF">2016-09-19T19:08:48Z</dcterms:modified>
</cp:coreProperties>
</file>