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72" r:id="rId2"/>
    <p:sldId id="274" r:id="rId3"/>
    <p:sldId id="275" r:id="rId4"/>
    <p:sldId id="276" r:id="rId5"/>
    <p:sldId id="277" r:id="rId6"/>
    <p:sldId id="273" r:id="rId7"/>
    <p:sldId id="278" r:id="rId8"/>
    <p:sldId id="279" r:id="rId9"/>
    <p:sldId id="290" r:id="rId10"/>
    <p:sldId id="280" r:id="rId11"/>
    <p:sldId id="257" r:id="rId12"/>
    <p:sldId id="258" r:id="rId13"/>
    <p:sldId id="259" r:id="rId14"/>
    <p:sldId id="260" r:id="rId15"/>
    <p:sldId id="291" r:id="rId16"/>
    <p:sldId id="261" r:id="rId17"/>
    <p:sldId id="292" r:id="rId18"/>
    <p:sldId id="293" r:id="rId19"/>
    <p:sldId id="296" r:id="rId20"/>
    <p:sldId id="294" r:id="rId21"/>
    <p:sldId id="295" r:id="rId22"/>
    <p:sldId id="297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F00F04-E37D-46CC-A5F8-B315BD15BDC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90284D-8541-402C-90BF-EC4A7247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51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AFAB33-1F2E-45FF-87BC-AF9A96AB9E4D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9777A4-BF2C-4B8E-8575-13177C56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6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C23DFE-B37E-41DE-8377-F6BE590B2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4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49891-4640-4164-85B8-2B636D4A5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5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A5805-761B-488A-B28F-DBDFEF447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3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31ACC-1712-4B55-97A5-73509E191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9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42391-F2C4-43D6-8D1D-F51C8BF22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4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B7B73-AE93-4B9F-8025-FE9F2BAAA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9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5CEF1-3D4C-4A22-9705-8976D21E3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D1567-7486-4A84-BECC-C340E50D2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5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47702-04C8-4461-B2D7-EED93C375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0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900A-41B0-42BF-B4A3-4F22F8A01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2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693C1-6227-4140-86C1-A93523972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2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3CDDD16-04A6-410C-93E1-6900ADCBF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1736725"/>
            <a:ext cx="7772400" cy="2911475"/>
          </a:xfrm>
        </p:spPr>
        <p:txBody>
          <a:bodyPr/>
          <a:lstStyle/>
          <a:p>
            <a:r>
              <a:rPr lang="en-US" sz="6600" dirty="0" smtClean="0">
                <a:solidFill>
                  <a:schemeClr val="accent2"/>
                </a:solidFill>
              </a:rPr>
              <a:t>Wave Behavior in Sound Waves and Resonance!</a:t>
            </a:r>
            <a:endParaRPr lang="en-US" sz="6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685800"/>
          </a:xfrm>
        </p:spPr>
        <p:txBody>
          <a:bodyPr/>
          <a:lstStyle/>
          <a:p>
            <a:r>
              <a:rPr lang="en-US" sz="5400" dirty="0">
                <a:solidFill>
                  <a:schemeClr val="accent2"/>
                </a:solidFill>
              </a:rPr>
              <a:t>Standing Waves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872" y="990600"/>
            <a:ext cx="8763000" cy="1752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effectLst/>
                <a:cs typeface="Times New Roman" pitchFamily="18" charset="0"/>
              </a:rPr>
              <a:t>For a standing wave to occur, the interfering waves must have the same amplitude and wavelength and must be traveling in opposite directions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ffectLst/>
                <a:cs typeface="Times New Roman" pitchFamily="18" charset="0"/>
              </a:rPr>
              <a:t>Increasing the frequency of the wave creates </a:t>
            </a:r>
            <a:r>
              <a:rPr lang="en-US" smtClean="0">
                <a:effectLst/>
                <a:cs typeface="Times New Roman" pitchFamily="18" charset="0"/>
              </a:rPr>
              <a:t>more nodes </a:t>
            </a:r>
            <a:r>
              <a:rPr lang="en-US" dirty="0" smtClean="0">
                <a:effectLst/>
                <a:cs typeface="Times New Roman" pitchFamily="18" charset="0"/>
              </a:rPr>
              <a:t>and anti-nodes!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21508" name="Picture 4" descr="makest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7772400" cy="375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25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accent2"/>
                </a:solidFill>
              </a:rPr>
              <a:t>What is Resonance?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Most objects have a 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atural frequency</a:t>
            </a:r>
            <a:r>
              <a:rPr lang="en-US" dirty="0" smtClean="0">
                <a:effectLst/>
              </a:rPr>
              <a:t>, which is the frequency at which they will naturally vibrate.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If some wave source, like a sound speaker, is placed near an object, the sound waves from the speaker will transfer energy to it and cause it to begin vibrating.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If the frequency of the sound wave is exactly the same as the object’s natural frequency, standing waves will form in the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chemeClr val="accent2"/>
                </a:solidFill>
              </a:rPr>
              <a:t>What is Resonance?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Because the wave frequency of the wave source matches the natural frequency of the object, it will vibrate (oscillate) at a maximum amplitude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If the amplitude of the incoming sound wave is increased, then the amplitude of the standing wave in the object will also increase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Resonance will also occur at other regular multiples of the natural frequency…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chemeClr val="accent2"/>
                </a:solidFill>
              </a:rPr>
              <a:t>Harmonics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15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Frequency</a:t>
            </a:r>
            <a:r>
              <a:rPr lang="en-US" dirty="0" smtClean="0">
                <a:effectLst/>
              </a:rPr>
              <a:t>:  (a.k.a. 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harmonic</a:t>
            </a:r>
            <a:r>
              <a:rPr lang="en-US" dirty="0" smtClean="0">
                <a:effectLst/>
              </a:rPr>
              <a:t>)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The lowest frequency that will cause a standing wave to form on a string or in a column of air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Harmonic Frequencies</a:t>
            </a:r>
            <a:r>
              <a:rPr lang="en-US" dirty="0" smtClean="0">
                <a:effectLst/>
              </a:rPr>
              <a:t>: </a:t>
            </a:r>
            <a:r>
              <a:rPr lang="en-US" sz="2800" dirty="0" smtClean="0">
                <a:effectLst/>
              </a:rPr>
              <a:t>(a.k.a. resonant </a:t>
            </a:r>
            <a:r>
              <a:rPr lang="en-US" sz="2800" dirty="0">
                <a:effectLst/>
              </a:rPr>
              <a:t>f</a:t>
            </a:r>
            <a:r>
              <a:rPr lang="en-US" sz="2800" dirty="0" smtClean="0">
                <a:effectLst/>
              </a:rPr>
              <a:t>requencies, 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overtones</a:t>
            </a:r>
            <a:r>
              <a:rPr lang="en-US" sz="2800" dirty="0" smtClean="0">
                <a:effectLst/>
              </a:rPr>
              <a:t>)  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Any frequency that causes a string or a column of air to resonate (a standing wave is formed)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Will be some whole number multiple of the fundamental frequency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The presence and intensity of overtones determines the quality of the music/tone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414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In your journals, sketch the appearance of the string for the following harmonics: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9900"/>
                </a:solidFill>
              </a:rPr>
              <a:t>1</a:t>
            </a:r>
            <a:r>
              <a:rPr lang="en-US" sz="2400" b="1" baseline="30000" dirty="0" smtClean="0">
                <a:solidFill>
                  <a:srgbClr val="009900"/>
                </a:solidFill>
              </a:rPr>
              <a:t>st</a:t>
            </a:r>
            <a:r>
              <a:rPr lang="en-US" sz="2400" b="1" dirty="0" smtClean="0">
                <a:solidFill>
                  <a:srgbClr val="009900"/>
                </a:solidFill>
              </a:rPr>
              <a:t> </a:t>
            </a:r>
            <a:r>
              <a:rPr lang="en-US" sz="2400" b="1" dirty="0">
                <a:solidFill>
                  <a:srgbClr val="009900"/>
                </a:solidFill>
              </a:rPr>
              <a:t>Harmonic/Fundamental </a:t>
            </a:r>
            <a:r>
              <a:rPr lang="en-US" sz="2400" b="1" dirty="0" smtClean="0">
                <a:solidFill>
                  <a:srgbClr val="009900"/>
                </a:solidFill>
              </a:rPr>
              <a:t>Frequency:</a:t>
            </a:r>
          </a:p>
          <a:p>
            <a:pPr eaLnBrk="1" hangingPunct="1">
              <a:defRPr/>
            </a:pPr>
            <a:endParaRPr lang="en-US" sz="1800" b="1" dirty="0" smtClean="0">
              <a:solidFill>
                <a:srgbClr val="009900"/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9900"/>
                </a:solidFill>
              </a:rPr>
              <a:t>2</a:t>
            </a:r>
            <a:r>
              <a:rPr lang="en-US" sz="2400" b="1" baseline="30000" dirty="0" smtClean="0">
                <a:solidFill>
                  <a:srgbClr val="009900"/>
                </a:solidFill>
              </a:rPr>
              <a:t>nd</a:t>
            </a:r>
            <a:r>
              <a:rPr lang="en-US" sz="2400" b="1" dirty="0" smtClean="0">
                <a:solidFill>
                  <a:srgbClr val="009900"/>
                </a:solidFill>
              </a:rPr>
              <a:t> Harmonic/1</a:t>
            </a:r>
            <a:r>
              <a:rPr lang="en-US" sz="2400" b="1" baseline="30000" dirty="0" smtClean="0">
                <a:solidFill>
                  <a:srgbClr val="009900"/>
                </a:solidFill>
              </a:rPr>
              <a:t>st</a:t>
            </a:r>
            <a:r>
              <a:rPr lang="en-US" sz="2400" b="1" dirty="0" smtClean="0">
                <a:solidFill>
                  <a:srgbClr val="009900"/>
                </a:solidFill>
              </a:rPr>
              <a:t> Overtone: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rgbClr val="009900"/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9900"/>
                </a:solidFill>
              </a:rPr>
              <a:t>3</a:t>
            </a:r>
            <a:r>
              <a:rPr lang="en-US" sz="2400" b="1" baseline="30000" dirty="0" smtClean="0">
                <a:solidFill>
                  <a:srgbClr val="009900"/>
                </a:solidFill>
              </a:rPr>
              <a:t>rd</a:t>
            </a:r>
            <a:r>
              <a:rPr lang="en-US" sz="2400" b="1" dirty="0" smtClean="0">
                <a:solidFill>
                  <a:srgbClr val="009900"/>
                </a:solidFill>
              </a:rPr>
              <a:t> Harmonic/2</a:t>
            </a:r>
            <a:r>
              <a:rPr lang="en-US" sz="2400" b="1" baseline="30000" dirty="0" smtClean="0">
                <a:solidFill>
                  <a:srgbClr val="009900"/>
                </a:solidFill>
              </a:rPr>
              <a:t>nd</a:t>
            </a:r>
            <a:r>
              <a:rPr lang="en-US" sz="2400" b="1" dirty="0" smtClean="0">
                <a:solidFill>
                  <a:srgbClr val="009900"/>
                </a:solidFill>
              </a:rPr>
              <a:t> Overtone: 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rgbClr val="009900"/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9900"/>
                </a:solidFill>
              </a:rPr>
              <a:t>4</a:t>
            </a:r>
            <a:r>
              <a:rPr lang="en-US" sz="2400" b="1" baseline="30000" dirty="0" smtClean="0">
                <a:solidFill>
                  <a:srgbClr val="009900"/>
                </a:solidFill>
              </a:rPr>
              <a:t>th</a:t>
            </a:r>
            <a:r>
              <a:rPr lang="en-US" sz="2400" b="1" dirty="0" smtClean="0">
                <a:solidFill>
                  <a:srgbClr val="009900"/>
                </a:solidFill>
              </a:rPr>
              <a:t> Harmonic/3</a:t>
            </a:r>
            <a:r>
              <a:rPr lang="en-US" sz="2400" b="1" baseline="30000" dirty="0" smtClean="0">
                <a:solidFill>
                  <a:srgbClr val="009900"/>
                </a:solidFill>
              </a:rPr>
              <a:t>rd</a:t>
            </a:r>
            <a:r>
              <a:rPr lang="en-US" sz="2400" b="1" dirty="0" smtClean="0">
                <a:solidFill>
                  <a:srgbClr val="009900"/>
                </a:solidFill>
              </a:rPr>
              <a:t> Overtone:</a:t>
            </a:r>
          </a:p>
          <a:p>
            <a:pPr marL="0" indent="0" eaLnBrk="1" hangingPunct="1">
              <a:buNone/>
              <a:defRPr/>
            </a:pPr>
            <a:endParaRPr lang="en-US" sz="2000" dirty="0" smtClean="0">
              <a:effectLst/>
            </a:endParaRP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List the wavelength (</a:t>
            </a:r>
            <a:r>
              <a:rPr lang="el-GR" dirty="0" smtClean="0">
                <a:effectLst/>
                <a:latin typeface="Cambria Math"/>
                <a:ea typeface="Cambria Math"/>
              </a:rPr>
              <a:t>λ</a:t>
            </a:r>
            <a:r>
              <a:rPr lang="en-US" dirty="0" smtClean="0">
                <a:effectLst/>
                <a:latin typeface="Cambria Math"/>
                <a:ea typeface="Cambria Math"/>
              </a:rPr>
              <a:t>)</a:t>
            </a:r>
            <a:r>
              <a:rPr lang="en-US" dirty="0" smtClean="0">
                <a:effectLst/>
              </a:rPr>
              <a:t>, in terms of the length of the string (L) for EACH of these harmonics.</a:t>
            </a:r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chemeClr val="accent2"/>
                </a:solidFill>
              </a:rPr>
              <a:t>Harmonics on a String</a:t>
            </a:r>
          </a:p>
        </p:txBody>
      </p:sp>
      <p:pic>
        <p:nvPicPr>
          <p:cNvPr id="4098" name="Picture 2" descr="C:\Users\bennettk\Desktop\Standing W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10190"/>
            <a:ext cx="2565400" cy="307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chemeClr val="accent2"/>
                </a:solidFill>
              </a:rPr>
              <a:t>Harmonics on a String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3272" y="1524000"/>
            <a:ext cx="3651128" cy="923330"/>
          </a:xfrm>
          <a:prstGeom prst="rect">
            <a:avLst/>
          </a:prstGeom>
          <a:noFill/>
          <a:ln w="12700"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9900"/>
                </a:solidFill>
              </a:rPr>
              <a:t>1</a:t>
            </a:r>
            <a:r>
              <a:rPr lang="en-US" baseline="30000" dirty="0" smtClean="0">
                <a:solidFill>
                  <a:srgbClr val="009900"/>
                </a:solidFill>
              </a:rPr>
              <a:t>st</a:t>
            </a:r>
            <a:r>
              <a:rPr lang="en-US" dirty="0" smtClean="0">
                <a:solidFill>
                  <a:srgbClr val="009900"/>
                </a:solidFill>
              </a:rPr>
              <a:t> Harmonic/Fundamental Frequency</a:t>
            </a:r>
          </a:p>
          <a:p>
            <a:pPr algn="ctr"/>
            <a:r>
              <a:rPr lang="en-US" dirty="0" smtClean="0">
                <a:solidFill>
                  <a:srgbClr val="009900"/>
                </a:solidFill>
                <a:latin typeface="Cambria Math"/>
                <a:ea typeface="Cambria Math"/>
              </a:rPr>
              <a:t>Wavelength (</a:t>
            </a:r>
            <a:r>
              <a:rPr lang="el-GR" dirty="0" smtClean="0">
                <a:solidFill>
                  <a:srgbClr val="009900"/>
                </a:solidFill>
                <a:latin typeface="Cambria Math"/>
                <a:ea typeface="Cambria Math"/>
              </a:rPr>
              <a:t>λ</a:t>
            </a:r>
            <a:r>
              <a:rPr lang="en-US" dirty="0" smtClean="0">
                <a:solidFill>
                  <a:srgbClr val="009900"/>
                </a:solidFill>
                <a:latin typeface="Cambria Math"/>
                <a:ea typeface="Cambria Math"/>
              </a:rPr>
              <a:t>) = 2L </a:t>
            </a:r>
          </a:p>
          <a:p>
            <a:pPr algn="ctr"/>
            <a:r>
              <a:rPr lang="en-US" dirty="0" smtClean="0">
                <a:solidFill>
                  <a:srgbClr val="009900"/>
                </a:solidFill>
                <a:latin typeface="Cambria Math"/>
                <a:ea typeface="Cambria Math"/>
              </a:rPr>
              <a:t>Frequency = </a:t>
            </a:r>
            <a:r>
              <a:rPr lang="en-US" dirty="0" err="1" smtClean="0">
                <a:solidFill>
                  <a:srgbClr val="009900"/>
                </a:solidFill>
                <a:latin typeface="Cambria Math"/>
                <a:ea typeface="Cambria Math"/>
              </a:rPr>
              <a:t>f</a:t>
            </a:r>
            <a:r>
              <a:rPr lang="en-US" baseline="-25000" dirty="0" err="1" smtClean="0">
                <a:solidFill>
                  <a:srgbClr val="009900"/>
                </a:solidFill>
                <a:latin typeface="Cambria Math"/>
                <a:ea typeface="Cambria Math"/>
              </a:rPr>
              <a:t>o</a:t>
            </a:r>
            <a:endParaRPr lang="en-US" baseline="-25000" dirty="0">
              <a:solidFill>
                <a:srgbClr val="00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75394" y="2590800"/>
                <a:ext cx="2666884" cy="923330"/>
              </a:xfrm>
              <a:prstGeom prst="rect">
                <a:avLst/>
              </a:prstGeom>
              <a:noFill/>
              <a:ln w="12700">
                <a:solidFill>
                  <a:srgbClr val="00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9900"/>
                    </a:solidFill>
                  </a:rPr>
                  <a:t>2</a:t>
                </a:r>
                <a:r>
                  <a:rPr lang="en-US" baseline="30000" dirty="0" smtClean="0">
                    <a:solidFill>
                      <a:srgbClr val="009900"/>
                    </a:solidFill>
                  </a:rPr>
                  <a:t>nd</a:t>
                </a:r>
                <a:r>
                  <a:rPr lang="en-US" dirty="0" smtClean="0">
                    <a:solidFill>
                      <a:srgbClr val="009900"/>
                    </a:solidFill>
                  </a:rPr>
                  <a:t> Harmonic/1</a:t>
                </a:r>
                <a:r>
                  <a:rPr lang="en-US" baseline="30000" dirty="0" smtClean="0">
                    <a:solidFill>
                      <a:srgbClr val="009900"/>
                    </a:solidFill>
                  </a:rPr>
                  <a:t>st</a:t>
                </a:r>
                <a:r>
                  <a:rPr lang="en-US" dirty="0" smtClean="0">
                    <a:solidFill>
                      <a:srgbClr val="009900"/>
                    </a:solidFill>
                  </a:rPr>
                  <a:t> Overtone</a:t>
                </a:r>
                <a:endParaRPr lang="en-US" dirty="0">
                  <a:solidFill>
                    <a:srgbClr val="0099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Wavelength (</a:t>
                </a:r>
                <a:r>
                  <a:rPr lang="el-GR" dirty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λ</a:t>
                </a:r>
                <a:r>
                  <a:rPr lang="en-US" dirty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9900"/>
                        </a:solidFill>
                        <a:latin typeface="Cambria Math"/>
                        <a:ea typeface="Cambria Math"/>
                      </a:rPr>
                      <m:t>L</m:t>
                    </m:r>
                  </m:oMath>
                </a14:m>
                <a:endParaRPr lang="en-US" dirty="0">
                  <a:solidFill>
                    <a:srgbClr val="009900"/>
                  </a:solidFill>
                  <a:latin typeface="Cambria Math"/>
                  <a:ea typeface="Cambria Math"/>
                </a:endParaRPr>
              </a:p>
              <a:p>
                <a:pPr algn="ctr"/>
                <a:r>
                  <a:rPr lang="en-US" dirty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Frequency = </a:t>
                </a:r>
                <a:r>
                  <a:rPr lang="en-US" dirty="0" smtClean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2f</a:t>
                </a:r>
                <a:r>
                  <a:rPr lang="en-US" baseline="-25000" dirty="0" smtClean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o</a:t>
                </a:r>
                <a:endParaRPr lang="en-US" baseline="-250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394" y="2590800"/>
                <a:ext cx="2666884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595" t="-2614" r="-1367" b="-8497"/>
                </a:stretch>
              </a:blipFill>
              <a:ln w="12700">
                <a:solidFill>
                  <a:srgbClr val="00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61769" y="3733799"/>
                <a:ext cx="2694135" cy="1045223"/>
              </a:xfrm>
              <a:prstGeom prst="rect">
                <a:avLst/>
              </a:prstGeom>
              <a:noFill/>
              <a:ln w="12700">
                <a:solidFill>
                  <a:srgbClr val="00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9900"/>
                    </a:solidFill>
                  </a:rPr>
                  <a:t>3</a:t>
                </a:r>
                <a:r>
                  <a:rPr lang="en-US" baseline="30000" dirty="0" smtClean="0">
                    <a:solidFill>
                      <a:srgbClr val="009900"/>
                    </a:solidFill>
                  </a:rPr>
                  <a:t>rd</a:t>
                </a:r>
                <a:r>
                  <a:rPr lang="en-US" dirty="0" smtClean="0">
                    <a:solidFill>
                      <a:srgbClr val="009900"/>
                    </a:solidFill>
                  </a:rPr>
                  <a:t> Harmonic/2</a:t>
                </a:r>
                <a:r>
                  <a:rPr lang="en-US" baseline="30000" dirty="0" smtClean="0">
                    <a:solidFill>
                      <a:srgbClr val="009900"/>
                    </a:solidFill>
                  </a:rPr>
                  <a:t>nd</a:t>
                </a:r>
                <a:r>
                  <a:rPr lang="en-US" dirty="0" smtClean="0">
                    <a:solidFill>
                      <a:srgbClr val="009900"/>
                    </a:solidFill>
                  </a:rPr>
                  <a:t> Overtone</a:t>
                </a:r>
                <a:endParaRPr lang="en-US" dirty="0">
                  <a:solidFill>
                    <a:srgbClr val="0099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Wavelength (</a:t>
                </a:r>
                <a:r>
                  <a:rPr lang="el-GR" dirty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λ</a:t>
                </a:r>
                <a:r>
                  <a:rPr lang="en-US" dirty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L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rgbClr val="009900"/>
                  </a:solidFill>
                  <a:latin typeface="Cambria Math"/>
                  <a:ea typeface="Cambria Math"/>
                </a:endParaRPr>
              </a:p>
              <a:p>
                <a:pPr algn="ctr"/>
                <a:r>
                  <a:rPr lang="en-US" dirty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Frequency = </a:t>
                </a:r>
                <a:r>
                  <a:rPr lang="en-US" dirty="0" smtClean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3f</a:t>
                </a:r>
                <a:r>
                  <a:rPr lang="en-US" baseline="-25000" dirty="0" smtClean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o</a:t>
                </a:r>
                <a:endParaRPr lang="en-US" baseline="-250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769" y="3733799"/>
                <a:ext cx="2694135" cy="1045223"/>
              </a:xfrm>
              <a:prstGeom prst="rect">
                <a:avLst/>
              </a:prstGeom>
              <a:blipFill rotWithShape="1">
                <a:blip r:embed="rId3"/>
                <a:stretch>
                  <a:fillRect l="-1577" t="-1724" r="-1351" b="-6897"/>
                </a:stretch>
              </a:blipFill>
              <a:ln w="12700">
                <a:solidFill>
                  <a:srgbClr val="00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77799" y="4876800"/>
                <a:ext cx="2662075" cy="1062535"/>
              </a:xfrm>
              <a:prstGeom prst="rect">
                <a:avLst/>
              </a:prstGeom>
              <a:noFill/>
              <a:ln w="12700">
                <a:solidFill>
                  <a:srgbClr val="00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9900"/>
                    </a:solidFill>
                  </a:rPr>
                  <a:t>4</a:t>
                </a:r>
                <a:r>
                  <a:rPr lang="en-US" baseline="30000" dirty="0" smtClean="0">
                    <a:solidFill>
                      <a:srgbClr val="009900"/>
                    </a:solidFill>
                  </a:rPr>
                  <a:t>th</a:t>
                </a:r>
                <a:r>
                  <a:rPr lang="en-US" dirty="0" smtClean="0">
                    <a:solidFill>
                      <a:srgbClr val="009900"/>
                    </a:solidFill>
                  </a:rPr>
                  <a:t> Harmonic/3</a:t>
                </a:r>
                <a:r>
                  <a:rPr lang="en-US" baseline="30000" dirty="0" smtClean="0">
                    <a:solidFill>
                      <a:srgbClr val="009900"/>
                    </a:solidFill>
                  </a:rPr>
                  <a:t>rd</a:t>
                </a:r>
                <a:r>
                  <a:rPr lang="en-US" dirty="0" smtClean="0">
                    <a:solidFill>
                      <a:srgbClr val="009900"/>
                    </a:solidFill>
                  </a:rPr>
                  <a:t> Overtone</a:t>
                </a:r>
              </a:p>
              <a:p>
                <a:pPr algn="ctr"/>
                <a:r>
                  <a:rPr lang="en-US" dirty="0" smtClean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Wavelength (</a:t>
                </a:r>
                <a:r>
                  <a:rPr lang="el-GR" dirty="0" smtClean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λ</a:t>
                </a:r>
                <a:r>
                  <a:rPr lang="en-US" dirty="0" smtClean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L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009900"/>
                  </a:solidFill>
                  <a:latin typeface="Cambria Math"/>
                  <a:ea typeface="Cambria Math"/>
                </a:endParaRPr>
              </a:p>
              <a:p>
                <a:pPr algn="ctr"/>
                <a:r>
                  <a:rPr lang="en-US" dirty="0" smtClean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Frequency = 4f</a:t>
                </a:r>
                <a:r>
                  <a:rPr lang="en-US" baseline="-25000" dirty="0" smtClean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o</a:t>
                </a:r>
                <a:endParaRPr lang="en-US" baseline="-250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799" y="4876800"/>
                <a:ext cx="2662075" cy="1062535"/>
              </a:xfrm>
              <a:prstGeom prst="rect">
                <a:avLst/>
              </a:prstGeom>
              <a:blipFill rotWithShape="1">
                <a:blip r:embed="rId4"/>
                <a:stretch>
                  <a:fillRect l="-1367" t="-2273" r="-1595" b="-5682"/>
                </a:stretch>
              </a:blipFill>
              <a:ln w="12700">
                <a:solidFill>
                  <a:srgbClr val="00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:\Users\bennettk\Desktop\Standing Wav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48046"/>
            <a:ext cx="3505200" cy="420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20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chemeClr val="accent2"/>
                </a:solidFill>
              </a:rPr>
              <a:t>Harmonics on a String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>
                    <a:effectLst/>
                  </a:rPr>
                  <a:t>General Relationship for standing waves on a string: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9900"/>
                          </a:solidFill>
                          <a:effectLst/>
                          <a:latin typeface="Cambria Math"/>
                        </a:rPr>
                        <m:t>𝑳</m:t>
                      </m:r>
                      <m:r>
                        <a:rPr lang="en-US" b="1" i="1" smtClean="0">
                          <a:solidFill>
                            <a:srgbClr val="0099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99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9900"/>
                              </a:solidFill>
                              <a:effectLst/>
                              <a:latin typeface="Cambria Math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0099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solidFill>
                                <a:srgbClr val="0099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9900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009900"/>
                  </a:solidFill>
                  <a:effectLst/>
                </a:endParaRPr>
              </a:p>
              <a:p>
                <a:pPr eaLnBrk="1" hangingPunct="1">
                  <a:defRPr/>
                </a:pPr>
                <a:endParaRPr lang="en-US" dirty="0" smtClean="0">
                  <a:effectLst/>
                </a:endParaRP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r>
                  <a:rPr lang="en-US" dirty="0" smtClean="0">
                    <a:effectLst/>
                  </a:rPr>
                  <a:t>	</a:t>
                </a:r>
                <a:r>
                  <a:rPr lang="en-US" b="1" i="1" dirty="0" smtClean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  <a:r>
                  <a:rPr lang="en-US" dirty="0" smtClean="0">
                    <a:effectLst/>
                  </a:rPr>
                  <a:t> = harmonic number (1, 2, 3, …)</a:t>
                </a: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r>
                  <a:rPr lang="en-US" dirty="0" smtClean="0">
                    <a:effectLst/>
                  </a:rPr>
                  <a:t>	</a:t>
                </a:r>
                <a:r>
                  <a:rPr lang="en-US" b="1" i="1" dirty="0" smtClean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  <a:r>
                  <a:rPr lang="en-US" dirty="0" smtClean="0">
                    <a:effectLst/>
                  </a:rPr>
                  <a:t> = length of string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815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 bwMode="auto">
          <a:xfrm>
            <a:off x="3657600" y="2514600"/>
            <a:ext cx="1905000" cy="1219200"/>
          </a:xfrm>
          <a:prstGeom prst="rect">
            <a:avLst/>
          </a:prstGeom>
          <a:noFill/>
          <a:ln w="254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accent2"/>
                </a:solidFill>
              </a:rPr>
              <a:t>Open End </a:t>
            </a:r>
            <a:r>
              <a:rPr lang="en-US" sz="5400" dirty="0">
                <a:solidFill>
                  <a:schemeClr val="accent2"/>
                </a:solidFill>
              </a:rPr>
              <a:t>Resonance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219200"/>
                <a:ext cx="7162800" cy="4525963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b="1" dirty="0" smtClean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Open End Resonator:  </a:t>
                </a:r>
              </a:p>
              <a:p>
                <a:pPr lvl="1" eaLnBrk="1" hangingPunct="1">
                  <a:defRPr/>
                </a:pPr>
                <a:r>
                  <a:rPr lang="en-US" dirty="0" smtClean="0">
                    <a:effectLst/>
                  </a:rPr>
                  <a:t>Any column of air that is open at </a:t>
                </a:r>
                <a:r>
                  <a:rPr lang="en-US" b="1" dirty="0">
                    <a:effectLst/>
                  </a:rPr>
                  <a:t>b</a:t>
                </a:r>
                <a:r>
                  <a:rPr lang="en-US" b="1" dirty="0" smtClean="0">
                    <a:effectLst/>
                  </a:rPr>
                  <a:t>oth ends</a:t>
                </a:r>
                <a:endParaRPr lang="en-US" dirty="0" smtClean="0">
                  <a:effectLst/>
                </a:endParaRPr>
              </a:p>
              <a:p>
                <a:pPr lvl="1" eaLnBrk="1" hangingPunct="1">
                  <a:defRPr/>
                </a:pPr>
                <a:r>
                  <a:rPr lang="en-US" b="1" dirty="0" smtClean="0">
                    <a:effectLst/>
                  </a:rPr>
                  <a:t>Antinodes</a:t>
                </a:r>
                <a:r>
                  <a:rPr lang="en-US" dirty="0" smtClean="0">
                    <a:effectLst/>
                  </a:rPr>
                  <a:t> will always be found at both ends</a:t>
                </a:r>
              </a:p>
              <a:p>
                <a:pPr eaLnBrk="1" hangingPunct="1">
                  <a:defRPr/>
                </a:pPr>
                <a:endParaRPr lang="en-US" dirty="0" smtClean="0">
                  <a:effectLst/>
                </a:endParaRPr>
              </a:p>
              <a:p>
                <a:pPr eaLnBrk="1" hangingPunct="1">
                  <a:defRPr/>
                </a:pPr>
                <a:endParaRPr lang="en-US" dirty="0">
                  <a:effectLst/>
                </a:endParaRPr>
              </a:p>
              <a:p>
                <a:pPr eaLnBrk="1" hangingPunct="1">
                  <a:defRPr/>
                </a:pPr>
                <a:r>
                  <a:rPr lang="en-US" dirty="0" smtClean="0">
                    <a:effectLst/>
                  </a:rPr>
                  <a:t>At the fundamental frequency:</a:t>
                </a:r>
              </a:p>
              <a:p>
                <a:pPr marL="0" indent="0" eaLnBrk="1" hangingPunct="1">
                  <a:buNone/>
                  <a:defRPr/>
                </a:pPr>
                <a:endParaRPr lang="en-US" sz="1800" dirty="0" smtClean="0">
                  <a:effectLst/>
                </a:endParaRP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9900"/>
                          </a:solidFill>
                          <a:effectLst/>
                          <a:latin typeface="Cambria Math"/>
                        </a:rPr>
                        <m:t>𝑳</m:t>
                      </m:r>
                      <m:r>
                        <a:rPr lang="en-US" b="1" i="1" smtClean="0">
                          <a:solidFill>
                            <a:srgbClr val="0099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99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99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9900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eaLnBrk="1" hangingPunct="1">
                  <a:defRPr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19200"/>
                <a:ext cx="7162800" cy="4525963"/>
              </a:xfrm>
              <a:blipFill rotWithShape="1">
                <a:blip r:embed="rId2"/>
                <a:stretch>
                  <a:fillRect l="-1106" t="-1887" r="-1277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3124200" y="4724400"/>
            <a:ext cx="1447800" cy="1219200"/>
          </a:xfrm>
          <a:prstGeom prst="rect">
            <a:avLst/>
          </a:prstGeom>
          <a:noFill/>
          <a:ln w="254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24955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16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accent2"/>
                </a:solidFill>
              </a:rPr>
              <a:t>Harmonics in an Open </a:t>
            </a:r>
            <a:r>
              <a:rPr lang="en-US" sz="4800" dirty="0" smtClean="0">
                <a:solidFill>
                  <a:schemeClr val="accent2"/>
                </a:solidFill>
              </a:rPr>
              <a:t>Pipe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8229600" cy="26971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/>
              </a:rPr>
              <a:t>2</a:t>
            </a:r>
            <a:r>
              <a:rPr lang="en-US" sz="2800" baseline="30000" dirty="0" smtClean="0">
                <a:effectLst/>
              </a:rPr>
              <a:t>nd</a:t>
            </a:r>
            <a:r>
              <a:rPr lang="en-US" sz="2800" dirty="0" smtClean="0">
                <a:effectLst/>
              </a:rPr>
              <a:t> harmonic	     3</a:t>
            </a:r>
            <a:r>
              <a:rPr lang="en-US" sz="2800" baseline="30000" dirty="0" smtClean="0">
                <a:effectLst/>
              </a:rPr>
              <a:t>rd</a:t>
            </a:r>
            <a:r>
              <a:rPr lang="en-US" sz="2800" dirty="0" smtClean="0">
                <a:effectLst/>
              </a:rPr>
              <a:t> harmonic	      4</a:t>
            </a:r>
            <a:r>
              <a:rPr lang="en-US" sz="2800" baseline="30000" dirty="0" smtClean="0">
                <a:effectLst/>
              </a:rPr>
              <a:t>th</a:t>
            </a:r>
            <a:r>
              <a:rPr lang="en-US" sz="2800" dirty="0" smtClean="0">
                <a:effectLst/>
              </a:rPr>
              <a:t> Harmonic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2400" dirty="0" smtClean="0">
              <a:effectLst/>
            </a:endParaRP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Sketch the waveforms that would represent the displacement of the air molecules within the air column.  What, in terms of the length of the pipe (L), is the wavelength (</a:t>
            </a:r>
            <a:r>
              <a:rPr lang="el-GR" dirty="0" smtClean="0">
                <a:effectLst/>
                <a:latin typeface="Cambria Math"/>
                <a:ea typeface="Cambria Math"/>
              </a:rPr>
              <a:t>λ</a:t>
            </a:r>
            <a:r>
              <a:rPr lang="en-US" dirty="0" smtClean="0">
                <a:effectLst/>
                <a:latin typeface="Cambria Math"/>
                <a:ea typeface="Cambria Math"/>
              </a:rPr>
              <a:t>)</a:t>
            </a:r>
            <a:r>
              <a:rPr lang="en-US" dirty="0" smtClean="0">
                <a:effectLst/>
              </a:rPr>
              <a:t> for each of these?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9200" y="1333501"/>
            <a:ext cx="10810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4313" y="1295400"/>
            <a:ext cx="10810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8000" y="1371600"/>
            <a:ext cx="10810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4312" y="1333500"/>
            <a:ext cx="10810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7999" y="1333500"/>
            <a:ext cx="10810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1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800" dirty="0">
                <a:solidFill>
                  <a:schemeClr val="accent2"/>
                </a:solidFill>
              </a:rPr>
              <a:t>Harmonics in an Open Pipe</a:t>
            </a:r>
            <a:endParaRPr lang="en-US" sz="4800" dirty="0"/>
          </a:p>
        </p:txBody>
      </p:sp>
      <p:pic>
        <p:nvPicPr>
          <p:cNvPr id="4" name="Picture 2" descr="C:\Users\bennettk\Desktop\Open and closed end resonanc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7" b="18030"/>
          <a:stretch/>
        </p:blipFill>
        <p:spPr bwMode="auto">
          <a:xfrm>
            <a:off x="2489762" y="2003876"/>
            <a:ext cx="4164476" cy="371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57600" y="1916668"/>
            <a:ext cx="2276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9900"/>
                </a:solidFill>
                <a:latin typeface="Cambria Math"/>
                <a:ea typeface="Cambria Math"/>
              </a:rPr>
              <a:t>Wavelength (</a:t>
            </a:r>
            <a:r>
              <a:rPr lang="el-GR" dirty="0">
                <a:solidFill>
                  <a:srgbClr val="009900"/>
                </a:solidFill>
                <a:latin typeface="Cambria Math"/>
                <a:ea typeface="Cambria Math"/>
              </a:rPr>
              <a:t>λ</a:t>
            </a:r>
            <a:r>
              <a:rPr lang="en-US" dirty="0">
                <a:solidFill>
                  <a:srgbClr val="009900"/>
                </a:solidFill>
                <a:latin typeface="Cambria Math"/>
                <a:ea typeface="Cambria Math"/>
              </a:rPr>
              <a:t>) = 2L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1721" y="2895600"/>
            <a:ext cx="2148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9900"/>
                </a:solidFill>
                <a:latin typeface="Cambria Math"/>
                <a:ea typeface="Cambria Math"/>
              </a:rPr>
              <a:t>Wavelength (</a:t>
            </a:r>
            <a:r>
              <a:rPr lang="el-GR" dirty="0">
                <a:solidFill>
                  <a:srgbClr val="009900"/>
                </a:solidFill>
                <a:latin typeface="Cambria Math"/>
                <a:ea typeface="Cambria Math"/>
              </a:rPr>
              <a:t>λ</a:t>
            </a:r>
            <a:r>
              <a:rPr lang="en-US" dirty="0">
                <a:solidFill>
                  <a:srgbClr val="009900"/>
                </a:solidFill>
                <a:latin typeface="Cambria Math"/>
                <a:ea typeface="Cambria Math"/>
              </a:rPr>
              <a:t>) = </a:t>
            </a:r>
            <a:r>
              <a:rPr lang="en-US" dirty="0" smtClean="0">
                <a:solidFill>
                  <a:srgbClr val="009900"/>
                </a:solidFill>
                <a:latin typeface="Cambria Math"/>
                <a:ea typeface="Cambria Math"/>
              </a:rPr>
              <a:t>L </a:t>
            </a:r>
            <a:endParaRPr lang="en-US" dirty="0">
              <a:solidFill>
                <a:srgbClr val="009900"/>
              </a:solidFill>
              <a:latin typeface="Cambria Math"/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53261" y="3706957"/>
                <a:ext cx="2303964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Wavelength (</a:t>
                </a:r>
                <a:r>
                  <a:rPr lang="el-GR" dirty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λ</a:t>
                </a:r>
                <a:r>
                  <a:rPr lang="en-US" dirty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 L </a:t>
                </a:r>
                <a:endParaRPr lang="en-US" dirty="0">
                  <a:solidFill>
                    <a:srgbClr val="0099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261" y="3706957"/>
                <a:ext cx="2303964" cy="484043"/>
              </a:xfrm>
              <a:prstGeom prst="rect">
                <a:avLst/>
              </a:prstGeom>
              <a:blipFill rotWithShape="1">
                <a:blip r:embed="rId3"/>
                <a:stretch>
                  <a:fillRect l="-1587" r="-158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47181" y="4696146"/>
                <a:ext cx="2297553" cy="485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Wavelength (</a:t>
                </a:r>
                <a:r>
                  <a:rPr lang="el-GR" dirty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λ</a:t>
                </a:r>
                <a:r>
                  <a:rPr lang="en-US" dirty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 L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181" y="4696146"/>
                <a:ext cx="2297553" cy="485454"/>
              </a:xfrm>
              <a:prstGeom prst="rect">
                <a:avLst/>
              </a:prstGeom>
              <a:blipFill rotWithShape="1">
                <a:blip r:embed="rId4"/>
                <a:stretch>
                  <a:fillRect l="-1592" r="-185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33400" y="2974517"/>
                <a:ext cx="1627369" cy="90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𝑳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974517"/>
                <a:ext cx="1627369" cy="9089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68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accent2"/>
                </a:solidFill>
              </a:rPr>
              <a:t>Reflection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r>
              <a:rPr lang="en-US" dirty="0" smtClean="0">
                <a:effectLst/>
              </a:rPr>
              <a:t>When a sound wave reflects, we hear an 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</a:t>
            </a:r>
            <a:r>
              <a:rPr lang="en-US" dirty="0" smtClean="0">
                <a:effectLst/>
              </a:rPr>
              <a:t>!</a:t>
            </a:r>
          </a:p>
          <a:p>
            <a:pPr lvl="1"/>
            <a:r>
              <a:rPr lang="en-US" dirty="0" smtClean="0">
                <a:effectLst/>
              </a:rPr>
              <a:t>When we create sound electronically, we mimic this echo with something called 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reverb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 smtClean="0">
                <a:effectLst/>
              </a:rPr>
              <a:t>Hard surfaces reflect sound the best</a:t>
            </a:r>
          </a:p>
          <a:p>
            <a:pPr lvl="1"/>
            <a:r>
              <a:rPr lang="en-US" dirty="0" smtClean="0">
                <a:effectLst/>
              </a:rPr>
              <a:t>This is why bathrooms have awesome acoustics!</a:t>
            </a:r>
          </a:p>
          <a:p>
            <a:r>
              <a:rPr lang="en-US" dirty="0" smtClean="0">
                <a:effectLst/>
              </a:rPr>
              <a:t>Soft, air-filled object 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absorb</a:t>
            </a:r>
            <a:r>
              <a:rPr lang="en-US" dirty="0" smtClean="0">
                <a:effectLst/>
              </a:rPr>
              <a:t> sound.</a:t>
            </a:r>
          </a:p>
          <a:p>
            <a:pPr lvl="1"/>
            <a:r>
              <a:rPr lang="en-US" dirty="0" smtClean="0">
                <a:effectLst/>
              </a:rPr>
              <a:t>Higher frequency sounds are absorbed more, which is why noise from adjacent rooms sounds lower</a:t>
            </a:r>
          </a:p>
          <a:p>
            <a:r>
              <a:rPr lang="en-US" dirty="0" smtClean="0">
                <a:effectLst/>
              </a:rPr>
              <a:t>Sound that passes through walls is 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transmitted</a:t>
            </a:r>
          </a:p>
        </p:txBody>
      </p:sp>
    </p:spTree>
    <p:extLst>
      <p:ext uri="{BB962C8B-B14F-4D97-AF65-F5344CB8AC3E}">
        <p14:creationId xmlns:p14="http://schemas.microsoft.com/office/powerpoint/2010/main" val="170678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98437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accent2"/>
                </a:solidFill>
              </a:rPr>
              <a:t>Closed End</a:t>
            </a:r>
            <a:r>
              <a:rPr lang="en-US" dirty="0" smtClean="0"/>
              <a:t> </a:t>
            </a:r>
            <a:r>
              <a:rPr lang="en-US" sz="5400" dirty="0">
                <a:solidFill>
                  <a:schemeClr val="accent2"/>
                </a:solidFill>
              </a:rPr>
              <a:t>Resonance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066800"/>
                <a:ext cx="8229600" cy="60198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b="1" dirty="0" smtClean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Closed End Resonator:  </a:t>
                </a:r>
              </a:p>
              <a:p>
                <a:pPr lvl="1" eaLnBrk="1" hangingPunct="1">
                  <a:defRPr/>
                </a:pPr>
                <a:r>
                  <a:rPr lang="en-US" dirty="0" smtClean="0">
                    <a:effectLst/>
                  </a:rPr>
                  <a:t>Any column of air that is closed at </a:t>
                </a:r>
                <a:r>
                  <a:rPr lang="en-US" b="1" dirty="0" smtClean="0">
                    <a:effectLst/>
                  </a:rPr>
                  <a:t>one end only</a:t>
                </a:r>
                <a:r>
                  <a:rPr lang="en-US" dirty="0" smtClean="0">
                    <a:effectLst/>
                  </a:rPr>
                  <a:t>. </a:t>
                </a:r>
              </a:p>
              <a:p>
                <a:pPr lvl="2" eaLnBrk="1" hangingPunct="1">
                  <a:defRPr/>
                </a:pPr>
                <a:r>
                  <a:rPr lang="en-US" sz="2800" dirty="0" smtClean="0">
                    <a:effectLst/>
                  </a:rPr>
                  <a:t>It is open at the other end</a:t>
                </a:r>
              </a:p>
              <a:p>
                <a:pPr lvl="1" eaLnBrk="1" hangingPunct="1">
                  <a:defRPr/>
                </a:pPr>
                <a:r>
                  <a:rPr lang="en-US" b="1" dirty="0" smtClean="0">
                    <a:effectLst/>
                  </a:rPr>
                  <a:t>Nodes</a:t>
                </a:r>
                <a:r>
                  <a:rPr lang="en-US" dirty="0" smtClean="0">
                    <a:effectLst/>
                  </a:rPr>
                  <a:t> will ALWAYS be found at the closed end </a:t>
                </a:r>
              </a:p>
              <a:p>
                <a:pPr lvl="1" eaLnBrk="1" hangingPunct="1">
                  <a:defRPr/>
                </a:pPr>
                <a:r>
                  <a:rPr lang="en-US" b="1" dirty="0" smtClean="0">
                    <a:effectLst/>
                  </a:rPr>
                  <a:t>Antinodes</a:t>
                </a:r>
                <a:r>
                  <a:rPr lang="en-US" b="1" i="1" dirty="0" smtClean="0">
                    <a:effectLst/>
                  </a:rPr>
                  <a:t> </a:t>
                </a:r>
                <a:r>
                  <a:rPr lang="en-US" dirty="0" smtClean="0">
                    <a:effectLst/>
                  </a:rPr>
                  <a:t>will ALWAYS be found</a:t>
                </a:r>
              </a:p>
              <a:p>
                <a:pPr marL="457200" lvl="1" indent="0" eaLnBrk="1" hangingPunct="1">
                  <a:buNone/>
                  <a:defRPr/>
                </a:pPr>
                <a:r>
                  <a:rPr lang="en-US" dirty="0">
                    <a:effectLst/>
                  </a:rPr>
                  <a:t> </a:t>
                </a:r>
                <a:r>
                  <a:rPr lang="en-US" dirty="0" smtClean="0">
                    <a:effectLst/>
                  </a:rPr>
                  <a:t>  at the open end</a:t>
                </a:r>
              </a:p>
              <a:p>
                <a:pPr eaLnBrk="1" hangingPunct="1">
                  <a:defRPr/>
                </a:pPr>
                <a:endParaRPr lang="en-US" sz="1050" dirty="0" smtClean="0">
                  <a:effectLst/>
                </a:endParaRPr>
              </a:p>
              <a:p>
                <a:pPr eaLnBrk="1" hangingPunct="1">
                  <a:defRPr/>
                </a:pPr>
                <a:r>
                  <a:rPr lang="en-US" dirty="0" smtClean="0">
                    <a:effectLst/>
                  </a:rPr>
                  <a:t>At the fundamental frequency:</a:t>
                </a:r>
              </a:p>
              <a:p>
                <a:pPr eaLnBrk="1" hangingPunct="1">
                  <a:defRPr/>
                </a:pPr>
                <a:endParaRPr lang="en-US" sz="1800" dirty="0" smtClean="0">
                  <a:effectLst/>
                </a:endParaRP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9900"/>
                          </a:solidFill>
                          <a:effectLst/>
                          <a:latin typeface="Cambria Math"/>
                        </a:rPr>
                        <m:t>𝑳</m:t>
                      </m:r>
                      <m:r>
                        <a:rPr lang="en-US" b="1" i="1">
                          <a:solidFill>
                            <a:srgbClr val="0099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99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99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9900"/>
                              </a:solidFill>
                              <a:effectLst/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66800"/>
                <a:ext cx="8229600" cy="6019800"/>
              </a:xfrm>
              <a:blipFill rotWithShape="1">
                <a:blip r:embed="rId2"/>
                <a:stretch>
                  <a:fillRect l="-963" t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8" name="Freeform 8"/>
          <p:cNvSpPr>
            <a:spLocks/>
          </p:cNvSpPr>
          <p:nvPr/>
        </p:nvSpPr>
        <p:spPr bwMode="auto">
          <a:xfrm>
            <a:off x="7026275" y="5526088"/>
            <a:ext cx="11113" cy="1587"/>
          </a:xfrm>
          <a:custGeom>
            <a:avLst/>
            <a:gdLst>
              <a:gd name="T0" fmla="*/ 0 w 7"/>
              <a:gd name="T1" fmla="*/ 0 h 1"/>
              <a:gd name="T2" fmla="*/ 6 w 7"/>
              <a:gd name="T3" fmla="*/ 0 h 1"/>
              <a:gd name="T4" fmla="*/ 6 w 7"/>
              <a:gd name="T5" fmla="*/ 0 h 1"/>
              <a:gd name="T6" fmla="*/ 0 60000 65536"/>
              <a:gd name="T7" fmla="*/ 0 60000 65536"/>
              <a:gd name="T8" fmla="*/ 0 60000 65536"/>
              <a:gd name="T9" fmla="*/ 0 w 7"/>
              <a:gd name="T10" fmla="*/ 0 h 1"/>
              <a:gd name="T11" fmla="*/ 7 w 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1">
                <a:moveTo>
                  <a:pt x="0" y="0"/>
                </a:moveTo>
                <a:lnTo>
                  <a:pt x="6" y="0"/>
                </a:lnTo>
              </a:path>
            </a:pathLst>
          </a:custGeom>
          <a:noFill/>
          <a:ln w="25400" cmpd="sng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886200" y="5181600"/>
            <a:ext cx="1447800" cy="1219200"/>
          </a:xfrm>
          <a:prstGeom prst="rect">
            <a:avLst/>
          </a:prstGeom>
          <a:noFill/>
          <a:ln w="254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276600"/>
            <a:ext cx="28765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75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accent2"/>
                </a:solidFill>
              </a:rPr>
              <a:t>Harmonics in a Closed Pipe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baseline="30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Harmonic		5</a:t>
            </a:r>
            <a:r>
              <a:rPr lang="en-US" sz="2400" b="1" baseline="30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Harmonic		7</a:t>
            </a:r>
            <a:r>
              <a:rPr lang="en-US" sz="2400" b="1" baseline="30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Harmonic</a:t>
            </a:r>
          </a:p>
          <a:p>
            <a:pPr marL="0" indent="0" algn="ctr" eaLnBrk="1" hangingPunct="1">
              <a:buNone/>
              <a:defRPr/>
            </a:pPr>
            <a:r>
              <a:rPr lang="en-US" sz="2000" b="1" dirty="0" smtClean="0">
                <a:effectLst/>
              </a:rPr>
              <a:t>NOTICE: Only odd harmonics are present!</a:t>
            </a:r>
          </a:p>
          <a:p>
            <a:pPr lvl="1" eaLnBrk="1" hangingPunct="1">
              <a:defRPr/>
            </a:pPr>
            <a:r>
              <a:rPr lang="en-US" dirty="0">
                <a:effectLst/>
              </a:rPr>
              <a:t>Sketch the waveforms that would represent the displacement of the air molecules within the air column.  What, in terms of the length of the pipe (L), is the wavelength (</a:t>
            </a:r>
            <a:r>
              <a:rPr lang="el-GR" dirty="0">
                <a:effectLst/>
                <a:latin typeface="Cambria Math"/>
                <a:ea typeface="Cambria Math"/>
              </a:rPr>
              <a:t>λ</a:t>
            </a:r>
            <a:r>
              <a:rPr lang="en-US" dirty="0">
                <a:effectLst/>
                <a:latin typeface="Cambria Math"/>
                <a:ea typeface="Cambria Math"/>
              </a:rPr>
              <a:t>)</a:t>
            </a:r>
            <a:r>
              <a:rPr lang="en-US" dirty="0">
                <a:effectLst/>
              </a:rPr>
              <a:t> for each of these?</a:t>
            </a:r>
          </a:p>
          <a:p>
            <a:pPr marL="0" indent="0" eaLnBrk="1" hangingPunct="1">
              <a:buNone/>
              <a:defRPr/>
            </a:pPr>
            <a:endParaRPr lang="en-US" sz="2400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86562" y="1140620"/>
            <a:ext cx="12144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64781" y="1140620"/>
            <a:ext cx="12144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1140620"/>
            <a:ext cx="12144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3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800" dirty="0">
                <a:solidFill>
                  <a:schemeClr val="accent2"/>
                </a:solidFill>
              </a:rPr>
              <a:t>Harmonics in an </a:t>
            </a:r>
            <a:r>
              <a:rPr lang="en-US" sz="4800" dirty="0" smtClean="0">
                <a:solidFill>
                  <a:schemeClr val="accent2"/>
                </a:solidFill>
              </a:rPr>
              <a:t>Closed Pipe</a:t>
            </a:r>
            <a:endParaRPr lang="en-US" sz="4800" dirty="0"/>
          </a:p>
        </p:txBody>
      </p:sp>
      <p:pic>
        <p:nvPicPr>
          <p:cNvPr id="8194" name="Picture 2" descr="C:\Users\bennettk\Desktop\Open and closed end resonanc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16" b="18638"/>
          <a:stretch/>
        </p:blipFill>
        <p:spPr bwMode="auto">
          <a:xfrm>
            <a:off x="2385557" y="2041975"/>
            <a:ext cx="4372887" cy="38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96061" y="1981200"/>
            <a:ext cx="2276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9900"/>
                </a:solidFill>
                <a:latin typeface="Cambria Math"/>
                <a:ea typeface="Cambria Math"/>
              </a:rPr>
              <a:t>Wavelength (</a:t>
            </a:r>
            <a:r>
              <a:rPr lang="el-GR" dirty="0">
                <a:solidFill>
                  <a:srgbClr val="009900"/>
                </a:solidFill>
                <a:latin typeface="Cambria Math"/>
                <a:ea typeface="Cambria Math"/>
              </a:rPr>
              <a:t>λ</a:t>
            </a:r>
            <a:r>
              <a:rPr lang="en-US" dirty="0">
                <a:solidFill>
                  <a:srgbClr val="009900"/>
                </a:solidFill>
                <a:latin typeface="Cambria Math"/>
                <a:ea typeface="Cambria Math"/>
              </a:rPr>
              <a:t>) = </a:t>
            </a:r>
            <a:r>
              <a:rPr lang="en-US" dirty="0" smtClean="0">
                <a:solidFill>
                  <a:srgbClr val="009900"/>
                </a:solidFill>
                <a:latin typeface="Cambria Math"/>
                <a:ea typeface="Cambria Math"/>
              </a:rPr>
              <a:t>4L </a:t>
            </a:r>
            <a:endParaRPr lang="en-US" dirty="0">
              <a:solidFill>
                <a:srgbClr val="009900"/>
              </a:solidFill>
              <a:latin typeface="Cambria Math"/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85642" y="2819400"/>
                <a:ext cx="2297553" cy="485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Wavelength (</a:t>
                </a:r>
                <a:r>
                  <a:rPr lang="el-GR" dirty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λ</a:t>
                </a:r>
                <a:r>
                  <a:rPr lang="en-US" dirty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 L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642" y="2819400"/>
                <a:ext cx="2297553" cy="485454"/>
              </a:xfrm>
              <a:prstGeom prst="rect">
                <a:avLst/>
              </a:prstGeom>
              <a:blipFill rotWithShape="1">
                <a:blip r:embed="rId3"/>
                <a:stretch>
                  <a:fillRect l="-1862" r="-1862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82436" y="3859357"/>
                <a:ext cx="2303964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Wavelength (</a:t>
                </a:r>
                <a:r>
                  <a:rPr lang="el-GR" dirty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λ</a:t>
                </a:r>
                <a:r>
                  <a:rPr lang="en-US" dirty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 L </a:t>
                </a:r>
                <a:endParaRPr lang="en-US" dirty="0">
                  <a:solidFill>
                    <a:srgbClr val="0099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436" y="3859357"/>
                <a:ext cx="2303964" cy="484043"/>
              </a:xfrm>
              <a:prstGeom prst="rect">
                <a:avLst/>
              </a:prstGeom>
              <a:blipFill rotWithShape="1">
                <a:blip r:embed="rId4"/>
                <a:stretch>
                  <a:fillRect l="-1587" r="-158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85642" y="4848546"/>
                <a:ext cx="2297553" cy="485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Wavelength (</a:t>
                </a:r>
                <a:r>
                  <a:rPr lang="el-GR" dirty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λ</a:t>
                </a:r>
                <a:r>
                  <a:rPr lang="en-US" dirty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9900"/>
                    </a:solidFill>
                    <a:latin typeface="Cambria Math"/>
                    <a:ea typeface="Cambria Math"/>
                  </a:rPr>
                  <a:t> L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642" y="4848546"/>
                <a:ext cx="2297553" cy="485454"/>
              </a:xfrm>
              <a:prstGeom prst="rect">
                <a:avLst/>
              </a:prstGeom>
              <a:blipFill rotWithShape="1">
                <a:blip r:embed="rId5"/>
                <a:stretch>
                  <a:fillRect l="-1862" r="-186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09600" y="3032834"/>
                <a:ext cx="1295400" cy="711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𝑳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𝒏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32834"/>
                <a:ext cx="1295400" cy="7116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8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bennettk\Desktop\Transmission, Absorption, and Refl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94" y="1655058"/>
            <a:ext cx="6119812" cy="354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1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accent2"/>
                </a:solidFill>
              </a:rPr>
              <a:t>Refraction</a:t>
            </a:r>
            <a:endParaRPr lang="en-US" dirty="0"/>
          </a:p>
        </p:txBody>
      </p:sp>
      <p:pic>
        <p:nvPicPr>
          <p:cNvPr id="4" name="Picture 3" descr="refr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73" y="3546978"/>
            <a:ext cx="5430654" cy="323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678363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Sound is also refracted when it changes mediums!</a:t>
                </a:r>
              </a:p>
              <a:p>
                <a:pPr lvl="1"/>
                <a:r>
                  <a:rPr lang="en-US" dirty="0" smtClean="0">
                    <a:effectLst/>
                  </a:rPr>
                  <a:t>One common way sound is refracted occurs when air is at different temperatures. </a:t>
                </a:r>
              </a:p>
              <a:p>
                <a:pPr lvl="2"/>
                <a:r>
                  <a:rPr lang="en-US" dirty="0" smtClean="0">
                    <a:effectLst/>
                  </a:rPr>
                  <a:t>Remember: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𝑠𝑜𝑢𝑛𝑑</m:t>
                        </m:r>
                      </m:sub>
                    </m:sSub>
                    <m:r>
                      <a:rPr lang="en-US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=331+0.6 </m:t>
                    </m:r>
                    <m:r>
                      <a:rPr lang="en-US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𝑇</m:t>
                    </m:r>
                  </m:oMath>
                </a14:m>
                <a:endParaRPr lang="en-US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678363"/>
              </a:xfrm>
              <a:blipFill rotWithShape="1">
                <a:blip r:embed="rId3"/>
                <a:stretch>
                  <a:fillRect l="-815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84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accent2"/>
                </a:solidFill>
              </a:rPr>
              <a:t>Diffraction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>
                <a:effectLst/>
              </a:rPr>
              <a:t>Sound can also be diffracted</a:t>
            </a:r>
          </a:p>
          <a:p>
            <a:pPr lvl="1"/>
            <a:r>
              <a:rPr lang="en-US" dirty="0" smtClean="0">
                <a:effectLst/>
              </a:rPr>
              <a:t>That’s why we can still hear people talking when they’re around the corner!</a:t>
            </a:r>
            <a:endParaRPr lang="en-US" dirty="0">
              <a:effectLst/>
            </a:endParaRPr>
          </a:p>
        </p:txBody>
      </p:sp>
      <p:pic>
        <p:nvPicPr>
          <p:cNvPr id="32770" name="Picture 2" descr="C:\Users\bennettk\Desktop\Diffrac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97" y="3276600"/>
            <a:ext cx="5670006" cy="32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accent2"/>
                </a:solidFill>
              </a:rPr>
              <a:t>Quick Review!</a:t>
            </a:r>
            <a:endParaRPr lang="en-US" sz="5400" dirty="0"/>
          </a:p>
        </p:txBody>
      </p:sp>
      <p:pic>
        <p:nvPicPr>
          <p:cNvPr id="30722" name="Picture 2" descr="C:\Users\bennettk\Desktop\Refl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" y="1828800"/>
            <a:ext cx="24955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bennettk\Desktop\Absorp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" y="4530725"/>
            <a:ext cx="24955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bennettk\Desktop\Diffrac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4530725"/>
            <a:ext cx="24955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C:\Users\bennettk\Desktop\Sound Refrac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11350"/>
            <a:ext cx="5072595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47751" y="1992868"/>
            <a:ext cx="120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Refraction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03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2"/>
                </a:solidFill>
              </a:rPr>
              <a:t>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effectLst/>
              </a:rPr>
              <a:t>Interference occurs when two sounds of difference frequency are heard superposed. </a:t>
            </a:r>
          </a:p>
          <a:p>
            <a:pPr lvl="1">
              <a:spcBef>
                <a:spcPct val="0"/>
              </a:spcBef>
            </a:pPr>
            <a:r>
              <a:rPr lang="en-US" sz="3200" b="1" dirty="0" smtClean="0">
                <a:effectLst/>
              </a:rPr>
              <a:t>Constructive interference </a:t>
            </a:r>
            <a:r>
              <a:rPr lang="en-US" sz="3200" dirty="0" smtClean="0">
                <a:effectLst/>
              </a:rPr>
              <a:t>causes louder sound and </a:t>
            </a:r>
            <a:r>
              <a:rPr lang="en-US" sz="3200" b="1" dirty="0" smtClean="0">
                <a:effectLst/>
              </a:rPr>
              <a:t>destructive inference </a:t>
            </a:r>
            <a:r>
              <a:rPr lang="en-US" sz="3200" dirty="0" smtClean="0">
                <a:effectLst/>
              </a:rPr>
              <a:t>cause fainter sound.</a:t>
            </a:r>
          </a:p>
          <a:p>
            <a:pPr lvl="1">
              <a:spcBef>
                <a:spcPct val="0"/>
              </a:spcBef>
            </a:pPr>
            <a:r>
              <a:rPr lang="en-US" sz="3200" dirty="0" smtClean="0">
                <a:effectLst/>
              </a:rPr>
              <a:t>This alternating pattern produces a </a:t>
            </a:r>
            <a:r>
              <a:rPr 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beat</a:t>
            </a:r>
            <a:r>
              <a:rPr lang="en-US" sz="3200" dirty="0" smtClean="0">
                <a:effectLst/>
              </a:rPr>
              <a:t>. </a:t>
            </a:r>
          </a:p>
        </p:txBody>
      </p:sp>
      <p:pic>
        <p:nvPicPr>
          <p:cNvPr id="33794" name="Picture 2" descr="C:\Users\bennettk\Desktop\Sound Interference, Be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7772400" cy="22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bennettk\Desktop\Be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2138350"/>
            <a:ext cx="6946900" cy="47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-8626"/>
            <a:ext cx="8229600" cy="4754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dirty="0" smtClean="0">
                <a:effectLst/>
              </a:rPr>
              <a:t>The number of beats you hear per second gives the 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beat frequency</a:t>
            </a:r>
            <a:r>
              <a:rPr lang="en-US" dirty="0" smtClean="0">
                <a:effectLst/>
              </a:rPr>
              <a:t>.</a:t>
            </a:r>
          </a:p>
          <a:p>
            <a:pPr lvl="1">
              <a:spcBef>
                <a:spcPct val="0"/>
              </a:spcBef>
            </a:pPr>
            <a:r>
              <a:rPr lang="en-US" sz="3200" dirty="0" smtClean="0">
                <a:effectLst/>
              </a:rPr>
              <a:t>The beat frequency is equal to the difference in pitch of the two sound waves!</a:t>
            </a:r>
          </a:p>
        </p:txBody>
      </p:sp>
    </p:spTree>
    <p:extLst>
      <p:ext uri="{BB962C8B-B14F-4D97-AF65-F5344CB8AC3E}">
        <p14:creationId xmlns:p14="http://schemas.microsoft.com/office/powerpoint/2010/main" val="18408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685800"/>
          </a:xfrm>
        </p:spPr>
        <p:txBody>
          <a:bodyPr/>
          <a:lstStyle/>
          <a:p>
            <a:r>
              <a:rPr lang="en-US" sz="5400" dirty="0">
                <a:solidFill>
                  <a:schemeClr val="accent2"/>
                </a:solidFill>
              </a:rPr>
              <a:t>Standing Waves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872" y="990600"/>
            <a:ext cx="8763000" cy="1752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effectLst/>
                <a:cs typeface="Times New Roman" pitchFamily="18" charset="0"/>
              </a:rPr>
              <a:t>A 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standing wave</a:t>
            </a:r>
            <a:r>
              <a:rPr lang="en-US" dirty="0" smtClean="0">
                <a:effectLst/>
                <a:cs typeface="Times New Roman" pitchFamily="18" charset="0"/>
              </a:rPr>
              <a:t> occurs when a wave reflects upon itself and interference causes the pattern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ffectLst/>
                <a:cs typeface="Times New Roman" pitchFamily="18" charset="0"/>
              </a:rPr>
              <a:t>The material must have definite boundaries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15" y="2743200"/>
            <a:ext cx="5257800" cy="39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73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9923" y="2456795"/>
            <a:ext cx="30720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Nodes</a:t>
            </a:r>
            <a:r>
              <a:rPr lang="en-US" sz="2800" dirty="0">
                <a:cs typeface="Times New Roman" pitchFamily="18" charset="0"/>
              </a:rPr>
              <a:t> remain stationary due to destructive </a:t>
            </a:r>
            <a:r>
              <a:rPr lang="en-US" sz="2800" dirty="0" smtClean="0">
                <a:cs typeface="Times New Roman" pitchFamily="18" charset="0"/>
              </a:rPr>
              <a:t>interference</a:t>
            </a:r>
            <a:endParaRPr lang="en-US" sz="28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42900" lvl="1" indent="-3429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Anti 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nodes </a:t>
            </a:r>
            <a:r>
              <a:rPr lang="en-US" sz="2800" dirty="0">
                <a:cs typeface="Times New Roman" pitchFamily="18" charset="0"/>
              </a:rPr>
              <a:t>occur half way between nodes and are points of maximum </a:t>
            </a:r>
            <a:r>
              <a:rPr lang="en-US" sz="2800" dirty="0" smtClean="0">
                <a:cs typeface="Times New Roman" pitchFamily="18" charset="0"/>
              </a:rPr>
              <a:t>displacement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4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1658</TotalTime>
  <Words>852</Words>
  <Application>Microsoft Office PowerPoint</Application>
  <PresentationFormat>On-screen Show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Stream</vt:lpstr>
      <vt:lpstr>Wave Behavior in Sound Waves and Resonance!</vt:lpstr>
      <vt:lpstr>Reflection</vt:lpstr>
      <vt:lpstr>PowerPoint Presentation</vt:lpstr>
      <vt:lpstr>Refraction</vt:lpstr>
      <vt:lpstr>Diffraction</vt:lpstr>
      <vt:lpstr>Quick Review!</vt:lpstr>
      <vt:lpstr>Interference</vt:lpstr>
      <vt:lpstr>PowerPoint Presentation</vt:lpstr>
      <vt:lpstr>Standing Waves</vt:lpstr>
      <vt:lpstr>Standing Waves</vt:lpstr>
      <vt:lpstr>What is Resonance?</vt:lpstr>
      <vt:lpstr>What is Resonance?</vt:lpstr>
      <vt:lpstr>Harmonics</vt:lpstr>
      <vt:lpstr>Harmonics on a String</vt:lpstr>
      <vt:lpstr>Harmonics on a String</vt:lpstr>
      <vt:lpstr>Harmonics on a String</vt:lpstr>
      <vt:lpstr>Open End Resonance</vt:lpstr>
      <vt:lpstr>Harmonics in an Open Pipe</vt:lpstr>
      <vt:lpstr>Harmonics in an Open Pipe</vt:lpstr>
      <vt:lpstr>Closed End Resonance</vt:lpstr>
      <vt:lpstr>Harmonics in a Closed Pipe</vt:lpstr>
      <vt:lpstr>Harmonics in an Closed Pipe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Resonance</dc:title>
  <dc:creator>K. Bennett</dc:creator>
  <cp:lastModifiedBy>Windows User</cp:lastModifiedBy>
  <cp:revision>64</cp:revision>
  <cp:lastPrinted>2013-05-10T19:59:14Z</cp:lastPrinted>
  <dcterms:created xsi:type="dcterms:W3CDTF">2008-04-18T15:11:46Z</dcterms:created>
  <dcterms:modified xsi:type="dcterms:W3CDTF">2014-05-15T18:51:39Z</dcterms:modified>
</cp:coreProperties>
</file>