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0" r:id="rId3"/>
    <p:sldId id="279" r:id="rId4"/>
    <p:sldId id="267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71" r:id="rId13"/>
    <p:sldId id="275" r:id="rId14"/>
    <p:sldId id="272" r:id="rId15"/>
    <p:sldId id="264" r:id="rId16"/>
    <p:sldId id="265" r:id="rId17"/>
    <p:sldId id="266" r:id="rId18"/>
    <p:sldId id="268" r:id="rId19"/>
    <p:sldId id="276" r:id="rId20"/>
    <p:sldId id="26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480" y="-17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75A41BF-13A8-4D00-844D-C56214716889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D799EA-0B8D-42BC-9733-4B11431FBEE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41BF-13A8-4D00-844D-C56214716889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799EA-0B8D-42BC-9733-4B11431FBE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75A41BF-13A8-4D00-844D-C56214716889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6D799EA-0B8D-42BC-9733-4B11431FBEE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41BF-13A8-4D00-844D-C56214716889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D799EA-0B8D-42BC-9733-4B11431FBEE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41BF-13A8-4D00-844D-C56214716889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6D799EA-0B8D-42BC-9733-4B11431FBEE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75A41BF-13A8-4D00-844D-C56214716889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6D799EA-0B8D-42BC-9733-4B11431FBEE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75A41BF-13A8-4D00-844D-C56214716889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6D799EA-0B8D-42BC-9733-4B11431FBEE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41BF-13A8-4D00-844D-C56214716889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D799EA-0B8D-42BC-9733-4B11431FBE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41BF-13A8-4D00-844D-C56214716889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D799EA-0B8D-42BC-9733-4B11431FBE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41BF-13A8-4D00-844D-C56214716889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D799EA-0B8D-42BC-9733-4B11431FBEE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75A41BF-13A8-4D00-844D-C56214716889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6D799EA-0B8D-42BC-9733-4B11431FBEE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75A41BF-13A8-4D00-844D-C56214716889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6D799EA-0B8D-42BC-9733-4B11431FBEE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Sound Waves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How sound travels and how we hear it!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3152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 smtClean="0"/>
              <a:t>Pitch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</a:t>
            </a:r>
            <a:r>
              <a:rPr lang="en-US" sz="3600" b="1" dirty="0" smtClean="0">
                <a:solidFill>
                  <a:srgbClr val="33CC33"/>
                </a:solidFill>
              </a:rPr>
              <a:t>pitch</a:t>
            </a:r>
            <a:r>
              <a:rPr lang="en-US" sz="3600" dirty="0" smtClean="0">
                <a:solidFill>
                  <a:srgbClr val="33CC33"/>
                </a:solidFill>
              </a:rPr>
              <a:t> </a:t>
            </a:r>
            <a:r>
              <a:rPr lang="en-US" sz="3600" dirty="0" smtClean="0"/>
              <a:t>of a sound is associated with its frequency</a:t>
            </a:r>
          </a:p>
          <a:p>
            <a:pPr lvl="1"/>
            <a:r>
              <a:rPr lang="en-US" sz="3200" dirty="0" smtClean="0"/>
              <a:t>When particles vibrate more quickly, a higher sound is produced</a:t>
            </a:r>
          </a:p>
          <a:p>
            <a:pPr lvl="1"/>
            <a:r>
              <a:rPr lang="en-US" sz="3200" dirty="0" smtClean="0"/>
              <a:t>Thus, higher frequency means higher pitch</a:t>
            </a:r>
          </a:p>
          <a:p>
            <a:pPr marL="365760" lvl="1" indent="0">
              <a:buNone/>
            </a:pPr>
            <a:endParaRPr lang="en-US" sz="3200" dirty="0" smtClean="0"/>
          </a:p>
          <a:p>
            <a:r>
              <a:rPr lang="en-US" sz="3600" dirty="0" smtClean="0"/>
              <a:t>PREDICT: Which tuning fork will have a higher pitch? How do you know?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218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Range of Hearing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maximum range for human hearing is between 20 Hz and 20 kHz (20,000 Hz)</a:t>
            </a:r>
          </a:p>
          <a:p>
            <a:pPr lvl="1"/>
            <a:r>
              <a:rPr lang="en-US" sz="3200" dirty="0" smtClean="0"/>
              <a:t>Most sensitive to 400 Hz to 7,000 Hz</a:t>
            </a:r>
          </a:p>
          <a:p>
            <a:r>
              <a:rPr lang="en-US" sz="3500" dirty="0" smtClean="0"/>
              <a:t>Elephants can hear 16 Hz – 12 kHz</a:t>
            </a:r>
          </a:p>
          <a:p>
            <a:r>
              <a:rPr lang="en-US" sz="3500" dirty="0" smtClean="0"/>
              <a:t>Dogs can hear 50 Hz – 35 kHz</a:t>
            </a:r>
          </a:p>
          <a:p>
            <a:r>
              <a:rPr lang="en-US" sz="3500" dirty="0" smtClean="0"/>
              <a:t>Cats can hear 45 Hz – 85kHz</a:t>
            </a:r>
          </a:p>
          <a:p>
            <a:r>
              <a:rPr lang="en-US" sz="3500" dirty="0" smtClean="0"/>
              <a:t>Bats can hear over 100 kHz!</a:t>
            </a:r>
          </a:p>
        </p:txBody>
      </p:sp>
    </p:spTree>
    <p:extLst>
      <p:ext uri="{BB962C8B-B14F-4D97-AF65-F5344CB8AC3E}">
        <p14:creationId xmlns:p14="http://schemas.microsoft.com/office/powerpoint/2010/main" val="273437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How Do We Hear?</a:t>
            </a:r>
            <a:endParaRPr lang="en-US" sz="5400" b="1" dirty="0"/>
          </a:p>
        </p:txBody>
      </p:sp>
      <p:pic>
        <p:nvPicPr>
          <p:cNvPr id="4" name="Picture 2" descr="C:\All My Files\Physical Science Honors\book_images\ear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62100"/>
            <a:ext cx="7299663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90800" y="5961102"/>
            <a:ext cx="3486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2. Sound vibrates your ear drum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724400"/>
            <a:ext cx="2749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1</a:t>
            </a:r>
            <a:r>
              <a:rPr lang="en-US" sz="2000" dirty="0" smtClean="0"/>
              <a:t>. Sound enters your ear!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012503" y="5591770"/>
            <a:ext cx="31314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3</a:t>
            </a:r>
            <a:r>
              <a:rPr lang="en-US" sz="2000" dirty="0" smtClean="0"/>
              <a:t>. The bones in your ear vibrate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467600" y="4114800"/>
            <a:ext cx="167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4</a:t>
            </a:r>
            <a:r>
              <a:rPr lang="en-US" sz="2000" dirty="0" smtClean="0"/>
              <a:t>. The fluid in the cochlea moves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400799" y="1600200"/>
            <a:ext cx="27432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5</a:t>
            </a:r>
            <a:r>
              <a:rPr lang="en-US" sz="2000" dirty="0" smtClean="0"/>
              <a:t>. Nerves carry the energy to your brain, these nerves correspond to frequency! The brain interprets these signals as sound!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0862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How Do We M</a:t>
            </a:r>
            <a:r>
              <a:rPr lang="en-US" sz="5400" b="1" dirty="0" smtClean="0"/>
              <a:t>ake Sound?</a:t>
            </a:r>
            <a:endParaRPr lang="en-US" sz="5400" dirty="0" smtClean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0" y="1676400"/>
            <a:ext cx="4800600" cy="5181600"/>
          </a:xfrm>
        </p:spPr>
        <p:txBody>
          <a:bodyPr>
            <a:noAutofit/>
          </a:bodyPr>
          <a:lstStyle/>
          <a:p>
            <a:pPr marL="457200" indent="-457200" eaLnBrk="1" hangingPunct="1">
              <a:buSzPct val="100000"/>
              <a:buFont typeface="+mj-lt"/>
              <a:buAutoNum type="arabicPeriod"/>
            </a:pPr>
            <a:r>
              <a:rPr lang="en-US" sz="2200" dirty="0" smtClean="0"/>
              <a:t>Air from the lungs flows through the windpipe and into the voice box (where the vocal cords are).</a:t>
            </a:r>
          </a:p>
          <a:p>
            <a:pPr marL="457200" indent="-457200" eaLnBrk="1" hangingPunct="1">
              <a:buSzPct val="100000"/>
              <a:buFont typeface="+mj-lt"/>
              <a:buAutoNum type="arabicPeriod"/>
            </a:pPr>
            <a:r>
              <a:rPr lang="en-US" sz="2200" dirty="0" smtClean="0"/>
              <a:t>Then the air pushes the vocal cords apart making them vibrate.  </a:t>
            </a:r>
            <a:endParaRPr lang="en-US" sz="2200" dirty="0"/>
          </a:p>
          <a:p>
            <a:pPr marL="457200" indent="-457200" eaLnBrk="1" hangingPunct="1">
              <a:buSzPct val="100000"/>
              <a:buFont typeface="+mj-lt"/>
              <a:buAutoNum type="arabicPeriod"/>
            </a:pPr>
            <a:r>
              <a:rPr lang="en-US" sz="2200" dirty="0" smtClean="0"/>
              <a:t>The vibrations create a series of sound waves that exit through your mouth.</a:t>
            </a:r>
          </a:p>
          <a:p>
            <a:pPr marL="457200" indent="-457200" eaLnBrk="1" hangingPunct="1">
              <a:buSzPct val="100000"/>
              <a:buFont typeface="+mj-lt"/>
              <a:buAutoNum type="arabicPeriod"/>
            </a:pPr>
            <a:r>
              <a:rPr lang="en-US" sz="2200" dirty="0" smtClean="0"/>
              <a:t>The change of shape of the vocal cords changes the sound and its pitch.</a:t>
            </a:r>
          </a:p>
          <a:p>
            <a:pPr marL="457200" indent="-457200" eaLnBrk="1" hangingPunct="1">
              <a:buSzPct val="100000"/>
              <a:buFont typeface="+mj-lt"/>
              <a:buAutoNum type="arabicPeriod"/>
            </a:pPr>
            <a:r>
              <a:rPr lang="en-US" sz="2200" dirty="0" smtClean="0"/>
              <a:t>If you can’t talk because of a cold or laryngitis, it is because your vocal cords are swollen and inflamed.</a:t>
            </a:r>
          </a:p>
        </p:txBody>
      </p:sp>
      <p:pic>
        <p:nvPicPr>
          <p:cNvPr id="6146" name="Picture 2" descr="http://www.babelsdawn.com/.a/6a00d83452aeca69e20134884141b8970c-800w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212"/>
          <a:stretch/>
        </p:blipFill>
        <p:spPr bwMode="auto">
          <a:xfrm>
            <a:off x="100011" y="1981200"/>
            <a:ext cx="4033840" cy="4303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1675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Out of Range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763000" cy="5257800"/>
          </a:xfrm>
        </p:spPr>
        <p:txBody>
          <a:bodyPr>
            <a:normAutofit lnSpcReduction="10000"/>
          </a:bodyPr>
          <a:lstStyle/>
          <a:p>
            <a:r>
              <a:rPr lang="en-US" sz="3200" b="1" dirty="0">
                <a:solidFill>
                  <a:srgbClr val="33CC33"/>
                </a:solidFill>
              </a:rPr>
              <a:t>Infrasonic frequencies </a:t>
            </a:r>
            <a:r>
              <a:rPr lang="en-US" sz="3200" dirty="0"/>
              <a:t>are those that are LOWER than 20 </a:t>
            </a:r>
            <a:r>
              <a:rPr lang="en-US" sz="3200" dirty="0" smtClean="0"/>
              <a:t>Hz – “felt” vs. heard</a:t>
            </a:r>
            <a:endParaRPr lang="en-US" sz="3200" dirty="0"/>
          </a:p>
          <a:p>
            <a:pPr lvl="1"/>
            <a:r>
              <a:rPr lang="en-US" sz="2800" dirty="0"/>
              <a:t>i.e. – some sub-woofers, thunderstorms, </a:t>
            </a:r>
            <a:r>
              <a:rPr lang="en-US" sz="2800" dirty="0" smtClean="0"/>
              <a:t>earthquakes, elephants</a:t>
            </a:r>
            <a:endParaRPr lang="en-US" sz="2800" dirty="0"/>
          </a:p>
          <a:p>
            <a:r>
              <a:rPr lang="en-US" sz="3200" b="1" dirty="0">
                <a:solidFill>
                  <a:srgbClr val="33CC33"/>
                </a:solidFill>
              </a:rPr>
              <a:t>Ultrasonic frequencies</a:t>
            </a:r>
            <a:r>
              <a:rPr lang="en-US" sz="3200" dirty="0">
                <a:solidFill>
                  <a:srgbClr val="33CC33"/>
                </a:solidFill>
              </a:rPr>
              <a:t> </a:t>
            </a:r>
            <a:r>
              <a:rPr lang="en-US" sz="3200" dirty="0"/>
              <a:t>are HIGHER than 20 kHz</a:t>
            </a:r>
          </a:p>
          <a:p>
            <a:pPr lvl="1"/>
            <a:r>
              <a:rPr lang="en-US" sz="2800" dirty="0"/>
              <a:t>i.e. – sonar, medical ultrasounds, bats, whales, and dolphins</a:t>
            </a:r>
          </a:p>
          <a:p>
            <a:pPr lvl="1"/>
            <a:r>
              <a:rPr lang="en-US" sz="2800" dirty="0"/>
              <a:t>Echolocation – process in which echoes are used to determine the distance between objects</a:t>
            </a:r>
          </a:p>
          <a:p>
            <a:pPr lvl="1"/>
            <a:r>
              <a:rPr lang="en-US" sz="2800" dirty="0"/>
              <a:t>Used to determine size/shape of buried objects or to observe a fetus in the </a:t>
            </a:r>
            <a:r>
              <a:rPr lang="en-US" sz="2800" dirty="0" smtClean="0"/>
              <a:t>womb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62971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Doppler Effect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The </a:t>
            </a:r>
            <a:r>
              <a:rPr lang="en-US" sz="3200" b="1" dirty="0" smtClean="0">
                <a:solidFill>
                  <a:srgbClr val="33CC33"/>
                </a:solidFill>
              </a:rPr>
              <a:t>Doppler Effect </a:t>
            </a:r>
            <a:r>
              <a:rPr lang="en-US" sz="3200" dirty="0" smtClean="0"/>
              <a:t>is the APPARENT change in the frequency as a result of relative movement between the source of sound and the observer</a:t>
            </a:r>
          </a:p>
          <a:p>
            <a:pPr lvl="1"/>
            <a:r>
              <a:rPr lang="en-US" sz="2800" dirty="0" smtClean="0"/>
              <a:t>i.e. – sirens, trains, planes, etc.</a:t>
            </a:r>
          </a:p>
          <a:p>
            <a:pPr lvl="1"/>
            <a:r>
              <a:rPr lang="en-US" sz="2800" dirty="0" smtClean="0"/>
              <a:t>Since velocity is constant, apparent change in wavelength causes an apparent change in frequency</a:t>
            </a:r>
          </a:p>
          <a:p>
            <a:r>
              <a:rPr lang="en-US" sz="3200" dirty="0" smtClean="0"/>
              <a:t>When the source is moving TOWARDS you, the pitch you hear will be HIGHER than the source</a:t>
            </a:r>
          </a:p>
          <a:p>
            <a:r>
              <a:rPr lang="en-US" sz="3200" dirty="0" smtClean="0"/>
              <a:t>When it is moving AWAY from you, the pitch will sound LOWER than the source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2707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Kristie\Desktop\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" y="58962"/>
            <a:ext cx="7812088" cy="6818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42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Kristie\Desktop\dop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13" y="52054"/>
            <a:ext cx="8741574" cy="5207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9264" y="5173247"/>
                <a:ext cx="4167936" cy="922753"/>
              </a:xfrm>
              <a:prstGeom prst="rect">
                <a:avLst/>
              </a:prstGeom>
              <a:noFill/>
              <a:ln w="28575">
                <a:solidFill>
                  <a:srgbClr val="33CC33"/>
                </a:solidFill>
              </a:ln>
            </p:spPr>
            <p:txBody>
              <a:bodyPr wrap="none" rtlCol="0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33CC33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33CC33"/>
                              </a:solidFill>
                              <a:latin typeface="Cambria Math"/>
                              <a:ea typeface="Cambria Math"/>
                            </a:rPr>
                            <m:t>𝝀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33CC33"/>
                              </a:solidFill>
                              <a:latin typeface="Cambria Math"/>
                              <a:ea typeface="Cambria Math"/>
                            </a:rPr>
                            <m:t>𝒐𝒃𝒔𝒆𝒓𝒗𝒆𝒓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33CC33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33CC33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1" i="1" smtClean="0">
                                  <a:solidFill>
                                    <a:srgbClr val="33CC33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solidFill>
                                    <a:srgbClr val="33CC33"/>
                                  </a:solidFill>
                                  <a:latin typeface="Cambria Math"/>
                                  <a:ea typeface="Cambria Math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en-US" sz="2400" b="1" i="1" smtClean="0">
                                  <a:solidFill>
                                    <a:srgbClr val="33CC33"/>
                                  </a:solidFill>
                                  <a:latin typeface="Cambria Math"/>
                                  <a:ea typeface="Cambria Math"/>
                                </a:rPr>
                                <m:t>𝒔𝒐𝒖𝒏𝒅</m:t>
                              </m:r>
                            </m:sub>
                          </m:sSub>
                          <m:r>
                            <a:rPr lang="en-US" sz="2400" b="1" i="1" smtClean="0">
                              <a:solidFill>
                                <a:srgbClr val="33CC33"/>
                              </a:solidFill>
                              <a:latin typeface="Cambria Math"/>
                              <a:ea typeface="Cambria Math"/>
                            </a:rPr>
                            <m:t>±</m:t>
                          </m:r>
                          <m:sSub>
                            <m:sSubPr>
                              <m:ctrlPr>
                                <a:rPr lang="en-US" sz="2400" b="1" i="1" smtClean="0">
                                  <a:solidFill>
                                    <a:srgbClr val="33CC33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solidFill>
                                    <a:srgbClr val="33CC33"/>
                                  </a:solidFill>
                                  <a:latin typeface="Cambria Math"/>
                                  <a:ea typeface="Cambria Math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en-US" sz="2400" b="1" i="1" smtClean="0">
                                  <a:solidFill>
                                    <a:srgbClr val="33CC33"/>
                                  </a:solidFill>
                                  <a:latin typeface="Cambria Math"/>
                                  <a:ea typeface="Cambria Math"/>
                                </a:rPr>
                                <m:t>𝒔𝒐𝒖𝒓𝒄𝒆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1" i="1" smtClean="0">
                                  <a:solidFill>
                                    <a:srgbClr val="33CC33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solidFill>
                                    <a:srgbClr val="33CC33"/>
                                  </a:solidFill>
                                  <a:latin typeface="Cambria Math"/>
                                  <a:ea typeface="Cambria Math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en-US" sz="2400" b="1" i="1" smtClean="0">
                                  <a:solidFill>
                                    <a:srgbClr val="33CC33"/>
                                  </a:solidFill>
                                  <a:latin typeface="Cambria Math"/>
                                  <a:ea typeface="Cambria Math"/>
                                </a:rPr>
                                <m:t>𝒔𝒐𝒖𝒓𝒄𝒆</m:t>
                              </m:r>
                            </m:sub>
                          </m:sSub>
                        </m:den>
                      </m:f>
                      <m:r>
                        <a:rPr lang="en-US" sz="2400" b="1" i="1" smtClean="0">
                          <a:solidFill>
                            <a:srgbClr val="33CC33"/>
                          </a:solidFill>
                          <a:latin typeface="Cambria Math"/>
                          <a:ea typeface="Cambria Math"/>
                        </a:rPr>
                        <m:t>  </m:t>
                      </m:r>
                    </m:oMath>
                  </m:oMathPara>
                </a14:m>
                <a:endParaRPr lang="en-US" sz="2400" b="1" dirty="0">
                  <a:solidFill>
                    <a:srgbClr val="33CC33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64" y="5173247"/>
                <a:ext cx="4167936" cy="92275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28575">
                <a:solidFill>
                  <a:srgbClr val="33CC33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038600" y="5867400"/>
                <a:ext cx="5030288" cy="869277"/>
              </a:xfrm>
              <a:prstGeom prst="rect">
                <a:avLst/>
              </a:prstGeom>
              <a:noFill/>
              <a:ln w="28575">
                <a:solidFill>
                  <a:srgbClr val="33CC33"/>
                </a:solidFill>
              </a:ln>
            </p:spPr>
            <p:txBody>
              <a:bodyPr wrap="none" rtlCol="0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33CC33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33CC33"/>
                              </a:solidFill>
                              <a:latin typeface="Cambria Math"/>
                              <a:ea typeface="Cambria Math"/>
                            </a:rPr>
                            <m:t>𝒇</m:t>
                          </m:r>
                        </m:e>
                        <m:sub>
                          <m:r>
                            <a:rPr lang="en-US" sz="2400" b="1" i="1">
                              <a:solidFill>
                                <a:srgbClr val="33CC33"/>
                              </a:solidFill>
                              <a:latin typeface="Cambria Math"/>
                              <a:ea typeface="Cambria Math"/>
                            </a:rPr>
                            <m:t>𝒐𝒃𝒔𝒆𝒓𝒗𝒆𝒓</m:t>
                          </m:r>
                        </m:sub>
                      </m:sSub>
                      <m:r>
                        <a:rPr lang="en-US" sz="2400" b="1" i="1">
                          <a:solidFill>
                            <a:srgbClr val="33CC33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33CC33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1" i="1">
                                  <a:solidFill>
                                    <a:srgbClr val="33CC33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1" i="1">
                                  <a:solidFill>
                                    <a:srgbClr val="33CC33"/>
                                  </a:solidFill>
                                  <a:latin typeface="Cambria Math"/>
                                  <a:ea typeface="Cambria Math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en-US" sz="2400" b="1" i="1">
                                  <a:solidFill>
                                    <a:srgbClr val="33CC33"/>
                                  </a:solidFill>
                                  <a:latin typeface="Cambria Math"/>
                                  <a:ea typeface="Cambria Math"/>
                                </a:rPr>
                                <m:t>𝒔𝒐𝒖𝒏𝒅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1" i="1">
                                  <a:solidFill>
                                    <a:srgbClr val="33CC33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1" i="1">
                                  <a:solidFill>
                                    <a:srgbClr val="33CC33"/>
                                  </a:solidFill>
                                  <a:latin typeface="Cambria Math"/>
                                  <a:ea typeface="Cambria Math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en-US" sz="2400" b="1" i="1">
                                  <a:solidFill>
                                    <a:srgbClr val="33CC33"/>
                                  </a:solidFill>
                                  <a:latin typeface="Cambria Math"/>
                                  <a:ea typeface="Cambria Math"/>
                                </a:rPr>
                                <m:t>𝒔𝒐𝒖𝒏𝒅</m:t>
                              </m:r>
                            </m:sub>
                          </m:sSub>
                          <m:r>
                            <a:rPr lang="en-US" sz="2400" b="1" i="1">
                              <a:solidFill>
                                <a:srgbClr val="33CC33"/>
                              </a:solidFill>
                              <a:latin typeface="Cambria Math"/>
                              <a:ea typeface="Cambria Math"/>
                            </a:rPr>
                            <m:t>±</m:t>
                          </m:r>
                          <m:sSub>
                            <m:sSubPr>
                              <m:ctrlPr>
                                <a:rPr lang="en-US" sz="2400" b="1" i="1">
                                  <a:solidFill>
                                    <a:srgbClr val="33CC33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1" i="1">
                                  <a:solidFill>
                                    <a:srgbClr val="33CC33"/>
                                  </a:solidFill>
                                  <a:latin typeface="Cambria Math"/>
                                  <a:ea typeface="Cambria Math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en-US" sz="2400" b="1" i="1">
                                  <a:solidFill>
                                    <a:srgbClr val="33CC33"/>
                                  </a:solidFill>
                                  <a:latin typeface="Cambria Math"/>
                                  <a:ea typeface="Cambria Math"/>
                                </a:rPr>
                                <m:t>𝒔𝒐𝒖𝒓𝒄𝒆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n-US" sz="2400" b="1" i="1">
                              <a:solidFill>
                                <a:srgbClr val="33CC33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33CC33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2400" b="1" i="1">
                              <a:solidFill>
                                <a:srgbClr val="33CC33"/>
                              </a:solidFill>
                              <a:latin typeface="Cambria Math"/>
                              <a:ea typeface="Cambria Math"/>
                            </a:rPr>
                            <m:t>𝒇</m:t>
                          </m:r>
                        </m:e>
                        <m:sub>
                          <m:r>
                            <a:rPr lang="en-US" sz="2400" b="1" i="1">
                              <a:solidFill>
                                <a:srgbClr val="33CC33"/>
                              </a:solidFill>
                              <a:latin typeface="Cambria Math"/>
                              <a:ea typeface="Cambria Math"/>
                            </a:rPr>
                            <m:t>𝒔𝒐𝒖𝒓𝒄𝒆</m:t>
                          </m:r>
                        </m:sub>
                      </m:sSub>
                    </m:oMath>
                  </m:oMathPara>
                </a14:m>
                <a:endParaRPr lang="en-US" sz="2400" b="1" dirty="0">
                  <a:solidFill>
                    <a:srgbClr val="33CC33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867400"/>
                <a:ext cx="5030288" cy="8692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28575">
                <a:solidFill>
                  <a:srgbClr val="33CC33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8068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Sonic Boom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If the source is moving at the speed of sound (or faster!), the sound waves “pile up” into a shock wave called a </a:t>
            </a:r>
            <a:r>
              <a:rPr lang="en-US" b="1" dirty="0" smtClean="0">
                <a:solidFill>
                  <a:srgbClr val="33CC33"/>
                </a:solidFill>
              </a:rPr>
              <a:t>sonic boom</a:t>
            </a:r>
          </a:p>
          <a:p>
            <a:r>
              <a:rPr lang="en-US" dirty="0" smtClean="0"/>
              <a:t>Supersonic is </a:t>
            </a:r>
          </a:p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aster than sound</a:t>
            </a:r>
          </a:p>
          <a:p>
            <a:r>
              <a:rPr lang="en-US" dirty="0" smtClean="0"/>
              <a:t>Subsonic </a:t>
            </a:r>
            <a:r>
              <a:rPr lang="en-US" dirty="0"/>
              <a:t>is </a:t>
            </a:r>
          </a:p>
          <a:p>
            <a:pPr marL="0" indent="0">
              <a:buNone/>
            </a:pPr>
            <a:r>
              <a:rPr lang="en-US" dirty="0" smtClean="0"/>
              <a:t>slower than sound</a:t>
            </a:r>
          </a:p>
          <a:p>
            <a:r>
              <a:rPr lang="en-US" dirty="0" smtClean="0"/>
              <a:t>Sonic booms </a:t>
            </a:r>
          </a:p>
          <a:p>
            <a:pPr marL="0" indent="0">
              <a:buNone/>
            </a:pPr>
            <a:r>
              <a:rPr lang="en-US" dirty="0" smtClean="0"/>
              <a:t>sound much like </a:t>
            </a:r>
          </a:p>
          <a:p>
            <a:pPr marL="0" indent="0">
              <a:buNone/>
            </a:pPr>
            <a:r>
              <a:rPr lang="en-US" dirty="0" smtClean="0"/>
              <a:t>pressure waves </a:t>
            </a:r>
          </a:p>
          <a:p>
            <a:pPr marL="0" indent="0">
              <a:buNone/>
            </a:pPr>
            <a:r>
              <a:rPr lang="en-US" dirty="0" smtClean="0"/>
              <a:t>from explosions!</a:t>
            </a:r>
            <a:endParaRPr lang="en-US" dirty="0"/>
          </a:p>
        </p:txBody>
      </p:sp>
      <p:pic>
        <p:nvPicPr>
          <p:cNvPr id="3074" name="Picture 2" descr="C:\Users\Kristie\Desktop\xSB7H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990850"/>
            <a:ext cx="5715000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843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3" descr="15_5 sonicboo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" y="457200"/>
            <a:ext cx="82169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930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Properties of Sound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257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Sound waves are longitudinal waves</a:t>
            </a:r>
          </a:p>
          <a:p>
            <a:pPr lvl="1"/>
            <a:r>
              <a:rPr lang="en-US" sz="2800" dirty="0"/>
              <a:t>When a tuning fork vibrates, it creates areas of high pressure (compressions) and low pressure (rarefactions). </a:t>
            </a:r>
            <a:endParaRPr lang="en-US" sz="2800" dirty="0" smtClean="0"/>
          </a:p>
          <a:p>
            <a:pPr lvl="1"/>
            <a:r>
              <a:rPr lang="en-US" sz="2800" dirty="0" smtClean="0"/>
              <a:t>As </a:t>
            </a:r>
            <a:r>
              <a:rPr lang="en-US" sz="2800" dirty="0"/>
              <a:t>the tines of the fork vibrate back and forth, they push on neighboring air </a:t>
            </a:r>
            <a:r>
              <a:rPr lang="en-US" sz="2800" dirty="0" smtClean="0"/>
              <a:t>particles to the right. </a:t>
            </a:r>
          </a:p>
          <a:p>
            <a:pPr lvl="1"/>
            <a:r>
              <a:rPr lang="en-US" sz="2800" dirty="0" smtClean="0"/>
              <a:t>The </a:t>
            </a:r>
            <a:r>
              <a:rPr lang="en-US" sz="2800" dirty="0"/>
              <a:t>backward retraction of the tine creates a low-pressure area allowing the air particles to move back to the left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926" y="4990740"/>
            <a:ext cx="5248274" cy="1867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124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Mach Travel</a:t>
            </a:r>
            <a:endParaRPr lang="en-US" sz="5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2648" y="1600200"/>
                <a:ext cx="8153400" cy="4953000"/>
              </a:xfrm>
            </p:spPr>
            <p:txBody>
              <a:bodyPr>
                <a:normAutofit/>
              </a:bodyPr>
              <a:lstStyle/>
              <a:p>
                <a:r>
                  <a:rPr lang="en-US" sz="3200" b="1" dirty="0" smtClean="0">
                    <a:solidFill>
                      <a:srgbClr val="33CC33"/>
                    </a:solidFill>
                  </a:rPr>
                  <a:t>Mach speeds </a:t>
                </a:r>
                <a:r>
                  <a:rPr lang="en-US" sz="3200" dirty="0" smtClean="0"/>
                  <a:t>are speeds at or above the speed of sound</a:t>
                </a:r>
              </a:p>
              <a:p>
                <a:pPr lvl="1"/>
                <a:r>
                  <a:rPr lang="en-US" sz="2800" dirty="0" smtClean="0"/>
                  <a:t>Mach 1 = speed of sound</a:t>
                </a:r>
              </a:p>
              <a:p>
                <a:pPr lvl="1"/>
                <a:r>
                  <a:rPr lang="en-US" sz="2800" dirty="0" smtClean="0"/>
                  <a:t>Mach 2 = twice the speed of sound</a:t>
                </a:r>
              </a:p>
              <a:p>
                <a:r>
                  <a:rPr lang="en-US" sz="3200" dirty="0" smtClean="0"/>
                  <a:t>To find the Mach number, find the ratio of an objects velocity to the speed of sound (how many times faster than the speed of sound):</a:t>
                </a:r>
              </a:p>
              <a:p>
                <a:pPr marL="0" indent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33CC33"/>
                          </a:solidFill>
                          <a:latin typeface="Cambria Math"/>
                        </a:rPr>
                        <m:t>𝑴</m:t>
                      </m:r>
                      <m:r>
                        <a:rPr lang="en-US" sz="3200" b="1" i="1" smtClean="0">
                          <a:solidFill>
                            <a:srgbClr val="33CC33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rgbClr val="33CC33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33CC33"/>
                              </a:solidFill>
                              <a:latin typeface="Cambria Math"/>
                            </a:rPr>
                            <m:t>𝒗</m:t>
                          </m:r>
                        </m:num>
                        <m:den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33CC33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1" i="1" smtClean="0">
                                  <a:solidFill>
                                    <a:srgbClr val="33CC33"/>
                                  </a:solidFill>
                                  <a:latin typeface="Cambria Math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en-US" sz="3200" b="1" i="1" smtClean="0">
                                  <a:solidFill>
                                    <a:srgbClr val="33CC33"/>
                                  </a:solidFill>
                                  <a:latin typeface="Cambria Math"/>
                                </a:rPr>
                                <m:t>𝒔𝒐𝒖𝒏𝒅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3200" b="1" dirty="0">
                  <a:solidFill>
                    <a:srgbClr val="33CC33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2648" y="1600200"/>
                <a:ext cx="8153400" cy="4953000"/>
              </a:xfrm>
              <a:blipFill rotWithShape="1">
                <a:blip r:embed="rId2"/>
                <a:stretch>
                  <a:fillRect l="-598" t="-1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022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Speed of Sound</a:t>
            </a:r>
            <a:endParaRPr lang="en-US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2648" y="1600200"/>
                <a:ext cx="8153400" cy="5029200"/>
              </a:xfrm>
              <a:ln>
                <a:noFill/>
              </a:ln>
            </p:spPr>
            <p:txBody>
              <a:bodyPr/>
              <a:lstStyle/>
              <a:p>
                <a:r>
                  <a:rPr lang="en-US" sz="3200" dirty="0"/>
                  <a:t>Sound needs a medium to travel: solid, liquid, gas</a:t>
                </a:r>
              </a:p>
              <a:p>
                <a:r>
                  <a:rPr lang="en-US" sz="3600" dirty="0"/>
                  <a:t>The speed of sound in air depends on its temperature:</a:t>
                </a:r>
              </a:p>
              <a:p>
                <a:pPr marL="0" indent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1" i="1" smtClean="0">
                              <a:solidFill>
                                <a:srgbClr val="33CC33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1" i="1">
                              <a:solidFill>
                                <a:srgbClr val="33CC33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US" sz="3600" b="1" i="1">
                              <a:solidFill>
                                <a:srgbClr val="33CC33"/>
                              </a:solidFill>
                              <a:latin typeface="Cambria Math"/>
                            </a:rPr>
                            <m:t>𝒔𝒐𝒖𝒏𝒅</m:t>
                          </m:r>
                        </m:sub>
                      </m:sSub>
                      <m:r>
                        <a:rPr lang="en-US" sz="3600" b="1" i="1">
                          <a:solidFill>
                            <a:srgbClr val="33CC33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600" b="1" i="1">
                          <a:solidFill>
                            <a:srgbClr val="33CC33"/>
                          </a:solidFill>
                          <a:latin typeface="Cambria Math"/>
                        </a:rPr>
                        <m:t>𝟑𝟑𝟏</m:t>
                      </m:r>
                      <m:r>
                        <a:rPr lang="en-US" sz="3600" b="1" i="1">
                          <a:solidFill>
                            <a:srgbClr val="33CC33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3600" b="1" i="1">
                          <a:solidFill>
                            <a:srgbClr val="33CC33"/>
                          </a:solidFill>
                          <a:latin typeface="Cambria Math"/>
                        </a:rPr>
                        <m:t>𝟎</m:t>
                      </m:r>
                      <m:r>
                        <a:rPr lang="en-US" sz="3600" b="1" i="1">
                          <a:solidFill>
                            <a:srgbClr val="33CC33"/>
                          </a:solidFill>
                          <a:latin typeface="Cambria Math"/>
                        </a:rPr>
                        <m:t>.</m:t>
                      </m:r>
                      <m:r>
                        <a:rPr lang="en-US" sz="3600" b="1" i="1">
                          <a:solidFill>
                            <a:srgbClr val="33CC33"/>
                          </a:solidFill>
                          <a:latin typeface="Cambria Math"/>
                        </a:rPr>
                        <m:t>𝟔</m:t>
                      </m:r>
                      <m:r>
                        <a:rPr lang="en-US" sz="3600" b="1" i="1">
                          <a:solidFill>
                            <a:srgbClr val="33CC33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3600" b="1" i="1">
                          <a:solidFill>
                            <a:srgbClr val="33CC33"/>
                          </a:solidFill>
                          <a:latin typeface="Cambria Math"/>
                        </a:rPr>
                        <m:t>𝑻</m:t>
                      </m:r>
                    </m:oMath>
                  </m:oMathPara>
                </a14:m>
                <a:endParaRPr lang="en-US" sz="3600" b="1" dirty="0">
                  <a:solidFill>
                    <a:srgbClr val="33CC33"/>
                  </a:solidFill>
                </a:endParaRPr>
              </a:p>
              <a:p>
                <a:r>
                  <a:rPr lang="en-US" sz="3600" dirty="0"/>
                  <a:t>We’ll generally use </a:t>
                </a:r>
                <a:r>
                  <a:rPr lang="en-US" sz="3600" b="1" dirty="0" smtClean="0">
                    <a:solidFill>
                      <a:srgbClr val="33CC33"/>
                    </a:solidFill>
                  </a:rPr>
                  <a:t>343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sz="3600" b="1" i="1">
                            <a:solidFill>
                              <a:srgbClr val="33CC33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33CC33"/>
                            </a:solidFill>
                            <a:latin typeface="Cambria Math"/>
                          </a:rPr>
                          <m:t>𝒎</m:t>
                        </m:r>
                      </m:num>
                      <m:den>
                        <m:r>
                          <a:rPr lang="en-US" sz="3600" b="1" i="1">
                            <a:solidFill>
                              <a:srgbClr val="33CC33"/>
                            </a:solidFill>
                            <a:latin typeface="Cambria Math"/>
                          </a:rPr>
                          <m:t>𝒔</m:t>
                        </m:r>
                      </m:den>
                    </m:f>
                  </m:oMath>
                </a14:m>
                <a:r>
                  <a:rPr lang="en-US" sz="3600" dirty="0"/>
                  <a:t> (sea level, room </a:t>
                </a:r>
                <a:r>
                  <a:rPr lang="en-US" sz="3600" dirty="0" smtClean="0"/>
                  <a:t>temperature: </a:t>
                </a:r>
                <a:r>
                  <a:rPr lang="en-US" sz="3600" dirty="0"/>
                  <a:t>20°C)</a:t>
                </a:r>
              </a:p>
              <a:p>
                <a:r>
                  <a:rPr lang="en-US" sz="3500" dirty="0"/>
                  <a:t>Faster in solids and liquids than in gases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2648" y="1600200"/>
                <a:ext cx="8153400" cy="5029200"/>
              </a:xfrm>
              <a:blipFill rotWithShape="1">
                <a:blip r:embed="rId2"/>
                <a:stretch>
                  <a:fillRect l="-748" t="-1455" r="-15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362200" y="3733800"/>
            <a:ext cx="4663440" cy="731520"/>
          </a:xfrm>
          <a:prstGeom prst="rect">
            <a:avLst/>
          </a:prstGeom>
          <a:noFill/>
          <a:ln w="28575"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11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Speed of Sound</a:t>
            </a:r>
            <a:endParaRPr lang="en-US" sz="54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01140"/>
              </p:ext>
            </p:extLst>
          </p:nvPr>
        </p:nvGraphicFramePr>
        <p:xfrm>
          <a:off x="533400" y="1813560"/>
          <a:ext cx="80772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4038600"/>
              </a:tblGrid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Medium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Velocity (m/s)</a:t>
                      </a:r>
                      <a:endParaRPr lang="en-US" sz="2800" dirty="0"/>
                    </a:p>
                  </a:txBody>
                  <a:tcPr anchor="ctr"/>
                </a:tc>
              </a:tr>
              <a:tr h="5164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Air (0°C)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331</a:t>
                      </a:r>
                      <a:endParaRPr lang="en-US" sz="2800" dirty="0"/>
                    </a:p>
                  </a:txBody>
                  <a:tcPr anchor="ctr"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33CC33"/>
                          </a:solidFill>
                        </a:rPr>
                        <a:t>Air (20°C)</a:t>
                      </a:r>
                      <a:endParaRPr lang="en-US" sz="2800" b="1" dirty="0">
                        <a:solidFill>
                          <a:srgbClr val="33CC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33CC33"/>
                          </a:solidFill>
                        </a:rPr>
                        <a:t>343</a:t>
                      </a:r>
                      <a:endParaRPr lang="en-US" sz="2800" b="1" dirty="0">
                        <a:solidFill>
                          <a:srgbClr val="33CC33"/>
                        </a:solidFill>
                      </a:endParaRPr>
                    </a:p>
                  </a:txBody>
                  <a:tcPr anchor="ctr"/>
                </a:tc>
              </a:tr>
              <a:tr h="5164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Water (25°C)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1493</a:t>
                      </a:r>
                      <a:endParaRPr lang="en-US" sz="2800" dirty="0"/>
                    </a:p>
                  </a:txBody>
                  <a:tcPr anchor="ctr"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Sea Water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1533</a:t>
                      </a:r>
                      <a:endParaRPr lang="en-US" sz="2800" dirty="0"/>
                    </a:p>
                  </a:txBody>
                  <a:tcPr anchor="ctr"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Copper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3560</a:t>
                      </a:r>
                      <a:endParaRPr lang="en-US" sz="2800" dirty="0"/>
                    </a:p>
                  </a:txBody>
                  <a:tcPr anchor="ctr"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Iron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5130</a:t>
                      </a:r>
                      <a:endParaRPr lang="en-US" sz="2800" dirty="0"/>
                    </a:p>
                  </a:txBody>
                  <a:tcPr anchor="ctr"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Glass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5640</a:t>
                      </a:r>
                      <a:endParaRPr lang="en-US" sz="2800" dirty="0"/>
                    </a:p>
                  </a:txBody>
                  <a:tcPr anchor="ctr"/>
                </a:tc>
              </a:tr>
              <a:tr h="516467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/>
                        <a:t>Diamond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12,000</a:t>
                      </a:r>
                      <a:endParaRPr lang="en-US" sz="2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345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Sound Loudness</a:t>
            </a:r>
            <a:endParaRPr lang="en-US" sz="5400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3200" dirty="0" smtClean="0"/>
              <a:t>Related </a:t>
            </a:r>
            <a:r>
              <a:rPr lang="en-US" sz="3200" dirty="0"/>
              <a:t>to the </a:t>
            </a:r>
            <a:r>
              <a:rPr lang="en-US" sz="3200" b="1" dirty="0">
                <a:solidFill>
                  <a:srgbClr val="33CC33"/>
                </a:solidFill>
              </a:rPr>
              <a:t>amplitude</a:t>
            </a:r>
            <a:r>
              <a:rPr lang="en-US" sz="3200" dirty="0">
                <a:solidFill>
                  <a:srgbClr val="92D050"/>
                </a:solidFill>
              </a:rPr>
              <a:t> </a:t>
            </a:r>
            <a:r>
              <a:rPr lang="en-US" sz="3200" dirty="0"/>
              <a:t>of the sound </a:t>
            </a:r>
            <a:r>
              <a:rPr lang="en-US" sz="3200" dirty="0" smtClean="0"/>
              <a:t>wave</a:t>
            </a:r>
          </a:p>
          <a:p>
            <a:pPr lvl="1"/>
            <a:r>
              <a:rPr lang="en-US" sz="2800" b="1" dirty="0" smtClean="0">
                <a:solidFill>
                  <a:srgbClr val="33CC33"/>
                </a:solidFill>
              </a:rPr>
              <a:t>Amplitude</a:t>
            </a:r>
            <a:r>
              <a:rPr lang="en-US" sz="2800" b="1" dirty="0" smtClean="0">
                <a:solidFill>
                  <a:srgbClr val="92D050"/>
                </a:solidFill>
              </a:rPr>
              <a:t> </a:t>
            </a:r>
            <a:r>
              <a:rPr lang="en-US" sz="2800" dirty="0" smtClean="0"/>
              <a:t>is the </a:t>
            </a:r>
            <a:r>
              <a:rPr lang="en-US" sz="2800" dirty="0"/>
              <a:t>measure of the variation in pressure </a:t>
            </a:r>
            <a:r>
              <a:rPr lang="en-US" sz="2800" dirty="0" smtClean="0"/>
              <a:t>along </a:t>
            </a:r>
            <a:r>
              <a:rPr lang="en-US" sz="2800" dirty="0"/>
              <a:t>the </a:t>
            </a:r>
            <a:r>
              <a:rPr lang="en-US" sz="2800" dirty="0" smtClean="0"/>
              <a:t>wave</a:t>
            </a:r>
          </a:p>
          <a:p>
            <a:r>
              <a:rPr lang="en-US" sz="3200" dirty="0" smtClean="0"/>
              <a:t>Small </a:t>
            </a:r>
            <a:r>
              <a:rPr lang="en-US" sz="3200" dirty="0"/>
              <a:t>pressure variations are perceived as </a:t>
            </a:r>
            <a:r>
              <a:rPr lang="en-US" sz="3200" dirty="0" smtClean="0"/>
              <a:t>softer sounds </a:t>
            </a:r>
            <a:r>
              <a:rPr lang="en-US" sz="3200" dirty="0"/>
              <a:t>than those with large pressure </a:t>
            </a:r>
            <a:r>
              <a:rPr lang="en-US" sz="3200" dirty="0" smtClean="0"/>
              <a:t>variations</a:t>
            </a:r>
            <a:endParaRPr lang="en-US" sz="3200" dirty="0"/>
          </a:p>
          <a:p>
            <a:pPr lvl="1"/>
            <a:r>
              <a:rPr lang="en-US" sz="2800" dirty="0" smtClean="0"/>
              <a:t>The </a:t>
            </a:r>
            <a:r>
              <a:rPr lang="en-US" sz="2800" dirty="0"/>
              <a:t>larger the pressure variation, the more it "hurts" </a:t>
            </a:r>
            <a:r>
              <a:rPr lang="en-US" sz="2800" dirty="0" smtClean="0"/>
              <a:t>to listen </a:t>
            </a:r>
            <a:r>
              <a:rPr lang="en-US" sz="2800" dirty="0"/>
              <a:t>to the sound</a:t>
            </a:r>
            <a:r>
              <a:rPr lang="en-US" sz="2800" dirty="0" smtClean="0"/>
              <a:t>.</a:t>
            </a:r>
          </a:p>
          <a:p>
            <a:pPr lvl="1"/>
            <a:r>
              <a:rPr lang="en-US" sz="2800" dirty="0" smtClean="0"/>
              <a:t>Loudness </a:t>
            </a:r>
            <a:r>
              <a:rPr lang="en-US" sz="2800" dirty="0"/>
              <a:t>is perceived differently by different   </a:t>
            </a:r>
            <a:r>
              <a:rPr lang="en-US" sz="2800" dirty="0" smtClean="0"/>
              <a:t>people</a:t>
            </a:r>
            <a:r>
              <a:rPr lang="en-US" sz="2800" dirty="0"/>
              <a:t>.</a:t>
            </a:r>
          </a:p>
          <a:p>
            <a:endParaRPr lang="en-US" sz="2800" dirty="0">
              <a:solidFill>
                <a:srgbClr val="0000C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324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Sound </a:t>
            </a:r>
            <a:r>
              <a:rPr lang="en-US" sz="5400" b="1" dirty="0" smtClean="0"/>
              <a:t>Intensity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534400" cy="52578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33CC33"/>
                </a:solidFill>
              </a:rPr>
              <a:t>Intensity</a:t>
            </a:r>
            <a:r>
              <a:rPr lang="en-US" sz="3200" dirty="0" smtClean="0">
                <a:solidFill>
                  <a:srgbClr val="92D050"/>
                </a:solidFill>
              </a:rPr>
              <a:t> </a:t>
            </a:r>
            <a:r>
              <a:rPr lang="en-US" sz="3200" dirty="0" smtClean="0"/>
              <a:t>is the power of the sound per unit area</a:t>
            </a:r>
          </a:p>
          <a:p>
            <a:pPr lvl="1"/>
            <a:r>
              <a:rPr lang="en-US" sz="3000" dirty="0" smtClean="0"/>
              <a:t>AKA sound level – depends on energy of wave</a:t>
            </a:r>
          </a:p>
          <a:p>
            <a:pPr lvl="1"/>
            <a:r>
              <a:rPr lang="en-US" sz="3000" dirty="0" smtClean="0"/>
              <a:t>Measured in </a:t>
            </a:r>
            <a:r>
              <a:rPr lang="en-US" sz="3000" b="1" dirty="0" smtClean="0">
                <a:solidFill>
                  <a:srgbClr val="33CC33"/>
                </a:solidFill>
              </a:rPr>
              <a:t>decibels (dB)</a:t>
            </a:r>
          </a:p>
          <a:p>
            <a:r>
              <a:rPr lang="en-US" sz="3200" dirty="0" smtClean="0"/>
              <a:t>Measured by comparing the pressure variation of a sound to the pressure variation of the softest audible sound (0 dB)</a:t>
            </a:r>
          </a:p>
          <a:p>
            <a:pPr lvl="1"/>
            <a:r>
              <a:rPr lang="en-US" sz="3000" dirty="0" smtClean="0"/>
              <a:t>A 10 dB increase in sound is typically perceived as “twice as loud.”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63866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The Decibel Scale</a:t>
            </a:r>
            <a:endParaRPr lang="en-US" sz="5400" b="1" dirty="0"/>
          </a:p>
        </p:txBody>
      </p:sp>
      <p:pic>
        <p:nvPicPr>
          <p:cNvPr id="4" name="Content Placeholder 3" descr="tempimage4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5562600" cy="5286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4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5943600" y="3070208"/>
                <a:ext cx="2971800" cy="10604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33CC33"/>
                          </a:solidFill>
                          <a:latin typeface="Cambria Math"/>
                        </a:rPr>
                        <m:t>𝒅𝑩</m:t>
                      </m:r>
                      <m:r>
                        <a:rPr lang="en-US" sz="2800" b="1" i="1" smtClean="0">
                          <a:solidFill>
                            <a:srgbClr val="33CC33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rgbClr val="33CC33"/>
                          </a:solidFill>
                          <a:latin typeface="Cambria Math"/>
                        </a:rPr>
                        <m:t>𝟏𝟎</m:t>
                      </m:r>
                      <m:r>
                        <a:rPr lang="en-US" sz="2800" b="1" i="1" smtClean="0">
                          <a:solidFill>
                            <a:srgbClr val="33CC33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800" b="1" i="0" smtClean="0">
                          <a:solidFill>
                            <a:srgbClr val="33CC33"/>
                          </a:solidFill>
                          <a:latin typeface="Cambria Math"/>
                        </a:rPr>
                        <m:t>𝐥𝐨𝐠</m:t>
                      </m:r>
                      <m:r>
                        <a:rPr lang="en-US" sz="2800" b="1" i="1" smtClean="0">
                          <a:solidFill>
                            <a:srgbClr val="33CC33"/>
                          </a:solidFill>
                          <a:latin typeface="Cambria Math"/>
                        </a:rPr>
                        <m:t>⁡</m:t>
                      </m:r>
                      <m:d>
                        <m:dPr>
                          <m:ctrlPr>
                            <a:rPr lang="en-US" sz="2800" b="1" i="1" smtClean="0">
                              <a:solidFill>
                                <a:srgbClr val="33CC33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1" i="1">
                                  <a:solidFill>
                                    <a:srgbClr val="33CC33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1" i="1">
                                  <a:solidFill>
                                    <a:srgbClr val="33CC33"/>
                                  </a:solidFill>
                                  <a:latin typeface="Cambria Math"/>
                                </a:rPr>
                                <m:t>𝑰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800" b="1" i="1">
                                      <a:solidFill>
                                        <a:srgbClr val="33CC33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>
                                      <a:solidFill>
                                        <a:srgbClr val="33CC33"/>
                                      </a:solidFill>
                                      <a:latin typeface="Cambria Math"/>
                                    </a:rPr>
                                    <m:t>𝑰</m:t>
                                  </m:r>
                                </m:e>
                                <m:sub>
                                  <m:r>
                                    <a:rPr lang="en-US" sz="2800" b="1" i="1">
                                      <a:solidFill>
                                        <a:srgbClr val="33CC33"/>
                                      </a:solidFill>
                                      <a:latin typeface="Cambria Math"/>
                                    </a:rPr>
                                    <m:t>𝒐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sz="2800" b="1" dirty="0">
                  <a:solidFill>
                    <a:srgbClr val="33CC33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070208"/>
                <a:ext cx="2971800" cy="106048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5829639" y="4419600"/>
                <a:ext cx="3199722" cy="6075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33CC33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rgbClr val="33CC33"/>
                              </a:solidFill>
                              <a:latin typeface="Cambria Math"/>
                            </a:rPr>
                            <m:t>𝑰</m:t>
                          </m:r>
                        </m:e>
                        <m:sub>
                          <m:r>
                            <a:rPr lang="en-US" sz="2400" b="1" i="1">
                              <a:solidFill>
                                <a:srgbClr val="33CC33"/>
                              </a:solidFill>
                              <a:latin typeface="Cambria Math"/>
                            </a:rPr>
                            <m:t>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33CC33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33CC33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sz="2400" b="1" i="1" smtClean="0">
                          <a:solidFill>
                            <a:srgbClr val="33CC33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rgbClr val="33CC33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rgbClr val="33CC33"/>
                              </a:solidFill>
                              <a:latin typeface="Cambria Math"/>
                              <a:ea typeface="Cambria Math"/>
                            </a:rPr>
                            <m:t>𝟏𝟎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rgbClr val="33CC33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2400" b="1" i="1" smtClean="0">
                              <a:solidFill>
                                <a:srgbClr val="33CC33"/>
                              </a:solidFill>
                              <a:latin typeface="Cambria Math"/>
                              <a:ea typeface="Cambria Math"/>
                            </a:rPr>
                            <m:t>𝟏𝟐</m:t>
                          </m:r>
                        </m:sup>
                      </m:sSup>
                      <m:f>
                        <m:fPr>
                          <m:type m:val="skw"/>
                          <m:ctrlPr>
                            <a:rPr lang="en-US" sz="2400" b="1" smtClean="0">
                              <a:solidFill>
                                <a:srgbClr val="33CC33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1" i="0" smtClean="0">
                              <a:solidFill>
                                <a:srgbClr val="33CC33"/>
                              </a:solidFill>
                              <a:latin typeface="Cambria Math"/>
                              <a:ea typeface="Cambria Math"/>
                            </a:rPr>
                            <m:t>𝐖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1" smtClean="0">
                                  <a:solidFill>
                                    <a:srgbClr val="33CC33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0" smtClean="0">
                                  <a:solidFill>
                                    <a:srgbClr val="33CC33"/>
                                  </a:solidFill>
                                  <a:latin typeface="Cambria Math"/>
                                  <a:ea typeface="Cambria Math"/>
                                </a:rPr>
                                <m:t>𝐦</m:t>
                              </m:r>
                            </m:e>
                            <m:sup>
                              <m:r>
                                <a:rPr lang="en-US" sz="2400" b="1" i="0" smtClean="0">
                                  <a:solidFill>
                                    <a:srgbClr val="33CC33"/>
                                  </a:solidFill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9639" y="4419600"/>
                <a:ext cx="3199722" cy="60753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407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Think-Pair-Share!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7924800" cy="914400"/>
          </a:xfrm>
        </p:spPr>
        <p:txBody>
          <a:bodyPr>
            <a:noAutofit/>
          </a:bodyPr>
          <a:lstStyle/>
          <a:p>
            <a:r>
              <a:rPr lang="en-US" sz="3200" dirty="0" smtClean="0"/>
              <a:t>Rank the following from highest to lowest on the decibel scale: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838200" y="2753833"/>
            <a:ext cx="7892901" cy="3646967"/>
          </a:xfrm>
        </p:spPr>
        <p:txBody>
          <a:bodyPr numCol="2">
            <a:noAutofit/>
          </a:bodyPr>
          <a:lstStyle/>
          <a:p>
            <a:pPr lvl="1"/>
            <a:r>
              <a:rPr lang="en-US" sz="2800" dirty="0"/>
              <a:t>Threshold of Hearing</a:t>
            </a:r>
          </a:p>
          <a:p>
            <a:pPr lvl="1"/>
            <a:r>
              <a:rPr lang="en-US" sz="2800" dirty="0"/>
              <a:t>Threshold of Pain</a:t>
            </a:r>
          </a:p>
          <a:p>
            <a:pPr lvl="1"/>
            <a:r>
              <a:rPr lang="en-US" sz="2800" dirty="0"/>
              <a:t>Fire Alarm at School</a:t>
            </a:r>
          </a:p>
          <a:p>
            <a:pPr lvl="1"/>
            <a:r>
              <a:rPr lang="en-US" sz="2800" dirty="0"/>
              <a:t>Vacuum Cleaner</a:t>
            </a:r>
          </a:p>
          <a:p>
            <a:pPr lvl="1"/>
            <a:r>
              <a:rPr lang="en-US" sz="2800" dirty="0"/>
              <a:t>Jack Hammer</a:t>
            </a:r>
          </a:p>
          <a:p>
            <a:pPr lvl="1"/>
            <a:r>
              <a:rPr lang="en-US" sz="2800" dirty="0"/>
              <a:t>Rock Concert</a:t>
            </a:r>
          </a:p>
          <a:p>
            <a:pPr lvl="1"/>
            <a:r>
              <a:rPr lang="en-US" sz="2800" dirty="0" smtClean="0"/>
              <a:t>Rustling Leaves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Excited Crowd at a Sporting Event</a:t>
            </a:r>
          </a:p>
          <a:p>
            <a:pPr lvl="1"/>
            <a:r>
              <a:rPr lang="en-US" sz="2800" dirty="0" smtClean="0"/>
              <a:t>iPod at Maximum Volume</a:t>
            </a:r>
          </a:p>
          <a:p>
            <a:pPr lvl="1"/>
            <a:r>
              <a:rPr lang="en-US" sz="2800" dirty="0" smtClean="0"/>
              <a:t>Rifle Shot</a:t>
            </a:r>
          </a:p>
          <a:p>
            <a:pPr lvl="1"/>
            <a:r>
              <a:rPr lang="en-US" sz="2800" dirty="0" smtClean="0"/>
              <a:t>Dishwasher</a:t>
            </a:r>
          </a:p>
          <a:p>
            <a:pPr lvl="1"/>
            <a:r>
              <a:rPr lang="en-US" sz="2800" dirty="0" smtClean="0"/>
              <a:t>Light Rainfall</a:t>
            </a:r>
          </a:p>
          <a:p>
            <a:pPr lvl="1"/>
            <a:r>
              <a:rPr lang="en-US" sz="2800" dirty="0" smtClean="0"/>
              <a:t>Alarm Clock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0156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2" descr="tempimage7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6078" y="516038"/>
            <a:ext cx="2387493" cy="634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" name="Text Box 3"/>
          <p:cNvSpPr txBox="1">
            <a:spLocks noChangeArrowheads="1"/>
          </p:cNvSpPr>
          <p:nvPr/>
        </p:nvSpPr>
        <p:spPr bwMode="auto">
          <a:xfrm>
            <a:off x="642464" y="6350643"/>
            <a:ext cx="3122106" cy="33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0000C0"/>
                </a:solidFill>
              </a:rPr>
              <a:t>Threshold of Hearing (0 dB)</a:t>
            </a:r>
          </a:p>
        </p:txBody>
      </p:sp>
      <p:sp>
        <p:nvSpPr>
          <p:cNvPr id="56" name="Text Box 4"/>
          <p:cNvSpPr txBox="1">
            <a:spLocks noChangeArrowheads="1"/>
          </p:cNvSpPr>
          <p:nvPr/>
        </p:nvSpPr>
        <p:spPr bwMode="auto">
          <a:xfrm>
            <a:off x="490064" y="1414483"/>
            <a:ext cx="3076192" cy="33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0000C0"/>
                </a:solidFill>
              </a:rPr>
              <a:t>Threshold of Pain (120 dB)</a:t>
            </a:r>
          </a:p>
        </p:txBody>
      </p:sp>
      <p:sp>
        <p:nvSpPr>
          <p:cNvPr id="57" name="Text Box 5"/>
          <p:cNvSpPr txBox="1">
            <a:spLocks noChangeArrowheads="1"/>
          </p:cNvSpPr>
          <p:nvPr/>
        </p:nvSpPr>
        <p:spPr bwMode="auto">
          <a:xfrm>
            <a:off x="152400" y="2101528"/>
            <a:ext cx="3461864" cy="33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0000C0"/>
                </a:solidFill>
              </a:rPr>
              <a:t>Fire </a:t>
            </a:r>
            <a:r>
              <a:rPr lang="en-US" sz="2000" dirty="0" smtClean="0">
                <a:solidFill>
                  <a:srgbClr val="0000C0"/>
                </a:solidFill>
              </a:rPr>
              <a:t>Alarm </a:t>
            </a:r>
            <a:r>
              <a:rPr lang="en-US" sz="2000" dirty="0">
                <a:solidFill>
                  <a:srgbClr val="0000C0"/>
                </a:solidFill>
              </a:rPr>
              <a:t>at </a:t>
            </a:r>
            <a:r>
              <a:rPr lang="en-US" sz="2000" dirty="0" smtClean="0">
                <a:solidFill>
                  <a:srgbClr val="0000C0"/>
                </a:solidFill>
              </a:rPr>
              <a:t>School </a:t>
            </a:r>
            <a:r>
              <a:rPr lang="en-US" sz="2000" dirty="0">
                <a:solidFill>
                  <a:srgbClr val="0000C0"/>
                </a:solidFill>
              </a:rPr>
              <a:t>(105 dB)</a:t>
            </a:r>
          </a:p>
        </p:txBody>
      </p:sp>
      <p:sp>
        <p:nvSpPr>
          <p:cNvPr id="58" name="Text Box 7"/>
          <p:cNvSpPr txBox="1">
            <a:spLocks noChangeArrowheads="1"/>
          </p:cNvSpPr>
          <p:nvPr/>
        </p:nvSpPr>
        <p:spPr bwMode="auto">
          <a:xfrm>
            <a:off x="5952943" y="2252562"/>
            <a:ext cx="2690521" cy="33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0000C0"/>
                </a:solidFill>
              </a:rPr>
              <a:t>Jack Hammer (100 dB)</a:t>
            </a:r>
          </a:p>
        </p:txBody>
      </p:sp>
      <p:sp>
        <p:nvSpPr>
          <p:cNvPr id="59" name="Text Box 8"/>
          <p:cNvSpPr txBox="1">
            <a:spLocks noChangeArrowheads="1"/>
          </p:cNvSpPr>
          <p:nvPr/>
        </p:nvSpPr>
        <p:spPr bwMode="auto">
          <a:xfrm>
            <a:off x="1071471" y="177800"/>
            <a:ext cx="2800712" cy="33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0000C0"/>
                </a:solidFill>
              </a:rPr>
              <a:t>Rock Concert (~150 dB)</a:t>
            </a:r>
          </a:p>
        </p:txBody>
      </p:sp>
      <p:sp>
        <p:nvSpPr>
          <p:cNvPr id="60" name="Text Box 10"/>
          <p:cNvSpPr txBox="1">
            <a:spLocks noChangeArrowheads="1"/>
          </p:cNvSpPr>
          <p:nvPr/>
        </p:nvSpPr>
        <p:spPr bwMode="auto">
          <a:xfrm>
            <a:off x="871063" y="838200"/>
            <a:ext cx="3048644" cy="676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0000C0"/>
                </a:solidFill>
              </a:rPr>
              <a:t>Excited </a:t>
            </a:r>
            <a:r>
              <a:rPr lang="en-US" sz="2000" dirty="0" smtClean="0">
                <a:solidFill>
                  <a:srgbClr val="0000C0"/>
                </a:solidFill>
              </a:rPr>
              <a:t>Crowd (</a:t>
            </a:r>
            <a:r>
              <a:rPr lang="en-US" sz="2000" dirty="0">
                <a:solidFill>
                  <a:srgbClr val="0000C0"/>
                </a:solidFill>
              </a:rPr>
              <a:t>127 dB)</a:t>
            </a:r>
          </a:p>
        </p:txBody>
      </p:sp>
      <p:sp>
        <p:nvSpPr>
          <p:cNvPr id="61" name="Text Box 12"/>
          <p:cNvSpPr txBox="1">
            <a:spLocks noChangeArrowheads="1"/>
          </p:cNvSpPr>
          <p:nvPr/>
        </p:nvSpPr>
        <p:spPr bwMode="auto">
          <a:xfrm>
            <a:off x="6186215" y="494898"/>
            <a:ext cx="2304849" cy="33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0000C0"/>
                </a:solidFill>
              </a:rPr>
              <a:t>Rifle </a:t>
            </a:r>
            <a:r>
              <a:rPr lang="en-US" sz="2000" dirty="0" smtClean="0">
                <a:solidFill>
                  <a:srgbClr val="0000C0"/>
                </a:solidFill>
              </a:rPr>
              <a:t>Shot </a:t>
            </a:r>
            <a:r>
              <a:rPr lang="en-US" sz="2000" dirty="0">
                <a:solidFill>
                  <a:srgbClr val="0000C0"/>
                </a:solidFill>
              </a:rPr>
              <a:t>(~140 dB)</a:t>
            </a:r>
          </a:p>
        </p:txBody>
      </p:sp>
      <p:sp>
        <p:nvSpPr>
          <p:cNvPr id="62" name="Text Box 13"/>
          <p:cNvSpPr txBox="1">
            <a:spLocks noChangeArrowheads="1"/>
          </p:cNvSpPr>
          <p:nvPr/>
        </p:nvSpPr>
        <p:spPr bwMode="auto">
          <a:xfrm>
            <a:off x="490064" y="3982977"/>
            <a:ext cx="3213932" cy="33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0000C0"/>
                </a:solidFill>
              </a:rPr>
              <a:t>Running </a:t>
            </a:r>
            <a:r>
              <a:rPr lang="en-US" sz="2000" dirty="0" smtClean="0">
                <a:solidFill>
                  <a:srgbClr val="0000C0"/>
                </a:solidFill>
              </a:rPr>
              <a:t>Dishwasher </a:t>
            </a:r>
            <a:r>
              <a:rPr lang="en-US" sz="2000" dirty="0">
                <a:solidFill>
                  <a:srgbClr val="0000C0"/>
                </a:solidFill>
              </a:rPr>
              <a:t>(55 dB)</a:t>
            </a:r>
          </a:p>
        </p:txBody>
      </p:sp>
      <p:sp>
        <p:nvSpPr>
          <p:cNvPr id="63" name="Text Box 14"/>
          <p:cNvSpPr txBox="1">
            <a:spLocks noChangeArrowheads="1"/>
          </p:cNvSpPr>
          <p:nvPr/>
        </p:nvSpPr>
        <p:spPr bwMode="auto">
          <a:xfrm>
            <a:off x="1404463" y="4775722"/>
            <a:ext cx="2975183" cy="33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0000C0"/>
                </a:solidFill>
              </a:rPr>
              <a:t>Light Rainfall (40 dB)</a:t>
            </a:r>
          </a:p>
        </p:txBody>
      </p:sp>
      <p:sp>
        <p:nvSpPr>
          <p:cNvPr id="64" name="Text Box 15"/>
          <p:cNvSpPr txBox="1">
            <a:spLocks noChangeArrowheads="1"/>
          </p:cNvSpPr>
          <p:nvPr/>
        </p:nvSpPr>
        <p:spPr bwMode="auto">
          <a:xfrm>
            <a:off x="1404463" y="3116242"/>
            <a:ext cx="2369127" cy="33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0000C0"/>
                </a:solidFill>
              </a:rPr>
              <a:t>Alarm Clock (75 dB)</a:t>
            </a:r>
          </a:p>
        </p:txBody>
      </p:sp>
      <p:sp>
        <p:nvSpPr>
          <p:cNvPr id="65" name="Freeform 16"/>
          <p:cNvSpPr>
            <a:spLocks/>
          </p:cNvSpPr>
          <p:nvPr/>
        </p:nvSpPr>
        <p:spPr bwMode="auto">
          <a:xfrm>
            <a:off x="3817088" y="346919"/>
            <a:ext cx="662300" cy="85881"/>
          </a:xfrm>
          <a:custGeom>
            <a:avLst/>
            <a:gdLst>
              <a:gd name="T0" fmla="*/ 0 w 577"/>
              <a:gd name="T1" fmla="*/ 50800 h 65"/>
              <a:gd name="T2" fmla="*/ 0 w 577"/>
              <a:gd name="T3" fmla="*/ 50800 h 65"/>
              <a:gd name="T4" fmla="*/ 914400 w 577"/>
              <a:gd name="T5" fmla="*/ 50800 h 65"/>
              <a:gd name="T6" fmla="*/ 762000 w 577"/>
              <a:gd name="T7" fmla="*/ 0 h 65"/>
              <a:gd name="T8" fmla="*/ 762000 w 577"/>
              <a:gd name="T9" fmla="*/ 101600 h 65"/>
              <a:gd name="T10" fmla="*/ 914400 w 577"/>
              <a:gd name="T11" fmla="*/ 50800 h 6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7" h="65">
                <a:moveTo>
                  <a:pt x="0" y="32"/>
                </a:moveTo>
                <a:lnTo>
                  <a:pt x="0" y="32"/>
                </a:lnTo>
                <a:lnTo>
                  <a:pt x="576" y="32"/>
                </a:lnTo>
                <a:lnTo>
                  <a:pt x="480" y="0"/>
                </a:lnTo>
                <a:lnTo>
                  <a:pt x="480" y="64"/>
                </a:lnTo>
                <a:lnTo>
                  <a:pt x="576" y="32"/>
                </a:lnTo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66" name="Freeform 17"/>
          <p:cNvSpPr>
            <a:spLocks/>
          </p:cNvSpPr>
          <p:nvPr/>
        </p:nvSpPr>
        <p:spPr bwMode="auto">
          <a:xfrm>
            <a:off x="5359775" y="621737"/>
            <a:ext cx="671483" cy="85881"/>
          </a:xfrm>
          <a:custGeom>
            <a:avLst/>
            <a:gdLst>
              <a:gd name="T0" fmla="*/ 927100 w 585"/>
              <a:gd name="T1" fmla="*/ 50800 h 65"/>
              <a:gd name="T2" fmla="*/ 927100 w 585"/>
              <a:gd name="T3" fmla="*/ 50800 h 65"/>
              <a:gd name="T4" fmla="*/ 0 w 585"/>
              <a:gd name="T5" fmla="*/ 50800 h 65"/>
              <a:gd name="T6" fmla="*/ 152400 w 585"/>
              <a:gd name="T7" fmla="*/ 101600 h 65"/>
              <a:gd name="T8" fmla="*/ 152400 w 585"/>
              <a:gd name="T9" fmla="*/ 0 h 65"/>
              <a:gd name="T10" fmla="*/ 0 w 585"/>
              <a:gd name="T11" fmla="*/ 50800 h 6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85" h="65">
                <a:moveTo>
                  <a:pt x="584" y="32"/>
                </a:moveTo>
                <a:lnTo>
                  <a:pt x="584" y="32"/>
                </a:lnTo>
                <a:lnTo>
                  <a:pt x="0" y="32"/>
                </a:lnTo>
                <a:lnTo>
                  <a:pt x="96" y="64"/>
                </a:lnTo>
                <a:lnTo>
                  <a:pt x="96" y="0"/>
                </a:lnTo>
                <a:lnTo>
                  <a:pt x="0" y="32"/>
                </a:lnTo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67" name="Freeform 18"/>
          <p:cNvSpPr>
            <a:spLocks/>
          </p:cNvSpPr>
          <p:nvPr/>
        </p:nvSpPr>
        <p:spPr bwMode="auto">
          <a:xfrm>
            <a:off x="3826270" y="4120386"/>
            <a:ext cx="616387" cy="85881"/>
          </a:xfrm>
          <a:custGeom>
            <a:avLst/>
            <a:gdLst>
              <a:gd name="T0" fmla="*/ 0 w 537"/>
              <a:gd name="T1" fmla="*/ 50800 h 65"/>
              <a:gd name="T2" fmla="*/ 0 w 537"/>
              <a:gd name="T3" fmla="*/ 50800 h 65"/>
              <a:gd name="T4" fmla="*/ 850901 w 537"/>
              <a:gd name="T5" fmla="*/ 50800 h 65"/>
              <a:gd name="T6" fmla="*/ 698501 w 537"/>
              <a:gd name="T7" fmla="*/ 0 h 65"/>
              <a:gd name="T8" fmla="*/ 698501 w 537"/>
              <a:gd name="T9" fmla="*/ 101600 h 65"/>
              <a:gd name="T10" fmla="*/ 850901 w 537"/>
              <a:gd name="T11" fmla="*/ 50800 h 6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37" h="65">
                <a:moveTo>
                  <a:pt x="0" y="32"/>
                </a:moveTo>
                <a:lnTo>
                  <a:pt x="0" y="32"/>
                </a:lnTo>
                <a:lnTo>
                  <a:pt x="536" y="32"/>
                </a:lnTo>
                <a:lnTo>
                  <a:pt x="440" y="0"/>
                </a:lnTo>
                <a:lnTo>
                  <a:pt x="440" y="64"/>
                </a:lnTo>
                <a:lnTo>
                  <a:pt x="536" y="32"/>
                </a:lnTo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68" name="Freeform 19"/>
          <p:cNvSpPr>
            <a:spLocks/>
          </p:cNvSpPr>
          <p:nvPr/>
        </p:nvSpPr>
        <p:spPr bwMode="auto">
          <a:xfrm>
            <a:off x="5277131" y="1530752"/>
            <a:ext cx="304176" cy="85881"/>
          </a:xfrm>
          <a:custGeom>
            <a:avLst/>
            <a:gdLst>
              <a:gd name="T0" fmla="*/ 419100 w 265"/>
              <a:gd name="T1" fmla="*/ 38100 h 65"/>
              <a:gd name="T2" fmla="*/ 419100 w 265"/>
              <a:gd name="T3" fmla="*/ 38100 h 65"/>
              <a:gd name="T4" fmla="*/ 0 w 265"/>
              <a:gd name="T5" fmla="*/ 50800 h 65"/>
              <a:gd name="T6" fmla="*/ 76200 w 265"/>
              <a:gd name="T7" fmla="*/ 101600 h 65"/>
              <a:gd name="T8" fmla="*/ 76200 w 265"/>
              <a:gd name="T9" fmla="*/ 0 h 65"/>
              <a:gd name="T10" fmla="*/ 0 w 265"/>
              <a:gd name="T11" fmla="*/ 50800 h 6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65" h="65">
                <a:moveTo>
                  <a:pt x="264" y="24"/>
                </a:moveTo>
                <a:lnTo>
                  <a:pt x="264" y="24"/>
                </a:lnTo>
                <a:lnTo>
                  <a:pt x="0" y="32"/>
                </a:lnTo>
                <a:lnTo>
                  <a:pt x="48" y="64"/>
                </a:lnTo>
                <a:lnTo>
                  <a:pt x="48" y="0"/>
                </a:lnTo>
                <a:lnTo>
                  <a:pt x="0" y="32"/>
                </a:lnTo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69" name="Freeform 20"/>
          <p:cNvSpPr>
            <a:spLocks/>
          </p:cNvSpPr>
          <p:nvPr/>
        </p:nvSpPr>
        <p:spPr bwMode="auto">
          <a:xfrm>
            <a:off x="3697713" y="1002255"/>
            <a:ext cx="607204" cy="85881"/>
          </a:xfrm>
          <a:custGeom>
            <a:avLst/>
            <a:gdLst>
              <a:gd name="T0" fmla="*/ 0 w 529"/>
              <a:gd name="T1" fmla="*/ 38100 h 65"/>
              <a:gd name="T2" fmla="*/ 0 w 529"/>
              <a:gd name="T3" fmla="*/ 38100 h 65"/>
              <a:gd name="T4" fmla="*/ 838200 w 529"/>
              <a:gd name="T5" fmla="*/ 50800 h 65"/>
              <a:gd name="T6" fmla="*/ 685800 w 529"/>
              <a:gd name="T7" fmla="*/ 0 h 65"/>
              <a:gd name="T8" fmla="*/ 685800 w 529"/>
              <a:gd name="T9" fmla="*/ 101600 h 65"/>
              <a:gd name="T10" fmla="*/ 838200 w 529"/>
              <a:gd name="T11" fmla="*/ 50800 h 6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29" h="65">
                <a:moveTo>
                  <a:pt x="0" y="24"/>
                </a:moveTo>
                <a:lnTo>
                  <a:pt x="0" y="24"/>
                </a:lnTo>
                <a:lnTo>
                  <a:pt x="528" y="32"/>
                </a:lnTo>
                <a:lnTo>
                  <a:pt x="432" y="0"/>
                </a:lnTo>
                <a:lnTo>
                  <a:pt x="432" y="64"/>
                </a:lnTo>
                <a:lnTo>
                  <a:pt x="528" y="32"/>
                </a:lnTo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70" name="Freeform 21"/>
          <p:cNvSpPr>
            <a:spLocks/>
          </p:cNvSpPr>
          <p:nvPr/>
        </p:nvSpPr>
        <p:spPr bwMode="auto">
          <a:xfrm>
            <a:off x="5277131" y="5261940"/>
            <a:ext cx="625569" cy="85881"/>
          </a:xfrm>
          <a:custGeom>
            <a:avLst/>
            <a:gdLst>
              <a:gd name="T0" fmla="*/ 863600 w 545"/>
              <a:gd name="T1" fmla="*/ 38100 h 65"/>
              <a:gd name="T2" fmla="*/ 863600 w 545"/>
              <a:gd name="T3" fmla="*/ 38100 h 65"/>
              <a:gd name="T4" fmla="*/ 0 w 545"/>
              <a:gd name="T5" fmla="*/ 50800 h 65"/>
              <a:gd name="T6" fmla="*/ 152400 w 545"/>
              <a:gd name="T7" fmla="*/ 101600 h 65"/>
              <a:gd name="T8" fmla="*/ 152400 w 545"/>
              <a:gd name="T9" fmla="*/ 0 h 65"/>
              <a:gd name="T10" fmla="*/ 0 w 545"/>
              <a:gd name="T11" fmla="*/ 50800 h 6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45" h="65">
                <a:moveTo>
                  <a:pt x="544" y="24"/>
                </a:moveTo>
                <a:lnTo>
                  <a:pt x="544" y="24"/>
                </a:lnTo>
                <a:lnTo>
                  <a:pt x="0" y="32"/>
                </a:lnTo>
                <a:lnTo>
                  <a:pt x="96" y="64"/>
                </a:lnTo>
                <a:lnTo>
                  <a:pt x="96" y="0"/>
                </a:lnTo>
                <a:lnTo>
                  <a:pt x="0" y="32"/>
                </a:lnTo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71" name="Freeform 22"/>
          <p:cNvSpPr>
            <a:spLocks/>
          </p:cNvSpPr>
          <p:nvPr/>
        </p:nvSpPr>
        <p:spPr bwMode="auto">
          <a:xfrm>
            <a:off x="3863001" y="6477482"/>
            <a:ext cx="598021" cy="85881"/>
          </a:xfrm>
          <a:custGeom>
            <a:avLst/>
            <a:gdLst>
              <a:gd name="T0" fmla="*/ 0 w 521"/>
              <a:gd name="T1" fmla="*/ 38100 h 65"/>
              <a:gd name="T2" fmla="*/ 0 w 521"/>
              <a:gd name="T3" fmla="*/ 38100 h 65"/>
              <a:gd name="T4" fmla="*/ 825500 w 521"/>
              <a:gd name="T5" fmla="*/ 50800 h 65"/>
              <a:gd name="T6" fmla="*/ 673100 w 521"/>
              <a:gd name="T7" fmla="*/ 0 h 65"/>
              <a:gd name="T8" fmla="*/ 673100 w 521"/>
              <a:gd name="T9" fmla="*/ 101600 h 65"/>
              <a:gd name="T10" fmla="*/ 825500 w 521"/>
              <a:gd name="T11" fmla="*/ 50800 h 6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21" h="65">
                <a:moveTo>
                  <a:pt x="0" y="24"/>
                </a:moveTo>
                <a:lnTo>
                  <a:pt x="0" y="24"/>
                </a:lnTo>
                <a:lnTo>
                  <a:pt x="520" y="32"/>
                </a:lnTo>
                <a:lnTo>
                  <a:pt x="424" y="0"/>
                </a:lnTo>
                <a:lnTo>
                  <a:pt x="424" y="64"/>
                </a:lnTo>
                <a:lnTo>
                  <a:pt x="520" y="32"/>
                </a:lnTo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72" name="Freeform 23"/>
          <p:cNvSpPr>
            <a:spLocks/>
          </p:cNvSpPr>
          <p:nvPr/>
        </p:nvSpPr>
        <p:spPr bwMode="auto">
          <a:xfrm>
            <a:off x="5277131" y="3993547"/>
            <a:ext cx="634752" cy="85881"/>
          </a:xfrm>
          <a:custGeom>
            <a:avLst/>
            <a:gdLst>
              <a:gd name="T0" fmla="*/ 876300 w 553"/>
              <a:gd name="T1" fmla="*/ 63500 h 65"/>
              <a:gd name="T2" fmla="*/ 876300 w 553"/>
              <a:gd name="T3" fmla="*/ 63500 h 65"/>
              <a:gd name="T4" fmla="*/ 0 w 553"/>
              <a:gd name="T5" fmla="*/ 50800 h 65"/>
              <a:gd name="T6" fmla="*/ 152400 w 553"/>
              <a:gd name="T7" fmla="*/ 101600 h 65"/>
              <a:gd name="T8" fmla="*/ 152400 w 553"/>
              <a:gd name="T9" fmla="*/ 0 h 65"/>
              <a:gd name="T10" fmla="*/ 0 w 553"/>
              <a:gd name="T11" fmla="*/ 50800 h 6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53" h="65">
                <a:moveTo>
                  <a:pt x="552" y="40"/>
                </a:moveTo>
                <a:lnTo>
                  <a:pt x="552" y="40"/>
                </a:lnTo>
                <a:lnTo>
                  <a:pt x="0" y="32"/>
                </a:lnTo>
                <a:lnTo>
                  <a:pt x="96" y="64"/>
                </a:lnTo>
                <a:lnTo>
                  <a:pt x="96" y="0"/>
                </a:lnTo>
                <a:lnTo>
                  <a:pt x="0" y="32"/>
                </a:lnTo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73" name="Freeform 24"/>
          <p:cNvSpPr>
            <a:spLocks/>
          </p:cNvSpPr>
          <p:nvPr/>
        </p:nvSpPr>
        <p:spPr bwMode="auto">
          <a:xfrm>
            <a:off x="3566256" y="2270647"/>
            <a:ext cx="903949" cy="75312"/>
          </a:xfrm>
          <a:custGeom>
            <a:avLst/>
            <a:gdLst>
              <a:gd name="T0" fmla="*/ 0 w 1217"/>
              <a:gd name="T1" fmla="*/ 50800 h 65"/>
              <a:gd name="T2" fmla="*/ 0 w 1217"/>
              <a:gd name="T3" fmla="*/ 50800 h 65"/>
              <a:gd name="T4" fmla="*/ 1930400 w 1217"/>
              <a:gd name="T5" fmla="*/ 50800 h 65"/>
              <a:gd name="T6" fmla="*/ 1778000 w 1217"/>
              <a:gd name="T7" fmla="*/ 0 h 65"/>
              <a:gd name="T8" fmla="*/ 1778000 w 1217"/>
              <a:gd name="T9" fmla="*/ 101600 h 65"/>
              <a:gd name="T10" fmla="*/ 1930400 w 1217"/>
              <a:gd name="T11" fmla="*/ 50800 h 6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17" h="65">
                <a:moveTo>
                  <a:pt x="0" y="32"/>
                </a:moveTo>
                <a:lnTo>
                  <a:pt x="0" y="32"/>
                </a:lnTo>
                <a:lnTo>
                  <a:pt x="1216" y="32"/>
                </a:lnTo>
                <a:lnTo>
                  <a:pt x="1120" y="0"/>
                </a:lnTo>
                <a:lnTo>
                  <a:pt x="1120" y="64"/>
                </a:lnTo>
                <a:lnTo>
                  <a:pt x="1216" y="32"/>
                </a:lnTo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74" name="Freeform 25"/>
          <p:cNvSpPr>
            <a:spLocks/>
          </p:cNvSpPr>
          <p:nvPr/>
        </p:nvSpPr>
        <p:spPr bwMode="auto">
          <a:xfrm>
            <a:off x="5295497" y="2334067"/>
            <a:ext cx="542925" cy="85881"/>
          </a:xfrm>
          <a:custGeom>
            <a:avLst/>
            <a:gdLst>
              <a:gd name="T0" fmla="*/ 749300 w 473"/>
              <a:gd name="T1" fmla="*/ 38100 h 65"/>
              <a:gd name="T2" fmla="*/ 749300 w 473"/>
              <a:gd name="T3" fmla="*/ 38100 h 65"/>
              <a:gd name="T4" fmla="*/ 0 w 473"/>
              <a:gd name="T5" fmla="*/ 50800 h 65"/>
              <a:gd name="T6" fmla="*/ 152400 w 473"/>
              <a:gd name="T7" fmla="*/ 101600 h 65"/>
              <a:gd name="T8" fmla="*/ 152400 w 473"/>
              <a:gd name="T9" fmla="*/ 0 h 65"/>
              <a:gd name="T10" fmla="*/ 0 w 473"/>
              <a:gd name="T11" fmla="*/ 50800 h 6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73" h="65">
                <a:moveTo>
                  <a:pt x="472" y="24"/>
                </a:moveTo>
                <a:lnTo>
                  <a:pt x="472" y="24"/>
                </a:lnTo>
                <a:lnTo>
                  <a:pt x="0" y="32"/>
                </a:lnTo>
                <a:lnTo>
                  <a:pt x="96" y="64"/>
                </a:lnTo>
                <a:lnTo>
                  <a:pt x="96" y="0"/>
                </a:lnTo>
                <a:lnTo>
                  <a:pt x="0" y="32"/>
                </a:lnTo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75" name="Freeform 26"/>
          <p:cNvSpPr>
            <a:spLocks/>
          </p:cNvSpPr>
          <p:nvPr/>
        </p:nvSpPr>
        <p:spPr bwMode="auto">
          <a:xfrm>
            <a:off x="3670165" y="1524000"/>
            <a:ext cx="616387" cy="85881"/>
          </a:xfrm>
          <a:custGeom>
            <a:avLst/>
            <a:gdLst>
              <a:gd name="T0" fmla="*/ 0 w 537"/>
              <a:gd name="T1" fmla="*/ 50800 h 65"/>
              <a:gd name="T2" fmla="*/ 0 w 537"/>
              <a:gd name="T3" fmla="*/ 50800 h 65"/>
              <a:gd name="T4" fmla="*/ 850901 w 537"/>
              <a:gd name="T5" fmla="*/ 50800 h 65"/>
              <a:gd name="T6" fmla="*/ 698501 w 537"/>
              <a:gd name="T7" fmla="*/ 0 h 65"/>
              <a:gd name="T8" fmla="*/ 698501 w 537"/>
              <a:gd name="T9" fmla="*/ 101600 h 65"/>
              <a:gd name="T10" fmla="*/ 850901 w 537"/>
              <a:gd name="T11" fmla="*/ 50800 h 6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37" h="65">
                <a:moveTo>
                  <a:pt x="0" y="32"/>
                </a:moveTo>
                <a:lnTo>
                  <a:pt x="0" y="32"/>
                </a:lnTo>
                <a:lnTo>
                  <a:pt x="536" y="32"/>
                </a:lnTo>
                <a:lnTo>
                  <a:pt x="440" y="0"/>
                </a:lnTo>
                <a:lnTo>
                  <a:pt x="440" y="64"/>
                </a:lnTo>
                <a:lnTo>
                  <a:pt x="536" y="32"/>
                </a:lnTo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76" name="Freeform 27"/>
          <p:cNvSpPr>
            <a:spLocks/>
          </p:cNvSpPr>
          <p:nvPr/>
        </p:nvSpPr>
        <p:spPr bwMode="auto">
          <a:xfrm>
            <a:off x="3918097" y="4891992"/>
            <a:ext cx="533743" cy="85881"/>
          </a:xfrm>
          <a:custGeom>
            <a:avLst/>
            <a:gdLst>
              <a:gd name="T0" fmla="*/ 0 w 465"/>
              <a:gd name="T1" fmla="*/ 63500 h 65"/>
              <a:gd name="T2" fmla="*/ 0 w 465"/>
              <a:gd name="T3" fmla="*/ 63500 h 65"/>
              <a:gd name="T4" fmla="*/ 736600 w 465"/>
              <a:gd name="T5" fmla="*/ 50800 h 65"/>
              <a:gd name="T6" fmla="*/ 584200 w 465"/>
              <a:gd name="T7" fmla="*/ 0 h 65"/>
              <a:gd name="T8" fmla="*/ 584200 w 465"/>
              <a:gd name="T9" fmla="*/ 101600 h 65"/>
              <a:gd name="T10" fmla="*/ 736600 w 465"/>
              <a:gd name="T11" fmla="*/ 50800 h 6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65" h="65">
                <a:moveTo>
                  <a:pt x="0" y="40"/>
                </a:moveTo>
                <a:lnTo>
                  <a:pt x="0" y="40"/>
                </a:lnTo>
                <a:lnTo>
                  <a:pt x="464" y="32"/>
                </a:lnTo>
                <a:lnTo>
                  <a:pt x="368" y="0"/>
                </a:lnTo>
                <a:lnTo>
                  <a:pt x="368" y="64"/>
                </a:lnTo>
                <a:lnTo>
                  <a:pt x="464" y="32"/>
                </a:lnTo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77" name="Freeform 28"/>
          <p:cNvSpPr>
            <a:spLocks/>
          </p:cNvSpPr>
          <p:nvPr/>
        </p:nvSpPr>
        <p:spPr bwMode="auto">
          <a:xfrm>
            <a:off x="3780357" y="3243082"/>
            <a:ext cx="634752" cy="85881"/>
          </a:xfrm>
          <a:custGeom>
            <a:avLst/>
            <a:gdLst>
              <a:gd name="T0" fmla="*/ 0 w 553"/>
              <a:gd name="T1" fmla="*/ 63500 h 65"/>
              <a:gd name="T2" fmla="*/ 0 w 553"/>
              <a:gd name="T3" fmla="*/ 63500 h 65"/>
              <a:gd name="T4" fmla="*/ 876300 w 553"/>
              <a:gd name="T5" fmla="*/ 50800 h 65"/>
              <a:gd name="T6" fmla="*/ 723900 w 553"/>
              <a:gd name="T7" fmla="*/ 0 h 65"/>
              <a:gd name="T8" fmla="*/ 723900 w 553"/>
              <a:gd name="T9" fmla="*/ 101600 h 65"/>
              <a:gd name="T10" fmla="*/ 876300 w 553"/>
              <a:gd name="T11" fmla="*/ 50800 h 6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53" h="65">
                <a:moveTo>
                  <a:pt x="0" y="40"/>
                </a:moveTo>
                <a:lnTo>
                  <a:pt x="0" y="40"/>
                </a:lnTo>
                <a:lnTo>
                  <a:pt x="552" y="32"/>
                </a:lnTo>
                <a:lnTo>
                  <a:pt x="456" y="0"/>
                </a:lnTo>
                <a:lnTo>
                  <a:pt x="456" y="64"/>
                </a:lnTo>
                <a:lnTo>
                  <a:pt x="552" y="32"/>
                </a:lnTo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78" name="Text Box 9"/>
          <p:cNvSpPr txBox="1">
            <a:spLocks noChangeArrowheads="1"/>
          </p:cNvSpPr>
          <p:nvPr/>
        </p:nvSpPr>
        <p:spPr bwMode="auto">
          <a:xfrm>
            <a:off x="6019800" y="5105400"/>
            <a:ext cx="383540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0000C0"/>
                </a:solidFill>
              </a:rPr>
              <a:t>Rustling Leaves (30 dB)</a:t>
            </a:r>
          </a:p>
        </p:txBody>
      </p:sp>
      <p:sp>
        <p:nvSpPr>
          <p:cNvPr id="79" name="Text Box 6"/>
          <p:cNvSpPr txBox="1">
            <a:spLocks noChangeArrowheads="1"/>
          </p:cNvSpPr>
          <p:nvPr/>
        </p:nvSpPr>
        <p:spPr bwMode="auto">
          <a:xfrm>
            <a:off x="6019800" y="3860800"/>
            <a:ext cx="393700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0000C0"/>
                </a:solidFill>
              </a:rPr>
              <a:t>Vacuum Cleaner (60 dB)</a:t>
            </a:r>
          </a:p>
        </p:txBody>
      </p:sp>
      <p:sp>
        <p:nvSpPr>
          <p:cNvPr id="80" name="Text Box 11"/>
          <p:cNvSpPr txBox="1">
            <a:spLocks noChangeArrowheads="1"/>
          </p:cNvSpPr>
          <p:nvPr/>
        </p:nvSpPr>
        <p:spPr bwMode="auto">
          <a:xfrm>
            <a:off x="5638800" y="1380402"/>
            <a:ext cx="539750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da-DK" sz="2000" dirty="0">
                <a:solidFill>
                  <a:srgbClr val="0000C0"/>
                </a:solidFill>
              </a:rPr>
              <a:t>iPod at </a:t>
            </a:r>
            <a:r>
              <a:rPr lang="da-DK" sz="2000" dirty="0" smtClean="0">
                <a:solidFill>
                  <a:srgbClr val="0000C0"/>
                </a:solidFill>
              </a:rPr>
              <a:t>Max Volume (120 </a:t>
            </a:r>
            <a:r>
              <a:rPr lang="da-DK" sz="2000" dirty="0">
                <a:solidFill>
                  <a:srgbClr val="0000C0"/>
                </a:solidFill>
              </a:rPr>
              <a:t>dB)</a:t>
            </a:r>
            <a:endParaRPr lang="en-US" sz="2000" dirty="0">
              <a:solidFill>
                <a:srgbClr val="000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075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78" grpId="0"/>
      <p:bldP spid="79" grpId="0"/>
      <p:bldP spid="8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520</TotalTime>
  <Words>1041</Words>
  <Application>Microsoft Office PowerPoint</Application>
  <PresentationFormat>On-screen Show (4:3)</PresentationFormat>
  <Paragraphs>133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Median</vt:lpstr>
      <vt:lpstr>Sound Waves</vt:lpstr>
      <vt:lpstr>Properties of Sound</vt:lpstr>
      <vt:lpstr>Speed of Sound</vt:lpstr>
      <vt:lpstr>Speed of Sound</vt:lpstr>
      <vt:lpstr>Sound Loudness</vt:lpstr>
      <vt:lpstr>Sound Intensity</vt:lpstr>
      <vt:lpstr>The Decibel Scale</vt:lpstr>
      <vt:lpstr>Think-Pair-Share!</vt:lpstr>
      <vt:lpstr>PowerPoint Presentation</vt:lpstr>
      <vt:lpstr>Pitch</vt:lpstr>
      <vt:lpstr>Range of Hearing</vt:lpstr>
      <vt:lpstr>How Do We Hear?</vt:lpstr>
      <vt:lpstr>How Do We Make Sound?</vt:lpstr>
      <vt:lpstr>Out of Range</vt:lpstr>
      <vt:lpstr>Doppler Effect</vt:lpstr>
      <vt:lpstr>PowerPoint Presentation</vt:lpstr>
      <vt:lpstr>PowerPoint Presentation</vt:lpstr>
      <vt:lpstr>Sonic Boom</vt:lpstr>
      <vt:lpstr>PowerPoint Presentation</vt:lpstr>
      <vt:lpstr>Mach Travel</vt:lpstr>
    </vt:vector>
  </TitlesOfParts>
  <Company>Issaquah School District 411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K. Bennett</dc:creator>
  <cp:lastModifiedBy>Windows User</cp:lastModifiedBy>
  <cp:revision>33</cp:revision>
  <dcterms:created xsi:type="dcterms:W3CDTF">2013-05-06T21:02:08Z</dcterms:created>
  <dcterms:modified xsi:type="dcterms:W3CDTF">2013-05-07T19:20:30Z</dcterms:modified>
</cp:coreProperties>
</file>