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816" r:id="rId4"/>
    <p:sldMasterId id="2147483828" r:id="rId5"/>
    <p:sldMasterId id="2147483840" r:id="rId6"/>
  </p:sldMasterIdLst>
  <p:sldIdLst>
    <p:sldId id="256" r:id="rId7"/>
    <p:sldId id="257" r:id="rId8"/>
    <p:sldId id="258" r:id="rId9"/>
    <p:sldId id="259" r:id="rId10"/>
    <p:sldId id="260" r:id="rId11"/>
    <p:sldId id="262" r:id="rId12"/>
    <p:sldId id="263" r:id="rId13"/>
    <p:sldId id="265" r:id="rId14"/>
    <p:sldId id="267" r:id="rId15"/>
    <p:sldId id="266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900"/>
    <a:srgbClr val="FFFF00"/>
    <a:srgbClr val="00FFFF"/>
    <a:srgbClr val="FF00FF"/>
    <a:srgbClr val="00FF00"/>
    <a:srgbClr val="0000FF"/>
    <a:srgbClr val="CC00CC"/>
    <a:srgbClr val="33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55" autoAdjust="0"/>
    <p:restoredTop sz="94660"/>
  </p:normalViewPr>
  <p:slideViewPr>
    <p:cSldViewPr>
      <p:cViewPr varScale="1">
        <p:scale>
          <a:sx n="109" d="100"/>
          <a:sy n="109" d="100"/>
        </p:scale>
        <p:origin x="12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5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0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53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85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592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02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16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455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10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502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7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38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64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9236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36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414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512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35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23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745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760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17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05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1317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53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89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10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90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21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763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327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92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30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966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1863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92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198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33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7141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8280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10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6875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9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511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04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4818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6688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1744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85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820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156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782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143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57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555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960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223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633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779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014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72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87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83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0AF5A-7C73-4718-9D78-2076AADD7B88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33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0AF5A-7C73-4718-9D78-2076AADD7B88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22D82-1FCA-44F8-98B6-322B9A3D2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5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8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476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38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48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0AF5A-7C73-4718-9D78-2076AADD7B8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22D82-1FCA-44F8-98B6-322B9A3D284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6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Ultraviolet Radiation</a:t>
            </a:r>
            <a:endParaRPr lang="en-US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31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Real </a:t>
            </a:r>
            <a:r>
              <a:rPr lang="en-US" sz="4000" b="1" dirty="0" smtClean="0"/>
              <a:t>Story</a:t>
            </a:r>
            <a:endParaRPr lang="en-US" sz="4000" b="1" dirty="0"/>
          </a:p>
        </p:txBody>
      </p:sp>
      <p:pic>
        <p:nvPicPr>
          <p:cNvPr id="1026" name="Picture 2" descr="F:\Scar\Before R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09" t="27717" r="37704" b="30797"/>
          <a:stretch/>
        </p:blipFill>
        <p:spPr bwMode="auto">
          <a:xfrm>
            <a:off x="38101" y="990600"/>
            <a:ext cx="2743200" cy="274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Scar\Before Bleedin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1" r="33449"/>
          <a:stretch/>
        </p:blipFill>
        <p:spPr bwMode="auto">
          <a:xfrm>
            <a:off x="3914775" y="990609"/>
            <a:ext cx="19431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Scar\Before Scarrin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1" r="26403"/>
          <a:stretch/>
        </p:blipFill>
        <p:spPr bwMode="auto">
          <a:xfrm>
            <a:off x="6991350" y="990618"/>
            <a:ext cx="2152650" cy="274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936456"/>
            <a:ext cx="2781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First, it looked like a pimple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95674" y="2902803"/>
            <a:ext cx="2781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Then it started bleeding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91351" y="2860256"/>
            <a:ext cx="2152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And then it formed a scar…</a:t>
            </a:r>
            <a:endParaRPr lang="en-US" sz="2400" dirty="0"/>
          </a:p>
        </p:txBody>
      </p:sp>
      <p:pic>
        <p:nvPicPr>
          <p:cNvPr id="1029" name="Picture 5" descr="F:\Scar\Afte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4" r="29730"/>
          <a:stretch/>
        </p:blipFill>
        <p:spPr bwMode="auto">
          <a:xfrm>
            <a:off x="2133600" y="3990975"/>
            <a:ext cx="244792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Scar\After Scar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8" r="27881"/>
          <a:stretch/>
        </p:blipFill>
        <p:spPr bwMode="auto">
          <a:xfrm>
            <a:off x="5410200" y="3962400"/>
            <a:ext cx="220980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66911" y="6243935"/>
            <a:ext cx="2781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 </a:t>
            </a:r>
            <a:r>
              <a:rPr lang="en-US" sz="2400" dirty="0" smtClean="0"/>
              <a:t> </a:t>
            </a:r>
            <a:r>
              <a:rPr lang="en-US" sz="2400" dirty="0" smtClean="0"/>
              <a:t>a </a:t>
            </a:r>
            <a:r>
              <a:rPr lang="en-US" sz="2400" dirty="0" smtClean="0"/>
              <a:t>biopsy was necessary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24449" y="6243935"/>
            <a:ext cx="2781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And got a cool scar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284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Prevention Tips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990600"/>
            <a:ext cx="8503920" cy="5483352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Seek the shade, especially between 10 AM and 4 PM.</a:t>
            </a:r>
          </a:p>
          <a:p>
            <a:pPr lvl="0"/>
            <a:r>
              <a:rPr lang="en-US" sz="2800" dirty="0"/>
              <a:t>Do not </a:t>
            </a:r>
            <a:r>
              <a:rPr lang="en-US" sz="2800" dirty="0" smtClean="0"/>
              <a:t>burn and avoid tanning.</a:t>
            </a:r>
            <a:endParaRPr lang="en-US" sz="2800" dirty="0"/>
          </a:p>
          <a:p>
            <a:pPr lvl="0"/>
            <a:r>
              <a:rPr lang="en-US" sz="2800" dirty="0"/>
              <a:t>Cover up with clothing, including a broad-brimmed hat and UV-blocking sunglasses.</a:t>
            </a:r>
          </a:p>
          <a:p>
            <a:pPr lvl="0"/>
            <a:r>
              <a:rPr lang="en-US" sz="2800" dirty="0" smtClean="0"/>
              <a:t>Use </a:t>
            </a:r>
            <a:r>
              <a:rPr lang="en-US" sz="2800" dirty="0"/>
              <a:t>a broad spectrum (UVA/UVB) sunscreen with </a:t>
            </a:r>
            <a:r>
              <a:rPr lang="en-US" sz="2800" dirty="0" smtClean="0"/>
              <a:t>SPF15 </a:t>
            </a:r>
            <a:r>
              <a:rPr lang="en-US" sz="2800" dirty="0"/>
              <a:t>or higher every day. For extended outdoor activity, use a water-resistant, broad spectrum (UVA/UVB) sunscreen with </a:t>
            </a:r>
            <a:r>
              <a:rPr lang="en-US" sz="2800" dirty="0" smtClean="0"/>
              <a:t>SPF30 </a:t>
            </a:r>
            <a:r>
              <a:rPr lang="en-US" sz="2800" dirty="0"/>
              <a:t>or higher.</a:t>
            </a:r>
          </a:p>
          <a:p>
            <a:pPr lvl="1"/>
            <a:r>
              <a:rPr lang="en-US" sz="2400" dirty="0"/>
              <a:t>Apply 1 ounce (2 tablespoons) of sunscreen to your entire body 30 minutes before going outside. Reapply every two hours, or immediately after swimming or excessive sweating.</a:t>
            </a:r>
          </a:p>
          <a:p>
            <a:pPr lvl="0"/>
            <a:r>
              <a:rPr lang="en-US" sz="2800" dirty="0" smtClean="0"/>
              <a:t>Examine </a:t>
            </a:r>
            <a:r>
              <a:rPr lang="en-US" sz="2800" dirty="0"/>
              <a:t>your skin head-to-toe every month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224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Light from the Sun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sun emits radiation of different wavelengths. </a:t>
            </a:r>
            <a:endParaRPr lang="en-US" dirty="0" smtClean="0"/>
          </a:p>
          <a:p>
            <a:pPr lvl="1"/>
            <a:r>
              <a:rPr lang="en-US" dirty="0" smtClean="0"/>
              <a:t>Some radiation has wavelengths (the visible spectrum) </a:t>
            </a:r>
            <a:r>
              <a:rPr lang="en-US" dirty="0"/>
              <a:t>to which our eyes respond. </a:t>
            </a:r>
            <a:endParaRPr lang="en-US" dirty="0" smtClean="0"/>
          </a:p>
          <a:p>
            <a:pPr lvl="1"/>
            <a:r>
              <a:rPr lang="en-US" dirty="0" smtClean="0"/>
              <a:t>Beyond </a:t>
            </a:r>
            <a:r>
              <a:rPr lang="en-US" dirty="0"/>
              <a:t>these wavelengths is radiation in the ultraviolet (UV) and infrared range that our eyes cannot see. </a:t>
            </a:r>
            <a:endParaRPr lang="en-US" dirty="0" smtClean="0"/>
          </a:p>
          <a:p>
            <a:r>
              <a:rPr lang="en-US" dirty="0" smtClean="0"/>
              <a:t>Unprotected </a:t>
            </a:r>
            <a:r>
              <a:rPr lang="en-US" dirty="0"/>
              <a:t>exposure to </a:t>
            </a:r>
            <a:r>
              <a:rPr lang="en-US" dirty="0" smtClean="0"/>
              <a:t>UV radiation </a:t>
            </a:r>
            <a:r>
              <a:rPr lang="en-US" dirty="0"/>
              <a:t>can cause skin and eye damage.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954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Types of Ultraviolet Radiation</a:t>
            </a:r>
            <a:endParaRPr lang="en-US" sz="4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103213"/>
              </p:ext>
            </p:extLst>
          </p:nvPr>
        </p:nvGraphicFramePr>
        <p:xfrm>
          <a:off x="152400" y="685800"/>
          <a:ext cx="8839200" cy="6093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5993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UV-A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UV-B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UV-C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27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Wavelength</a:t>
                      </a:r>
                    </a:p>
                    <a:p>
                      <a:pPr algn="ctr"/>
                      <a:r>
                        <a:rPr lang="en-US" sz="2400" b="1" dirty="0" smtClean="0"/>
                        <a:t>(nm)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315-400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280-315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100-280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39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Absorbed</a:t>
                      </a:r>
                      <a:r>
                        <a:rPr lang="en-US" sz="2400" b="1" baseline="0" dirty="0" smtClean="0"/>
                        <a:t> by ozone layer?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Not</a:t>
                      </a:r>
                      <a:r>
                        <a:rPr lang="en-US" sz="2400" baseline="0" dirty="0" smtClean="0"/>
                        <a:t> absorbed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Mostly absorbed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Near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complete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absorption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039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Percent on</a:t>
                      </a:r>
                      <a:r>
                        <a:rPr lang="en-US" sz="2400" b="1" baseline="0" dirty="0" smtClean="0"/>
                        <a:t> Earth’s Surface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&gt; 98% of UV is </a:t>
                      </a:r>
                    </a:p>
                    <a:p>
                      <a:pPr algn="ctr"/>
                      <a:r>
                        <a:rPr lang="en-US" sz="2400" dirty="0" smtClean="0"/>
                        <a:t>UV-A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&lt; 2% of UV is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UV-B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Negligible amount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574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Human Impact</a:t>
                      </a:r>
                      <a:endParaRPr lang="en-US" sz="24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Causes tanning</a:t>
                      </a:r>
                    </a:p>
                    <a:p>
                      <a:pPr algn="l"/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Contributes to: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Skin cancer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Wrinkles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Eye Damage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Causes sunburn</a:t>
                      </a:r>
                    </a:p>
                    <a:p>
                      <a:pPr algn="l"/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Induces: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Skin cancer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Melanoma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Aging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Wrinkles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Cataracts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None on Earth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5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Factors that Influence UV Intensity: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146048"/>
            <a:ext cx="8503920" cy="5407152"/>
          </a:xfrm>
        </p:spPr>
        <p:txBody>
          <a:bodyPr>
            <a:noAutofit/>
          </a:bodyPr>
          <a:lstStyle/>
          <a:p>
            <a:r>
              <a:rPr lang="en-US" b="1" dirty="0" smtClean="0"/>
              <a:t>Position </a:t>
            </a:r>
            <a:r>
              <a:rPr lang="en-US" b="1" dirty="0"/>
              <a:t>of the sun which varies with time of the year, time of the day and the latitude. 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higher the sun's position, the higher the UV intensity. </a:t>
            </a:r>
          </a:p>
          <a:p>
            <a:r>
              <a:rPr lang="en-US" b="1" dirty="0"/>
              <a:t>Amount of ozone in the atmosphere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Ozone </a:t>
            </a:r>
            <a:r>
              <a:rPr lang="en-US" dirty="0"/>
              <a:t>absorbs UV radiation. The more abundant the ozone in the atmosphere, the less the amount of UV radiation reaching the Earth's surface. </a:t>
            </a:r>
          </a:p>
          <a:p>
            <a:r>
              <a:rPr lang="en-US" b="1" dirty="0"/>
              <a:t>Clouds and haze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UV </a:t>
            </a:r>
            <a:r>
              <a:rPr lang="en-US" dirty="0"/>
              <a:t>radiation is both absorbed and scattered by clouds and haze. </a:t>
            </a:r>
          </a:p>
        </p:txBody>
      </p:sp>
    </p:spTree>
    <p:extLst>
      <p:ext uri="{BB962C8B-B14F-4D97-AF65-F5344CB8AC3E}">
        <p14:creationId xmlns:p14="http://schemas.microsoft.com/office/powerpoint/2010/main" val="2829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Factors that Influence UV Intensity: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146048"/>
            <a:ext cx="8503920" cy="5026152"/>
          </a:xfrm>
        </p:spPr>
        <p:txBody>
          <a:bodyPr>
            <a:noAutofit/>
          </a:bodyPr>
          <a:lstStyle/>
          <a:p>
            <a:r>
              <a:rPr lang="en-US" b="1" dirty="0" smtClean="0"/>
              <a:t>Ground </a:t>
            </a:r>
            <a:r>
              <a:rPr lang="en-US" b="1" dirty="0"/>
              <a:t>reflection. </a:t>
            </a:r>
            <a:endParaRPr lang="en-US" dirty="0"/>
          </a:p>
          <a:p>
            <a:pPr lvl="1"/>
            <a:r>
              <a:rPr lang="en-US" dirty="0" smtClean="0"/>
              <a:t>Most </a:t>
            </a:r>
            <a:r>
              <a:rPr lang="en-US" dirty="0"/>
              <a:t>natural surfaces such as grass, soil, and water reflect less than 10% of UV. However, fresh snow strongly reflects (80%) UV. Sand also reflects 10-25% of UV. </a:t>
            </a:r>
          </a:p>
          <a:p>
            <a:r>
              <a:rPr lang="en-US" b="1" dirty="0"/>
              <a:t>Altitude above the sea level</a:t>
            </a:r>
            <a:r>
              <a:rPr lang="en-US" dirty="0"/>
              <a:t>.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higher the altitude, the higher the UV intensity. This is because the depth of the atmosphere and therefore the amount of ozone available to absorb UV radiation is reduced. </a:t>
            </a:r>
          </a:p>
        </p:txBody>
      </p:sp>
    </p:spTree>
    <p:extLst>
      <p:ext uri="{BB962C8B-B14F-4D97-AF65-F5344CB8AC3E}">
        <p14:creationId xmlns:p14="http://schemas.microsoft.com/office/powerpoint/2010/main" val="132553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UV and Cancer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146048"/>
            <a:ext cx="8503920" cy="5026152"/>
          </a:xfrm>
        </p:spPr>
        <p:txBody>
          <a:bodyPr>
            <a:noAutofit/>
          </a:bodyPr>
          <a:lstStyle/>
          <a:p>
            <a:r>
              <a:rPr lang="en-US" dirty="0" smtClean="0"/>
              <a:t>By damaging the skin's cellular DNA, excessive UV radiation produces genetic mutations that can lead to skin cancer. </a:t>
            </a:r>
          </a:p>
          <a:p>
            <a:r>
              <a:rPr lang="en-US" dirty="0" smtClean="0"/>
              <a:t>Both the U.S. Department of Health and Human Services and the World Health Organization have identified UV as a proven human carcinogen. </a:t>
            </a:r>
          </a:p>
          <a:p>
            <a:r>
              <a:rPr lang="en-US" dirty="0"/>
              <a:t>A tan results from injury to the skin's DNA; the skin darkens in an imperfect attempt to prevent further DNA damage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858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UV and Cancer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146048"/>
            <a:ext cx="8503920" cy="5026152"/>
          </a:xfrm>
        </p:spPr>
        <p:txBody>
          <a:bodyPr>
            <a:noAutofit/>
          </a:bodyPr>
          <a:lstStyle/>
          <a:p>
            <a:r>
              <a:rPr lang="en-US" dirty="0" smtClean="0"/>
              <a:t>UV radiation is considered the main cause of non-melanoma skin cancers. </a:t>
            </a:r>
          </a:p>
          <a:p>
            <a:pPr lvl="1"/>
            <a:r>
              <a:rPr lang="en-US" dirty="0" smtClean="0"/>
              <a:t>These cancers strike more than 1.25 million per year.</a:t>
            </a:r>
          </a:p>
          <a:p>
            <a:r>
              <a:rPr lang="en-US" dirty="0" smtClean="0"/>
              <a:t>Many experts believe that UV radiation also frequently plays a key role in melanoma</a:t>
            </a:r>
          </a:p>
          <a:p>
            <a:pPr lvl="1"/>
            <a:r>
              <a:rPr lang="en-US" dirty="0" smtClean="0"/>
              <a:t>This kills more than 8,000 Americans each year.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532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Aging Due to Prolonged UV Exposure</a:t>
            </a:r>
            <a:endParaRPr 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00150"/>
            <a:ext cx="4257392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1.bp.blogspot.com/-bSRC79pgRDs/UlRQpOrch8I/AAAAAAAACNA/UMi9OynXuLQ/s640/UVA-Sun-Da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362200"/>
            <a:ext cx="4838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05300" y="990600"/>
            <a:ext cx="4838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These are people who drive for a living… this is due to UVA exposure through their side car windows..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06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Damage from UV Lamps</a:t>
            </a:r>
            <a:endParaRPr lang="en-US" sz="4000" b="1" dirty="0"/>
          </a:p>
        </p:txBody>
      </p:sp>
      <p:pic>
        <p:nvPicPr>
          <p:cNvPr id="2050" name="Picture 2" descr="http://si.wsj.net/public/resources/images/WK-AO808_BOOKS__G_200902181403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26732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26720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Harold </a:t>
            </a:r>
            <a:r>
              <a:rPr lang="en-US" sz="2800" dirty="0"/>
              <a:t>Smith contracted a dry-skin condition and allowed himself to be subjected to experimental treatments. Smith was covered with oil and exposed to full-body ultraviolet light, which developed into skin cancer throughout his body. Eventually he lost a lung, his right eye and finally his nose, along with all sense of smell.</a:t>
            </a:r>
          </a:p>
        </p:txBody>
      </p:sp>
    </p:spTree>
    <p:extLst>
      <p:ext uri="{BB962C8B-B14F-4D97-AF65-F5344CB8AC3E}">
        <p14:creationId xmlns:p14="http://schemas.microsoft.com/office/powerpoint/2010/main" val="10829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652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Office Theme</vt:lpstr>
      <vt:lpstr>1_Office Theme</vt:lpstr>
      <vt:lpstr>2_Office Theme</vt:lpstr>
      <vt:lpstr>3_Office Theme</vt:lpstr>
      <vt:lpstr>4_Office Theme</vt:lpstr>
      <vt:lpstr>5_Office Theme</vt:lpstr>
      <vt:lpstr>Ultraviolet Radiation</vt:lpstr>
      <vt:lpstr>Light from the Sun</vt:lpstr>
      <vt:lpstr>Types of Ultraviolet Radiation</vt:lpstr>
      <vt:lpstr>Factors that Influence UV Intensity:</vt:lpstr>
      <vt:lpstr>Factors that Influence UV Intensity:</vt:lpstr>
      <vt:lpstr>UV and Cancer</vt:lpstr>
      <vt:lpstr>UV and Cancer</vt:lpstr>
      <vt:lpstr>Aging Due to Prolonged UV Exposure</vt:lpstr>
      <vt:lpstr>Damage from UV Lamps</vt:lpstr>
      <vt:lpstr>Real Story</vt:lpstr>
      <vt:lpstr>Prevention Tips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and Color</dc:title>
  <dc:creator>K. Bennett; Kristie</dc:creator>
  <cp:lastModifiedBy>Ciustea, Corina    SHS - Staff</cp:lastModifiedBy>
  <cp:revision>35</cp:revision>
  <dcterms:created xsi:type="dcterms:W3CDTF">2013-05-25T04:46:24Z</dcterms:created>
  <dcterms:modified xsi:type="dcterms:W3CDTF">2019-05-21T23:59:37Z</dcterms:modified>
</cp:coreProperties>
</file>