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7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0" autoAdjust="0"/>
    <p:restoredTop sz="94660"/>
  </p:normalViewPr>
  <p:slideViewPr>
    <p:cSldViewPr>
      <p:cViewPr varScale="1">
        <p:scale>
          <a:sx n="109" d="100"/>
          <a:sy n="109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A5E2-1F04-4E53-8748-8EEBA5220638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095B-625A-489E-BC87-F9C89ECB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6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with student volunteers…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78m @ 110 </a:t>
            </a:r>
            <a:r>
              <a:rPr lang="en-US" dirty="0" err="1" smtClean="0"/>
              <a:t>deg</a:t>
            </a:r>
            <a:r>
              <a:rPr lang="en-US" dirty="0" smtClean="0"/>
              <a:t> S of 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8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with vector for corner to corner</a:t>
            </a:r>
            <a:r>
              <a:rPr lang="en-US" baseline="0" dirty="0" smtClean="0"/>
              <a:t> displacement in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095B-625A-489E-BC87-F9C89ECB4FD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969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9A1A80-B3A3-4ED6-853E-C2A11C37B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80615-70F8-48FE-9D26-425D99326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CE352-8746-43B1-BEDA-84A646074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4F60-5A11-4F6A-9AF6-5B7A9F203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2DAB1-DEB6-4A79-BE5A-C9843375F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3030E-EABB-443A-828F-B58D0F020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4819B-032B-4F4C-AD81-E80860D8D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287F-D03B-4105-A39F-67D564B7C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AE008-DD73-4446-B0B4-D699584DF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80BE7-9B71-47FF-A75E-EC7241321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B217A-1C87-4506-B84F-8FBF7E4A3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602867E-A4BC-4D32-AAD1-2B42042979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9.jpeg"/><Relationship Id="rId7" Type="http://schemas.openxmlformats.org/officeDocument/2006/relationships/image" Target="../media/image22.wmf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21.wmf"/><Relationship Id="rId10" Type="http://schemas.openxmlformats.org/officeDocument/2006/relationships/image" Target="../media/image3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llerclips.com/clip.php?id=128&amp;qid=15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1736725"/>
          </a:xfrm>
        </p:spPr>
        <p:txBody>
          <a:bodyPr/>
          <a:lstStyle/>
          <a:p>
            <a:pPr algn="ctr"/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467600" cy="1752600"/>
          </a:xfrm>
        </p:spPr>
        <p:txBody>
          <a:bodyPr/>
          <a:lstStyle/>
          <a:p>
            <a:pPr algn="ctr"/>
            <a:r>
              <a:rPr lang="en-US" dirty="0" smtClean="0"/>
              <a:t>Vector Addition Methods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Graphical Method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Component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Calculating Vector Components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90775"/>
            <a:ext cx="3413125" cy="37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4953000" y="2493187"/>
            <a:ext cx="3962400" cy="2895600"/>
            <a:chOff x="4876800" y="2362200"/>
            <a:chExt cx="3962400" cy="2895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876800" y="2362200"/>
              <a:ext cx="3962400" cy="28956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20503" y="2408407"/>
            <a:ext cx="3874994" cy="2803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4" imgW="1790640" imgH="1295280" progId="Equation.3">
                    <p:embed/>
                  </p:oleObj>
                </mc:Choice>
                <mc:Fallback>
                  <p:oleObj name="Equation" r:id="rId4" imgW="179064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0503" y="2408407"/>
                          <a:ext cx="3874994" cy="2803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3_07_Figu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861457"/>
            <a:ext cx="3735453" cy="45902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Component Method </a:t>
            </a:r>
            <a:r>
              <a:rPr lang="en-US" dirty="0" smtClean="0"/>
              <a:t>of Vector Addition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 rot="18869496">
            <a:off x="6167492" y="3904712"/>
            <a:ext cx="1208359" cy="29565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4267200" cy="4724400"/>
          </a:xfrm>
        </p:spPr>
        <p:txBody>
          <a:bodyPr/>
          <a:lstStyle/>
          <a:p>
            <a:r>
              <a:rPr lang="en-US" u="sng" dirty="0" smtClean="0"/>
              <a:t>Step 1</a:t>
            </a:r>
            <a:r>
              <a:rPr lang="en-US" b="1" dirty="0" smtClean="0"/>
              <a:t>:</a:t>
            </a:r>
            <a:r>
              <a:rPr lang="en-US" dirty="0" smtClean="0"/>
              <a:t>  Resolve all individual vectors into their x- and y- components, remembering to indicate a positive or negative direction appropriately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8935887">
                <a:off x="6188063" y="3661071"/>
                <a:ext cx="1421030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6188063" y="3661071"/>
                <a:ext cx="1421030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413" y="228600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Component Method of Vector Addition: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4267200" cy="4724400"/>
          </a:xfrm>
        </p:spPr>
        <p:txBody>
          <a:bodyPr/>
          <a:lstStyle/>
          <a:p>
            <a:r>
              <a:rPr lang="en-US" b="1" u="sng" dirty="0" smtClean="0"/>
              <a:t>Step 2</a:t>
            </a:r>
            <a:r>
              <a:rPr lang="en-US" b="1" dirty="0" smtClean="0"/>
              <a:t>:</a:t>
            </a:r>
            <a:r>
              <a:rPr lang="en-US" dirty="0" smtClean="0"/>
              <a:t>  Determine the sum of each of the x-components</a:t>
            </a:r>
          </a:p>
          <a:p>
            <a:r>
              <a:rPr lang="en-US" dirty="0" smtClean="0"/>
              <a:t>This sum is equal to the magnitude (and direction) of the </a:t>
            </a:r>
            <a:r>
              <a:rPr lang="en-US" b="1" dirty="0" smtClean="0"/>
              <a:t>resultant’s </a:t>
            </a:r>
            <a:br>
              <a:rPr lang="en-US" b="1" dirty="0" smtClean="0"/>
            </a:br>
            <a:r>
              <a:rPr lang="en-US" b="1" i="1" dirty="0" smtClean="0"/>
              <a:t>x-component</a:t>
            </a:r>
            <a:endParaRPr lang="en-US" b="1" i="1" u="sng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10187" y="1905000"/>
            <a:ext cx="3124200" cy="3124200"/>
            <a:chOff x="5410200" y="1905000"/>
            <a:chExt cx="3124200" cy="3124200"/>
          </a:xfrm>
        </p:grpSpPr>
        <p:pic>
          <p:nvPicPr>
            <p:cNvPr id="7" name="Picture 6" descr="03_07_FigureA.jpg"/>
            <p:cNvPicPr>
              <a:picLocks noChangeAspect="1"/>
            </p:cNvPicPr>
            <p:nvPr/>
          </p:nvPicPr>
          <p:blipFill>
            <a:blip r:embed="rId3" cstate="print"/>
            <a:srcRect l="12240" t="19920" r="4124" b="12019"/>
            <a:stretch>
              <a:fillRect/>
            </a:stretch>
          </p:blipFill>
          <p:spPr>
            <a:xfrm>
              <a:off x="5410200" y="1905000"/>
              <a:ext cx="3124200" cy="312420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 bwMode="auto">
            <a:xfrm>
              <a:off x="5410200" y="4267200"/>
              <a:ext cx="2081213" cy="762000"/>
            </a:xfrm>
            <a:prstGeom prst="ellipse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262813" y="3581400"/>
              <a:ext cx="990600" cy="762000"/>
            </a:xfrm>
            <a:prstGeom prst="ellipse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00600" y="5257800"/>
            <a:ext cx="4143375" cy="1295400"/>
            <a:chOff x="4800600" y="5257800"/>
            <a:chExt cx="4143375" cy="1295400"/>
          </a:xfrm>
        </p:grpSpPr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600" y="5257800"/>
              <a:ext cx="4143375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</p:pic>
        <p:grpSp>
          <p:nvGrpSpPr>
            <p:cNvPr id="21" name="Group 20"/>
            <p:cNvGrpSpPr/>
            <p:nvPr/>
          </p:nvGrpSpPr>
          <p:grpSpPr>
            <a:xfrm>
              <a:off x="5715000" y="5943600"/>
              <a:ext cx="2057400" cy="609600"/>
              <a:chOff x="5715000" y="5943600"/>
              <a:chExt cx="2057400" cy="60960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5715000" y="5943600"/>
                <a:ext cx="2057400" cy="609600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1369542"/>
                  </p:ext>
                </p:extLst>
              </p:nvPr>
            </p:nvGraphicFramePr>
            <p:xfrm>
              <a:off x="5791200" y="5981700"/>
              <a:ext cx="1905000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" name="Equation" r:id="rId5" imgW="863280" imgH="253800" progId="Equation.3">
                      <p:embed/>
                    </p:oleObj>
                  </mc:Choice>
                  <mc:Fallback>
                    <p:oleObj name="Equation" r:id="rId5" imgW="863280" imgH="2538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91200" y="5981700"/>
                            <a:ext cx="1905000" cy="533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5" name="Right Arrow 14"/>
          <p:cNvSpPr/>
          <p:nvPr/>
        </p:nvSpPr>
        <p:spPr bwMode="auto">
          <a:xfrm rot="5400000">
            <a:off x="6991350" y="4895850"/>
            <a:ext cx="1295400" cy="342900"/>
          </a:xfrm>
          <a:prstGeom prst="rightArrow">
            <a:avLst>
              <a:gd name="adj1" fmla="val 50000"/>
              <a:gd name="adj2" fmla="val 72039"/>
            </a:avLst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18935887">
                <a:off x="5830910" y="2910671"/>
                <a:ext cx="1421030" cy="4029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5830910" y="2910671"/>
                <a:ext cx="1421030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l="1073" r="53961" b="-2778"/>
          <a:stretch>
            <a:fillRect/>
          </a:stretch>
        </p:blipFill>
        <p:spPr bwMode="auto">
          <a:xfrm>
            <a:off x="5029200" y="4038601"/>
            <a:ext cx="1143000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3_07_FigureA.jpg"/>
          <p:cNvPicPr>
            <a:picLocks noChangeAspect="1"/>
          </p:cNvPicPr>
          <p:nvPr/>
        </p:nvPicPr>
        <p:blipFill>
          <a:blip r:embed="rId4" cstate="print"/>
          <a:srcRect l="12239" t="20319" r="4124" b="11620"/>
          <a:stretch>
            <a:fillRect/>
          </a:stretch>
        </p:blipFill>
        <p:spPr>
          <a:xfrm>
            <a:off x="5715000" y="1600200"/>
            <a:ext cx="3124200" cy="3124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413" y="228600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Component Method of Vector Addition: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4267200" cy="4724400"/>
          </a:xfrm>
        </p:spPr>
        <p:txBody>
          <a:bodyPr/>
          <a:lstStyle/>
          <a:p>
            <a:r>
              <a:rPr lang="en-US" u="sng" dirty="0" smtClean="0"/>
              <a:t>Step 3</a:t>
            </a:r>
            <a:r>
              <a:rPr lang="en-US" b="1" dirty="0" smtClean="0"/>
              <a:t>:</a:t>
            </a:r>
            <a:r>
              <a:rPr lang="en-US" dirty="0" smtClean="0"/>
              <a:t>  Determine the sum of each of the y-components</a:t>
            </a:r>
          </a:p>
          <a:p>
            <a:r>
              <a:rPr lang="en-US" dirty="0" smtClean="0"/>
              <a:t>This sum is equal to the magnitude (and direction) of the </a:t>
            </a:r>
            <a:r>
              <a:rPr lang="en-US" b="1" dirty="0" smtClean="0"/>
              <a:t>resultant’s </a:t>
            </a:r>
            <a:br>
              <a:rPr lang="en-US" b="1" dirty="0" smtClean="0"/>
            </a:br>
            <a:r>
              <a:rPr lang="en-US" b="1" i="1" dirty="0" smtClean="0"/>
              <a:t>y-component</a:t>
            </a:r>
            <a:endParaRPr lang="en-US" b="1" i="1" u="sng" dirty="0"/>
          </a:p>
        </p:txBody>
      </p:sp>
      <p:sp>
        <p:nvSpPr>
          <p:cNvPr id="13" name="Oval 12"/>
          <p:cNvSpPr/>
          <p:nvPr/>
        </p:nvSpPr>
        <p:spPr bwMode="auto">
          <a:xfrm rot="5400000">
            <a:off x="7391400" y="2438400"/>
            <a:ext cx="2133600" cy="609600"/>
          </a:xfrm>
          <a:prstGeom prst="ellipse">
            <a:avLst/>
          </a:prstGeom>
          <a:noFill/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5400000">
            <a:off x="7162800" y="3657600"/>
            <a:ext cx="1143000" cy="533400"/>
          </a:xfrm>
          <a:prstGeom prst="ellipse">
            <a:avLst/>
          </a:prstGeom>
          <a:noFill/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6" name="Group 20"/>
          <p:cNvGrpSpPr/>
          <p:nvPr/>
        </p:nvGrpSpPr>
        <p:grpSpPr>
          <a:xfrm>
            <a:off x="5715000" y="5181600"/>
            <a:ext cx="2057400" cy="609600"/>
            <a:chOff x="5715000" y="5943600"/>
            <a:chExt cx="2057400" cy="6096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715000" y="5943600"/>
              <a:ext cx="2057400" cy="6096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4657236"/>
                </p:ext>
              </p:extLst>
            </p:nvPr>
          </p:nvGraphicFramePr>
          <p:xfrm>
            <a:off x="5765800" y="5956300"/>
            <a:ext cx="1958975" cy="585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5" imgW="888840" imgH="279360" progId="Equation.3">
                    <p:embed/>
                  </p:oleObj>
                </mc:Choice>
                <mc:Fallback>
                  <p:oleObj name="Equation" r:id="rId5" imgW="888840" imgH="2793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5800" y="5956300"/>
                          <a:ext cx="1958975" cy="585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ight Arrow 18"/>
          <p:cNvSpPr/>
          <p:nvPr/>
        </p:nvSpPr>
        <p:spPr bwMode="auto">
          <a:xfrm rot="6772979">
            <a:off x="7524984" y="4454192"/>
            <a:ext cx="1114964" cy="342900"/>
          </a:xfrm>
          <a:prstGeom prst="rightArrow">
            <a:avLst>
              <a:gd name="adj1" fmla="val 50000"/>
              <a:gd name="adj2" fmla="val 72039"/>
            </a:avLst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18935887">
                <a:off x="6110274" y="2725609"/>
                <a:ext cx="1421030" cy="4029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6110274" y="2725609"/>
                <a:ext cx="1421030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Vector Diagrams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Content Placeholder 3" descr="03_07_Figur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3410523" cy="4191000"/>
          </a:xfrm>
        </p:spPr>
      </p:pic>
      <p:pic>
        <p:nvPicPr>
          <p:cNvPr id="6" name="Picture 5" descr="03_07_Figur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9471" y="1783080"/>
            <a:ext cx="4175929" cy="413004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 bwMode="auto">
          <a:xfrm>
            <a:off x="3429000" y="3390900"/>
            <a:ext cx="2133600" cy="914400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8935887">
                <a:off x="5348276" y="3646633"/>
                <a:ext cx="1421030" cy="4029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5348276" y="3646633"/>
                <a:ext cx="1421030" cy="4029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8935887">
                <a:off x="1004875" y="3462759"/>
                <a:ext cx="1421030" cy="4029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1004875" y="3462759"/>
                <a:ext cx="1421030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7600" y="3935100"/>
                <a:ext cx="1398973" cy="35586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935100"/>
                <a:ext cx="1398973" cy="355867"/>
              </a:xfrm>
              <a:prstGeom prst="rect">
                <a:avLst/>
              </a:prstGeom>
              <a:blipFill rotWithShape="1">
                <a:blip r:embed="rId6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55378" y="5105400"/>
                <a:ext cx="1380058" cy="33393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378" y="5105400"/>
                <a:ext cx="1380058" cy="3339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Component Method of Vector Addition: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r>
              <a:rPr lang="en-US" u="sng" dirty="0" smtClean="0"/>
              <a:t>Step 4</a:t>
            </a:r>
            <a:r>
              <a:rPr lang="en-US" b="1" dirty="0" smtClean="0"/>
              <a:t>:</a:t>
            </a:r>
            <a:r>
              <a:rPr lang="en-US" dirty="0" smtClean="0"/>
              <a:t>  Use the Pythagorean Theorem to determine the magnitude of the final resultant vector:</a:t>
            </a:r>
          </a:p>
          <a:p>
            <a:endParaRPr lang="en-US" b="1" u="sng" dirty="0"/>
          </a:p>
          <a:p>
            <a:r>
              <a:rPr lang="en-US" dirty="0" smtClean="0"/>
              <a:t>In a general format:</a:t>
            </a:r>
          </a:p>
          <a:p>
            <a:pPr lvl="1"/>
            <a:r>
              <a:rPr lang="en-US" i="1" dirty="0" smtClean="0"/>
              <a:t>R = resultant vector’s magnitude</a:t>
            </a:r>
          </a:p>
          <a:p>
            <a:pPr lvl="1"/>
            <a:r>
              <a:rPr lang="en-US" i="1" dirty="0" smtClean="0"/>
              <a:t>R</a:t>
            </a:r>
            <a:r>
              <a:rPr lang="en-US" i="1" baseline="-25000" dirty="0" smtClean="0"/>
              <a:t>x</a:t>
            </a:r>
            <a:r>
              <a:rPr lang="en-US" i="1" dirty="0" smtClean="0"/>
              <a:t> = resultant x-component </a:t>
            </a:r>
            <a:r>
              <a:rPr lang="en-US" sz="2000" i="1" dirty="0" smtClean="0"/>
              <a:t>(sum of all x-components)</a:t>
            </a:r>
            <a:endParaRPr lang="en-US" i="1" dirty="0" smtClean="0"/>
          </a:p>
          <a:p>
            <a:pPr lvl="1"/>
            <a:r>
              <a:rPr lang="en-US" i="1" dirty="0" err="1" smtClean="0"/>
              <a:t>R</a:t>
            </a:r>
            <a:r>
              <a:rPr lang="en-US" i="1" baseline="-25000" dirty="0" err="1" smtClean="0"/>
              <a:t>y</a:t>
            </a:r>
            <a:r>
              <a:rPr lang="en-US" i="1" dirty="0" smtClean="0"/>
              <a:t> = resultant y-component </a:t>
            </a:r>
            <a:r>
              <a:rPr lang="en-US" sz="2000" i="1" dirty="0" smtClean="0"/>
              <a:t>(sum of all y-components)</a:t>
            </a:r>
            <a:endParaRPr lang="en-US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5638800" y="3259137"/>
            <a:ext cx="2438400" cy="1008063"/>
            <a:chOff x="5791200" y="3450413"/>
            <a:chExt cx="2133600" cy="703263"/>
          </a:xfrm>
        </p:grpSpPr>
        <p:sp>
          <p:nvSpPr>
            <p:cNvPr id="6" name="Rectangle 5"/>
            <p:cNvSpPr/>
            <p:nvPr/>
          </p:nvSpPr>
          <p:spPr bwMode="auto">
            <a:xfrm>
              <a:off x="5791200" y="3450413"/>
              <a:ext cx="2133600" cy="6858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5799138" y="3466288"/>
            <a:ext cx="2116137" cy="687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3" imgW="977760" imgH="317160" progId="Equation.3">
                    <p:embed/>
                  </p:oleObj>
                </mc:Choice>
                <mc:Fallback>
                  <p:oleObj name="Equation" r:id="rId3" imgW="977760" imgH="3171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9138" y="3466288"/>
                          <a:ext cx="2116137" cy="687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0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Component Method of Vector Addition: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7350" cy="4191000"/>
          </a:xfrm>
        </p:spPr>
        <p:txBody>
          <a:bodyPr/>
          <a:lstStyle/>
          <a:p>
            <a:r>
              <a:rPr lang="en-US" u="sng" dirty="0" smtClean="0"/>
              <a:t>Step 5</a:t>
            </a:r>
            <a:r>
              <a:rPr lang="en-US" b="1" dirty="0" smtClean="0"/>
              <a:t>:</a:t>
            </a:r>
            <a:r>
              <a:rPr lang="en-US" dirty="0" smtClean="0"/>
              <a:t>  Use trigonometry to find the resultant vector’s direction:</a:t>
            </a:r>
          </a:p>
          <a:p>
            <a:endParaRPr lang="en-US" b="1" u="sng" dirty="0"/>
          </a:p>
          <a:p>
            <a:endParaRPr lang="en-US" i="1" dirty="0"/>
          </a:p>
        </p:txBody>
      </p:sp>
      <p:pic>
        <p:nvPicPr>
          <p:cNvPr id="11" name="Picture 10" descr="03_07_Figur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514600"/>
            <a:ext cx="4175929" cy="413004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400800" y="2590800"/>
            <a:ext cx="2133600" cy="1219200"/>
            <a:chOff x="5791200" y="3200400"/>
            <a:chExt cx="2133600" cy="1219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791200" y="3200400"/>
              <a:ext cx="2133600" cy="12192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5868988" y="3287713"/>
            <a:ext cx="1978025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Equation" r:id="rId4" imgW="914400" imgH="482400" progId="Equation.3">
                    <p:embed/>
                  </p:oleObj>
                </mc:Choice>
                <mc:Fallback>
                  <p:oleObj name="Equation" r:id="rId4" imgW="91440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8988" y="3287713"/>
                          <a:ext cx="1978025" cy="1044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05000" y="5537200"/>
          <a:ext cx="228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37200"/>
                        <a:ext cx="2286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18935887">
                <a:off x="1751805" y="4378153"/>
                <a:ext cx="1421030" cy="4029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5887">
                <a:off x="1751805" y="4378153"/>
                <a:ext cx="1421030" cy="4029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71129" y="4648200"/>
                <a:ext cx="1398973" cy="35586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129" y="4648200"/>
                <a:ext cx="1398973" cy="3558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58907" y="5836920"/>
                <a:ext cx="1380058" cy="33393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140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400" b="0" i="1" dirty="0" smtClean="0">
                          <a:solidFill>
                            <a:schemeClr val="bg2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1400" b="0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dirty="0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907" y="5836920"/>
                <a:ext cx="1380058" cy="33393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 bwMode="auto">
          <a:xfrm flipH="1">
            <a:off x="2133600" y="3200400"/>
            <a:ext cx="4191000" cy="2362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3871129" y="2514600"/>
            <a:ext cx="1447800" cy="1219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9987" y="4837019"/>
            <a:ext cx="1643743" cy="485549"/>
            <a:chOff x="5791200" y="3450413"/>
            <a:chExt cx="2133600" cy="703263"/>
          </a:xfrm>
        </p:grpSpPr>
        <p:sp>
          <p:nvSpPr>
            <p:cNvPr id="19" name="Rectangle 18"/>
            <p:cNvSpPr/>
            <p:nvPr/>
          </p:nvSpPr>
          <p:spPr bwMode="auto">
            <a:xfrm>
              <a:off x="5791200" y="3450413"/>
              <a:ext cx="2133600" cy="6858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799139" y="3466287"/>
            <a:ext cx="2116136" cy="687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Equation" r:id="rId11" imgW="977760" imgH="317160" progId="Equation.3">
                    <p:embed/>
                  </p:oleObj>
                </mc:Choice>
                <mc:Fallback>
                  <p:oleObj name="Equation" r:id="rId11" imgW="97776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9139" y="3466287"/>
                          <a:ext cx="2116136" cy="687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sz="4000" dirty="0"/>
              <a:t>     </a:t>
            </a:r>
            <a:r>
              <a:rPr lang="en-US" sz="4000" dirty="0" smtClean="0"/>
              <a:t>Sample Problem:</a:t>
            </a:r>
            <a:br>
              <a:rPr lang="en-US" sz="4000" dirty="0" smtClean="0"/>
            </a:br>
            <a:r>
              <a:rPr lang="en-US" sz="4000" dirty="0" smtClean="0"/>
              <a:t>As </a:t>
            </a:r>
            <a:r>
              <a:rPr lang="en-US" sz="4000" dirty="0"/>
              <a:t>the </a:t>
            </a:r>
            <a:r>
              <a:rPr lang="en-US" sz="4000" dirty="0" smtClean="0"/>
              <a:t>Parakeet </a:t>
            </a:r>
            <a:r>
              <a:rPr lang="en-US" sz="4000" dirty="0"/>
              <a:t>Flies?!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724400"/>
          </a:xfrm>
        </p:spPr>
        <p:txBody>
          <a:bodyPr/>
          <a:lstStyle/>
          <a:p>
            <a:r>
              <a:rPr lang="en-US" dirty="0"/>
              <a:t>Pat and his pet parakeet </a:t>
            </a:r>
            <a:r>
              <a:rPr lang="en-US" dirty="0" smtClean="0"/>
              <a:t>Pete </a:t>
            </a:r>
            <a:r>
              <a:rPr lang="en-US" dirty="0"/>
              <a:t>are at the </a:t>
            </a:r>
            <a:r>
              <a:rPr lang="en-US" dirty="0" smtClean="0"/>
              <a:t>Pike’s </a:t>
            </a:r>
            <a:r>
              <a:rPr lang="en-US" dirty="0"/>
              <a:t>Place Market downtown purchasing papayas.  They decide to race to the library that is 3 blocks East and 5 blocks South.</a:t>
            </a:r>
          </a:p>
          <a:p>
            <a:r>
              <a:rPr lang="en-US" dirty="0"/>
              <a:t>Draw a scaled drawing showing Pat’s path along the streets and </a:t>
            </a:r>
            <a:r>
              <a:rPr lang="en-US" dirty="0" smtClean="0"/>
              <a:t>Pete’s </a:t>
            </a:r>
            <a:r>
              <a:rPr lang="en-US" dirty="0"/>
              <a:t>path as the parakeet </a:t>
            </a:r>
            <a:r>
              <a:rPr lang="en-US" dirty="0" smtClean="0"/>
              <a:t>flies (straight to the destination).  </a:t>
            </a:r>
            <a:endParaRPr lang="en-US" dirty="0"/>
          </a:p>
          <a:p>
            <a:r>
              <a:rPr lang="en-US" dirty="0"/>
              <a:t>How far does </a:t>
            </a:r>
            <a:r>
              <a:rPr lang="en-US" dirty="0" smtClean="0"/>
              <a:t>Pete </a:t>
            </a:r>
            <a:r>
              <a:rPr lang="en-US" dirty="0"/>
              <a:t>have to fly</a:t>
            </a:r>
            <a:r>
              <a:rPr lang="en-US" dirty="0" smtClean="0"/>
              <a:t>? In what direction?</a:t>
            </a:r>
            <a:endParaRPr lang="en-US" dirty="0"/>
          </a:p>
        </p:txBody>
      </p:sp>
      <p:pic>
        <p:nvPicPr>
          <p:cNvPr id="8199" name="Picture 7" descr="Compass_p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0232" y="1"/>
            <a:ext cx="1323768" cy="1219199"/>
          </a:xfrm>
          <a:prstGeom prst="rect">
            <a:avLst/>
          </a:prstGeom>
          <a:noFill/>
        </p:spPr>
      </p:pic>
      <p:pic>
        <p:nvPicPr>
          <p:cNvPr id="8201" name="Picture 9" descr="W-241-echo-parakeet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71600" cy="129730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Indicating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linear (1D) vectors, </a:t>
            </a:r>
            <a:r>
              <a:rPr lang="en-US" b="1" dirty="0" smtClean="0"/>
              <a:t>+</a:t>
            </a:r>
            <a:r>
              <a:rPr lang="en-US" dirty="0" smtClean="0"/>
              <a:t> and </a:t>
            </a:r>
            <a:r>
              <a:rPr lang="en-US" b="1" dirty="0" smtClean="0"/>
              <a:t>–</a:t>
            </a:r>
            <a:r>
              <a:rPr lang="en-US" dirty="0" smtClean="0"/>
              <a:t> are used as direction indicators.</a:t>
            </a:r>
          </a:p>
          <a:p>
            <a:endParaRPr lang="en-US" dirty="0" smtClean="0"/>
          </a:p>
          <a:p>
            <a:r>
              <a:rPr lang="en-US" dirty="0" smtClean="0"/>
              <a:t>For 2-dimensional vectors:</a:t>
            </a:r>
          </a:p>
          <a:p>
            <a:pPr lvl="1"/>
            <a:r>
              <a:rPr lang="en-US" dirty="0" smtClean="0"/>
              <a:t>An angle, usually measured from the           </a:t>
            </a:r>
            <a:r>
              <a:rPr lang="en-US" b="1" dirty="0" smtClean="0"/>
              <a:t>+</a:t>
            </a:r>
            <a:r>
              <a:rPr lang="en-US" dirty="0" smtClean="0"/>
              <a:t> </a:t>
            </a:r>
            <a:r>
              <a:rPr lang="en-US" b="1" i="1" dirty="0" smtClean="0"/>
              <a:t>x</a:t>
            </a:r>
            <a:r>
              <a:rPr lang="en-US" dirty="0" smtClean="0"/>
              <a:t>-axis</a:t>
            </a:r>
            <a:r>
              <a:rPr lang="en-US" i="1" dirty="0" smtClean="0"/>
              <a:t>, </a:t>
            </a:r>
            <a:r>
              <a:rPr lang="en-US" dirty="0" smtClean="0"/>
              <a:t>is reported.</a:t>
            </a:r>
          </a:p>
          <a:p>
            <a:pPr lvl="1"/>
            <a:r>
              <a:rPr lang="en-US" dirty="0" smtClean="0"/>
              <a:t>Angles relative to compass directions are also frequently used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Drawing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1752600"/>
            <a:ext cx="8007350" cy="4191000"/>
          </a:xfrm>
        </p:spPr>
        <p:txBody>
          <a:bodyPr/>
          <a:lstStyle/>
          <a:p>
            <a:r>
              <a:rPr lang="en-US" dirty="0" smtClean="0"/>
              <a:t>Recall that vector quantities are represented with an arrow, drawn to scale for its magnitude, and in the appropriate direction.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442376" y="3726180"/>
            <a:ext cx="2107099" cy="2971800"/>
            <a:chOff x="1447800" y="3505200"/>
            <a:chExt cx="2107099" cy="2971800"/>
          </a:xfrm>
        </p:grpSpPr>
        <p:pic>
          <p:nvPicPr>
            <p:cNvPr id="4" name="Picture 3" descr="03_06_FigureA.jpg"/>
            <p:cNvPicPr>
              <a:picLocks noChangeAspect="1"/>
            </p:cNvPicPr>
            <p:nvPr/>
          </p:nvPicPr>
          <p:blipFill>
            <a:blip r:embed="rId3" cstate="print"/>
            <a:srcRect b="20732"/>
            <a:stretch>
              <a:fillRect/>
            </a:stretch>
          </p:blipFill>
          <p:spPr>
            <a:xfrm>
              <a:off x="1447800" y="3505200"/>
              <a:ext cx="2107099" cy="29718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 bwMode="auto">
            <a:xfrm>
              <a:off x="2286000" y="5943600"/>
              <a:ext cx="1066800" cy="5334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1" y="3642360"/>
            <a:ext cx="1845182" cy="3139440"/>
            <a:chOff x="5029201" y="3413760"/>
            <a:chExt cx="1845182" cy="3139440"/>
          </a:xfrm>
        </p:grpSpPr>
        <p:pic>
          <p:nvPicPr>
            <p:cNvPr id="8" name="Picture 7" descr="03_06_FigureB.jpg"/>
            <p:cNvPicPr>
              <a:picLocks noChangeAspect="1"/>
            </p:cNvPicPr>
            <p:nvPr/>
          </p:nvPicPr>
          <p:blipFill>
            <a:blip r:embed="rId4" cstate="print"/>
            <a:srcRect b="21456"/>
            <a:stretch>
              <a:fillRect/>
            </a:stretch>
          </p:blipFill>
          <p:spPr>
            <a:xfrm>
              <a:off x="5029201" y="3413760"/>
              <a:ext cx="1845182" cy="31242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 bwMode="auto">
            <a:xfrm>
              <a:off x="6019800" y="5943600"/>
              <a:ext cx="685800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092893"/>
            <a:ext cx="37528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"/>
            <a:ext cx="8007350" cy="5791200"/>
          </a:xfrm>
        </p:spPr>
        <p:txBody>
          <a:bodyPr/>
          <a:lstStyle/>
          <a:p>
            <a:r>
              <a:rPr lang="en-US" dirty="0" smtClean="0"/>
              <a:t>Thus, if Vector A is double the magnitude of Vector B will be drawn with an arrow that is twice the length:</a:t>
            </a:r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 l="1053" t="4408" r="5264" b="5234"/>
          <a:stretch>
            <a:fillRect/>
          </a:stretch>
        </p:blipFill>
        <p:spPr bwMode="auto">
          <a:xfrm>
            <a:off x="1447800" y="2133600"/>
            <a:ext cx="6781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Vector Addition</a:t>
            </a:r>
            <a:endParaRPr lang="en-US" dirty="0"/>
          </a:p>
        </p:txBody>
      </p:sp>
      <p:pic>
        <p:nvPicPr>
          <p:cNvPr id="4" name="Content Placeholder 3" descr="03_03_Figure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64779" y="1905000"/>
            <a:ext cx="4203021" cy="4038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5"/>
                </a:solidFill>
              </a:rPr>
              <a:t>Resultant</a:t>
            </a:r>
            <a:r>
              <a:rPr lang="en-US" dirty="0" smtClean="0"/>
              <a:t>:  The term given to the final sum vector when adding 2 or more vectors together.</a:t>
            </a:r>
            <a:endParaRPr lang="en-US" u="sng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Graphical Vector Addition: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Parallelogram Method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4876800" cy="4191000"/>
          </a:xfrm>
        </p:spPr>
        <p:txBody>
          <a:bodyPr/>
          <a:lstStyle/>
          <a:p>
            <a:r>
              <a:rPr lang="en-US" dirty="0" smtClean="0"/>
              <a:t>Only useful only for adding 2 vectors</a:t>
            </a:r>
          </a:p>
          <a:p>
            <a:r>
              <a:rPr lang="en-US" dirty="0" smtClean="0"/>
              <a:t>Vectors are </a:t>
            </a:r>
            <a:r>
              <a:rPr lang="en-US" b="1" dirty="0" smtClean="0">
                <a:solidFill>
                  <a:schemeClr val="accent5"/>
                </a:solidFill>
              </a:rPr>
              <a:t>commutative</a:t>
            </a:r>
          </a:p>
          <a:p>
            <a:pPr lvl="1"/>
            <a:r>
              <a:rPr lang="en-US" dirty="0" smtClean="0"/>
              <a:t>It doesn’t matter how you add them, the answer is the same!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5714" t="7593" r="5714" b="8885"/>
          <a:stretch>
            <a:fillRect/>
          </a:stretch>
        </p:blipFill>
        <p:spPr bwMode="auto">
          <a:xfrm>
            <a:off x="6019800" y="198120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 l="2380" r="6190"/>
          <a:stretch>
            <a:fillRect/>
          </a:stretch>
        </p:blipFill>
        <p:spPr bwMode="auto">
          <a:xfrm>
            <a:off x="6286500" y="4724400"/>
            <a:ext cx="18288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dirty="0" smtClean="0"/>
              <a:t>Graphical Vector Addition:  </a:t>
            </a:r>
            <a:r>
              <a:rPr lang="en-US" dirty="0" smtClean="0">
                <a:solidFill>
                  <a:schemeClr val="accent5"/>
                </a:solidFill>
              </a:rPr>
              <a:t>Tip-to-Tail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Step 1</a:t>
            </a:r>
            <a:r>
              <a:rPr lang="en-US" dirty="0" smtClean="0"/>
              <a:t>:  Carefully draw, </a:t>
            </a:r>
            <a:r>
              <a:rPr lang="en-US" b="1" i="1" dirty="0" smtClean="0"/>
              <a:t>to scale</a:t>
            </a:r>
            <a:r>
              <a:rPr lang="en-US" dirty="0" smtClean="0"/>
              <a:t>, the first vector.</a:t>
            </a:r>
          </a:p>
          <a:p>
            <a:r>
              <a:rPr lang="en-US" u="sng" dirty="0" smtClean="0"/>
              <a:t>Step 2</a:t>
            </a:r>
            <a:r>
              <a:rPr lang="en-US" dirty="0" smtClean="0"/>
              <a:t>:  At the tip of the first vector, as if you are continuing a path, start drawing the second vector.</a:t>
            </a:r>
          </a:p>
          <a:p>
            <a:r>
              <a:rPr lang="en-US" u="sng" dirty="0" smtClean="0"/>
              <a:t>S</a:t>
            </a:r>
          </a:p>
          <a:p>
            <a:endParaRPr lang="en-US" dirty="0" smtClean="0"/>
          </a:p>
        </p:txBody>
      </p:sp>
      <p:pic>
        <p:nvPicPr>
          <p:cNvPr id="5" name="Content Placeholder 4" descr="03_03_Figure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35180" y="2046466"/>
            <a:ext cx="3280220" cy="3151898"/>
          </a:xfrm>
        </p:spPr>
      </p:pic>
      <p:sp>
        <p:nvSpPr>
          <p:cNvPr id="7" name="TextBox 6"/>
          <p:cNvSpPr txBox="1"/>
          <p:nvPr/>
        </p:nvSpPr>
        <p:spPr>
          <a:xfrm>
            <a:off x="1219200" y="5486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tep 3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Draw the resultant vector from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Vector 1 to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Vector 2 (start to finish).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5175" cy="1431925"/>
          </a:xfrm>
        </p:spPr>
        <p:txBody>
          <a:bodyPr/>
          <a:lstStyle/>
          <a:p>
            <a:pPr algn="ctr"/>
            <a:r>
              <a:rPr lang="en-US" sz="4000" dirty="0" smtClean="0"/>
              <a:t>Sample Problem:</a:t>
            </a:r>
            <a:br>
              <a:rPr lang="en-US" sz="4000" dirty="0" smtClean="0"/>
            </a:br>
            <a:r>
              <a:rPr lang="en-US" sz="4000" dirty="0" smtClean="0"/>
              <a:t>What’s </a:t>
            </a:r>
            <a:r>
              <a:rPr lang="en-US" sz="4000" dirty="0"/>
              <a:t>the Vector, Victor?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7350" cy="4191000"/>
          </a:xfrm>
        </p:spPr>
        <p:txBody>
          <a:bodyPr/>
          <a:lstStyle/>
          <a:p>
            <a:r>
              <a:rPr lang="en-US" dirty="0"/>
              <a:t>Graphically add the following vectors and find the resultant </a:t>
            </a:r>
            <a:r>
              <a:rPr lang="en-US" dirty="0" smtClean="0"/>
              <a:t>displacement including </a:t>
            </a:r>
            <a:r>
              <a:rPr lang="en-US" dirty="0"/>
              <a:t>direction</a:t>
            </a:r>
          </a:p>
          <a:p>
            <a:pPr lvl="1"/>
            <a:r>
              <a:rPr lang="en-US" dirty="0"/>
              <a:t>50 </a:t>
            </a:r>
            <a:r>
              <a:rPr lang="en-US" dirty="0" smtClean="0"/>
              <a:t>meters (m) </a:t>
            </a:r>
            <a:r>
              <a:rPr lang="en-US" dirty="0"/>
              <a:t>@ 45</a:t>
            </a:r>
            <a:r>
              <a:rPr lang="en-US" dirty="0">
                <a:cs typeface="Arial" charset="0"/>
              </a:rPr>
              <a:t>º S of E</a:t>
            </a:r>
          </a:p>
          <a:p>
            <a:pPr lvl="1"/>
            <a:r>
              <a:rPr lang="en-US" dirty="0">
                <a:cs typeface="Arial" charset="0"/>
              </a:rPr>
              <a:t>70 </a:t>
            </a:r>
            <a:r>
              <a:rPr lang="en-US" dirty="0" smtClean="0">
                <a:cs typeface="Arial" charset="0"/>
              </a:rPr>
              <a:t>meters (m) </a:t>
            </a:r>
            <a:r>
              <a:rPr lang="en-US" dirty="0"/>
              <a:t>@ 30</a:t>
            </a:r>
            <a:r>
              <a:rPr lang="en-US" dirty="0">
                <a:cs typeface="Arial" charset="0"/>
              </a:rPr>
              <a:t>º S of </a:t>
            </a:r>
            <a:r>
              <a:rPr lang="en-US" dirty="0" smtClean="0">
                <a:cs typeface="Arial" charset="0"/>
              </a:rPr>
              <a:t>W</a:t>
            </a:r>
            <a:endParaRPr lang="en-US" dirty="0">
              <a:cs typeface="Arial" charset="0"/>
            </a:endParaRPr>
          </a:p>
        </p:txBody>
      </p:sp>
      <p:pic>
        <p:nvPicPr>
          <p:cNvPr id="2055" name="Picture 7" descr="airplane_movie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59338"/>
            <a:ext cx="2133600" cy="1998662"/>
          </a:xfrm>
          <a:prstGeom prst="rect">
            <a:avLst/>
          </a:prstGeom>
          <a:noFill/>
        </p:spPr>
      </p:pic>
      <p:pic>
        <p:nvPicPr>
          <p:cNvPr id="2057" name="Picture 9" descr="air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150" y="1143000"/>
            <a:ext cx="6248400" cy="363061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44475"/>
            <a:ext cx="8385175" cy="143192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Vector Components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4038600" cy="4191000"/>
          </a:xfrm>
        </p:spPr>
        <p:txBody>
          <a:bodyPr/>
          <a:lstStyle/>
          <a:p>
            <a:r>
              <a:rPr lang="en-US" dirty="0" smtClean="0"/>
              <a:t>Every vector can be “broken down” into its x- and y-components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Components</a:t>
            </a:r>
            <a:r>
              <a:rPr lang="en-US" dirty="0" smtClean="0"/>
              <a:t>:  the horizontal and vertical legs of a right triangle</a:t>
            </a:r>
          </a:p>
          <a:p>
            <a:r>
              <a:rPr lang="en-US" dirty="0" smtClean="0"/>
              <a:t>The original vector is the hypotenuse of the right triangle!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05000"/>
            <a:ext cx="3810000" cy="413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1903</TotalTime>
  <Words>556</Words>
  <Application>Microsoft Office PowerPoint</Application>
  <PresentationFormat>On-screen Show (4:3)</PresentationFormat>
  <Paragraphs>75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Cambria Math</vt:lpstr>
      <vt:lpstr>Wingdings</vt:lpstr>
      <vt:lpstr>Glass Layers</vt:lpstr>
      <vt:lpstr>Equation</vt:lpstr>
      <vt:lpstr>Vectors</vt:lpstr>
      <vt:lpstr>Indicating Direction</vt:lpstr>
      <vt:lpstr>Drawing Vectors</vt:lpstr>
      <vt:lpstr>PowerPoint Presentation</vt:lpstr>
      <vt:lpstr>Vector Addition</vt:lpstr>
      <vt:lpstr>Graphical Vector Addition: Parallelogram Method</vt:lpstr>
      <vt:lpstr>Graphical Vector Addition:  Tip-to-Tail</vt:lpstr>
      <vt:lpstr>Sample Problem: What’s the Vector, Victor?</vt:lpstr>
      <vt:lpstr>Vector Components</vt:lpstr>
      <vt:lpstr>Calculating Vector Components</vt:lpstr>
      <vt:lpstr>Component Method of Vector Addition</vt:lpstr>
      <vt:lpstr>Component Method of Vector Addition:</vt:lpstr>
      <vt:lpstr>Component Method of Vector Addition:</vt:lpstr>
      <vt:lpstr>Vector Diagrams</vt:lpstr>
      <vt:lpstr>Component Method of Vector Addition:</vt:lpstr>
      <vt:lpstr>Component Method of Vector Addition:</vt:lpstr>
      <vt:lpstr>     Sample Problem: As the Parakeet Flies?!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 Bennett</dc:creator>
  <cp:lastModifiedBy>Ciustea, Corina    SHS - Staff</cp:lastModifiedBy>
  <cp:revision>102</cp:revision>
  <dcterms:created xsi:type="dcterms:W3CDTF">2009-08-28T21:05:53Z</dcterms:created>
  <dcterms:modified xsi:type="dcterms:W3CDTF">2018-11-05T20:53:06Z</dcterms:modified>
</cp:coreProperties>
</file>