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handoutMasterIdLst>
    <p:handoutMasterId r:id="rId26"/>
  </p:handoutMasterIdLst>
  <p:sldIdLst>
    <p:sldId id="256" r:id="rId2"/>
    <p:sldId id="277" r:id="rId3"/>
    <p:sldId id="276" r:id="rId4"/>
    <p:sldId id="275" r:id="rId5"/>
    <p:sldId id="278" r:id="rId6"/>
    <p:sldId id="272" r:id="rId7"/>
    <p:sldId id="280" r:id="rId8"/>
    <p:sldId id="274" r:id="rId9"/>
    <p:sldId id="261" r:id="rId10"/>
    <p:sldId id="260" r:id="rId11"/>
    <p:sldId id="273" r:id="rId12"/>
    <p:sldId id="281" r:id="rId13"/>
    <p:sldId id="262" r:id="rId14"/>
    <p:sldId id="263" r:id="rId15"/>
    <p:sldId id="264" r:id="rId16"/>
    <p:sldId id="265" r:id="rId17"/>
    <p:sldId id="266" r:id="rId18"/>
    <p:sldId id="282" r:id="rId19"/>
    <p:sldId id="283" r:id="rId20"/>
    <p:sldId id="267" r:id="rId21"/>
    <p:sldId id="268" r:id="rId22"/>
    <p:sldId id="269" r:id="rId23"/>
    <p:sldId id="270"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9" d="100"/>
          <a:sy n="109" d="100"/>
        </p:scale>
        <p:origin x="1674"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98A0A1C-7EDE-424A-BE0F-F951680019EC}" type="datetimeFigureOut">
              <a:rPr lang="en-US" smtClean="0"/>
              <a:t>4/22/2019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313C136-94BC-4882-830E-D945D36C494F}" type="slidenum">
              <a:rPr lang="en-US" smtClean="0"/>
              <a:t>‹#›</a:t>
            </a:fld>
            <a:endParaRPr lang="en-US"/>
          </a:p>
        </p:txBody>
      </p:sp>
    </p:spTree>
    <p:extLst>
      <p:ext uri="{BB962C8B-B14F-4D97-AF65-F5344CB8AC3E}">
        <p14:creationId xmlns:p14="http://schemas.microsoft.com/office/powerpoint/2010/main" val="40133980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9DA44E3-D172-48DD-A706-BA6BEB107D70}" type="datetimeFigureOut">
              <a:rPr lang="en-US" smtClean="0"/>
              <a:t>4/22/2019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7859034-2A8E-4674-B4E7-3A62179CFF33}" type="slidenum">
              <a:rPr lang="en-US" smtClean="0"/>
              <a:t>‹#›</a:t>
            </a:fld>
            <a:endParaRPr lang="en-US"/>
          </a:p>
        </p:txBody>
      </p:sp>
    </p:spTree>
    <p:extLst>
      <p:ext uri="{BB962C8B-B14F-4D97-AF65-F5344CB8AC3E}">
        <p14:creationId xmlns:p14="http://schemas.microsoft.com/office/powerpoint/2010/main" val="17188788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 Frequency remains constant (and therefore period</a:t>
            </a:r>
            <a:r>
              <a:rPr lang="en-US" baseline="0" dirty="0" smtClean="0"/>
              <a:t> does as well).</a:t>
            </a:r>
            <a:endParaRPr lang="en-US" dirty="0"/>
          </a:p>
        </p:txBody>
      </p:sp>
      <p:sp>
        <p:nvSpPr>
          <p:cNvPr id="4" name="Slide Number Placeholder 3"/>
          <p:cNvSpPr>
            <a:spLocks noGrp="1"/>
          </p:cNvSpPr>
          <p:nvPr>
            <p:ph type="sldNum" sz="quarter" idx="10"/>
          </p:nvPr>
        </p:nvSpPr>
        <p:spPr/>
        <p:txBody>
          <a:bodyPr/>
          <a:lstStyle/>
          <a:p>
            <a:fld id="{27859034-2A8E-4674-B4E7-3A62179CFF33}" type="slidenum">
              <a:rPr lang="en-US" smtClean="0"/>
              <a:t>15</a:t>
            </a:fld>
            <a:endParaRPr lang="en-US"/>
          </a:p>
        </p:txBody>
      </p:sp>
    </p:spTree>
    <p:extLst>
      <p:ext uri="{BB962C8B-B14F-4D97-AF65-F5344CB8AC3E}">
        <p14:creationId xmlns:p14="http://schemas.microsoft.com/office/powerpoint/2010/main" val="29942958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Medium #2</a:t>
            </a:r>
            <a:endParaRPr lang="en-US" dirty="0"/>
          </a:p>
        </p:txBody>
      </p:sp>
      <p:sp>
        <p:nvSpPr>
          <p:cNvPr id="4" name="Slide Number Placeholder 3"/>
          <p:cNvSpPr>
            <a:spLocks noGrp="1"/>
          </p:cNvSpPr>
          <p:nvPr>
            <p:ph type="sldNum" sz="quarter" idx="10"/>
          </p:nvPr>
        </p:nvSpPr>
        <p:spPr/>
        <p:txBody>
          <a:bodyPr/>
          <a:lstStyle/>
          <a:p>
            <a:fld id="{27859034-2A8E-4674-B4E7-3A62179CFF33}" type="slidenum">
              <a:rPr lang="en-US" smtClean="0"/>
              <a:t>16</a:t>
            </a:fld>
            <a:endParaRPr lang="en-US"/>
          </a:p>
        </p:txBody>
      </p:sp>
    </p:spTree>
    <p:extLst>
      <p:ext uri="{BB962C8B-B14F-4D97-AF65-F5344CB8AC3E}">
        <p14:creationId xmlns:p14="http://schemas.microsoft.com/office/powerpoint/2010/main" val="14644961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Away</a:t>
            </a:r>
          </a:p>
          <a:p>
            <a:r>
              <a:rPr lang="en-US" dirty="0" smtClean="0"/>
              <a:t>Toward</a:t>
            </a:r>
            <a:endParaRPr lang="en-US" dirty="0"/>
          </a:p>
        </p:txBody>
      </p:sp>
      <p:sp>
        <p:nvSpPr>
          <p:cNvPr id="4" name="Slide Number Placeholder 3"/>
          <p:cNvSpPr>
            <a:spLocks noGrp="1"/>
          </p:cNvSpPr>
          <p:nvPr>
            <p:ph type="sldNum" sz="quarter" idx="10"/>
          </p:nvPr>
        </p:nvSpPr>
        <p:spPr/>
        <p:txBody>
          <a:bodyPr/>
          <a:lstStyle/>
          <a:p>
            <a:fld id="{27859034-2A8E-4674-B4E7-3A62179CFF33}" type="slidenum">
              <a:rPr lang="en-US" smtClean="0"/>
              <a:t>17</a:t>
            </a:fld>
            <a:endParaRPr lang="en-US"/>
          </a:p>
        </p:txBody>
      </p:sp>
    </p:spTree>
    <p:extLst>
      <p:ext uri="{BB962C8B-B14F-4D97-AF65-F5344CB8AC3E}">
        <p14:creationId xmlns:p14="http://schemas.microsoft.com/office/powerpoint/2010/main" val="10558739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 Frequency remains constant (and therefore period</a:t>
            </a:r>
            <a:r>
              <a:rPr lang="en-US" baseline="0" dirty="0" smtClean="0"/>
              <a:t> does as well).</a:t>
            </a:r>
            <a:endParaRPr lang="en-US" dirty="0"/>
          </a:p>
        </p:txBody>
      </p:sp>
      <p:sp>
        <p:nvSpPr>
          <p:cNvPr id="4" name="Slide Number Placeholder 3"/>
          <p:cNvSpPr>
            <a:spLocks noGrp="1"/>
          </p:cNvSpPr>
          <p:nvPr>
            <p:ph type="sldNum" sz="quarter" idx="10"/>
          </p:nvPr>
        </p:nvSpPr>
        <p:spPr/>
        <p:txBody>
          <a:bodyPr/>
          <a:lstStyle/>
          <a:p>
            <a:fld id="{27859034-2A8E-4674-B4E7-3A62179CFF33}" type="slidenum">
              <a:rPr lang="en-US" smtClean="0"/>
              <a:t>18</a:t>
            </a:fld>
            <a:endParaRPr lang="en-US"/>
          </a:p>
        </p:txBody>
      </p:sp>
    </p:spTree>
    <p:extLst>
      <p:ext uri="{BB962C8B-B14F-4D97-AF65-F5344CB8AC3E}">
        <p14:creationId xmlns:p14="http://schemas.microsoft.com/office/powerpoint/2010/main" val="21889574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most significant property of water that would affect the speed of waves traveling on its surface is the depth of the water. Water waves travel fastest when the medium is the deepest. Thus, if water waves are passing from deep water into shallow water, they will slow down.</a:t>
            </a:r>
            <a:endParaRPr lang="en-US" dirty="0"/>
          </a:p>
        </p:txBody>
      </p:sp>
      <p:sp>
        <p:nvSpPr>
          <p:cNvPr id="4" name="Slide Number Placeholder 3"/>
          <p:cNvSpPr>
            <a:spLocks noGrp="1"/>
          </p:cNvSpPr>
          <p:nvPr>
            <p:ph type="sldNum" sz="quarter" idx="10"/>
          </p:nvPr>
        </p:nvSpPr>
        <p:spPr/>
        <p:txBody>
          <a:bodyPr/>
          <a:lstStyle/>
          <a:p>
            <a:fld id="{27859034-2A8E-4674-B4E7-3A62179CFF33}" type="slidenum">
              <a:rPr lang="en-US" smtClean="0"/>
              <a:t>23</a:t>
            </a:fld>
            <a:endParaRPr lang="en-US"/>
          </a:p>
        </p:txBody>
      </p:sp>
    </p:spTree>
    <p:extLst>
      <p:ext uri="{BB962C8B-B14F-4D97-AF65-F5344CB8AC3E}">
        <p14:creationId xmlns:p14="http://schemas.microsoft.com/office/powerpoint/2010/main" val="3606596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60EFB1E1-DA18-4384-961F-FDD814F8DDDA}" type="datetimeFigureOut">
              <a:rPr lang="en-US" smtClean="0"/>
              <a:t>4/22/2019</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537C528B-70AE-4FB9-AAA4-D410B5AA77E0}" type="slidenum">
              <a:rPr lang="en-US" smtClean="0"/>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0EFB1E1-DA18-4384-961F-FDD814F8DDDA}" type="datetimeFigureOut">
              <a:rPr lang="en-US" smtClean="0"/>
              <a:t>4/22/2019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7C528B-70AE-4FB9-AAA4-D410B5AA77E0}"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0EFB1E1-DA18-4384-961F-FDD814F8DDDA}" type="datetimeFigureOut">
              <a:rPr lang="en-US" smtClean="0"/>
              <a:t>4/22/2019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7C528B-70AE-4FB9-AAA4-D410B5AA77E0}"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0EFB1E1-DA18-4384-961F-FDD814F8DDDA}" type="datetimeFigureOut">
              <a:rPr lang="en-US" smtClean="0"/>
              <a:t>4/22/2019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7C528B-70AE-4FB9-AAA4-D410B5AA77E0}"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60EFB1E1-DA18-4384-961F-FDD814F8DDDA}" type="datetimeFigureOut">
              <a:rPr lang="en-US" smtClean="0"/>
              <a:t>4/22/2019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537C528B-70AE-4FB9-AAA4-D410B5AA77E0}"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60EFB1E1-DA18-4384-961F-FDD814F8DDDA}" type="datetimeFigureOut">
              <a:rPr lang="en-US" smtClean="0"/>
              <a:t>4/22/2019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7C528B-70AE-4FB9-AAA4-D410B5AA77E0}"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60EFB1E1-DA18-4384-961F-FDD814F8DDDA}" type="datetimeFigureOut">
              <a:rPr lang="en-US" smtClean="0"/>
              <a:t>4/22/2019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37C528B-70AE-4FB9-AAA4-D410B5AA77E0}"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60EFB1E1-DA18-4384-961F-FDD814F8DDDA}" type="datetimeFigureOut">
              <a:rPr lang="en-US" smtClean="0"/>
              <a:t>4/22/2019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37C528B-70AE-4FB9-AAA4-D410B5AA77E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EFB1E1-DA18-4384-961F-FDD814F8DDDA}" type="datetimeFigureOut">
              <a:rPr lang="en-US" smtClean="0"/>
              <a:t>4/22/2019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37C528B-70AE-4FB9-AAA4-D410B5AA77E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60EFB1E1-DA18-4384-961F-FDD814F8DDDA}" type="datetimeFigureOut">
              <a:rPr lang="en-US" smtClean="0"/>
              <a:t>4/22/2019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7C528B-70AE-4FB9-AAA4-D410B5AA77E0}"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60EFB1E1-DA18-4384-961F-FDD814F8DDDA}" type="datetimeFigureOut">
              <a:rPr lang="en-US" smtClean="0"/>
              <a:t>4/22/2019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7C528B-70AE-4FB9-AAA4-D410B5AA77E0}"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60EFB1E1-DA18-4384-961F-FDD814F8DDDA}" type="datetimeFigureOut">
              <a:rPr lang="en-US" smtClean="0"/>
              <a:t>4/22/2019</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537C528B-70AE-4FB9-AAA4-D410B5AA77E0}"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solidFill>
                  <a:schemeClr val="bg1"/>
                </a:solidFill>
              </a:rPr>
              <a:t>Wave </a:t>
            </a:r>
            <a:r>
              <a:rPr lang="en-US" dirty="0" err="1" smtClean="0">
                <a:solidFill>
                  <a:schemeClr val="bg1"/>
                </a:solidFill>
              </a:rPr>
              <a:t>Behaviour</a:t>
            </a:r>
            <a:r>
              <a:rPr lang="en-US" dirty="0" smtClean="0">
                <a:solidFill>
                  <a:schemeClr val="bg1"/>
                </a:solidFill>
              </a:rPr>
              <a:t> at Boundaries and Beyond!</a:t>
            </a:r>
            <a:endParaRPr lang="en-US" dirty="0">
              <a:solidFill>
                <a:schemeClr val="bg1"/>
              </a:solidFill>
            </a:endParaRPr>
          </a:p>
        </p:txBody>
      </p:sp>
      <p:sp>
        <p:nvSpPr>
          <p:cNvPr id="3" name="Subtitle 2"/>
          <p:cNvSpPr>
            <a:spLocks noGrp="1"/>
          </p:cNvSpPr>
          <p:nvPr>
            <p:ph type="subTitle" idx="1"/>
          </p:nvPr>
        </p:nvSpPr>
        <p:spPr/>
        <p:txBody>
          <a:bodyPr/>
          <a:lstStyle/>
          <a:p>
            <a:r>
              <a:rPr lang="en-US" i="1" dirty="0" smtClean="0"/>
              <a:t>Reflection, Refraction, Diffraction, and Superposition!</a:t>
            </a:r>
            <a:endParaRPr lang="en-US" i="1" dirty="0"/>
          </a:p>
        </p:txBody>
      </p:sp>
    </p:spTree>
    <p:extLst>
      <p:ext uri="{BB962C8B-B14F-4D97-AF65-F5344CB8AC3E}">
        <p14:creationId xmlns:p14="http://schemas.microsoft.com/office/powerpoint/2010/main" val="372109599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57200" y="0"/>
            <a:ext cx="8229600" cy="1143000"/>
          </a:xfrm>
        </p:spPr>
        <p:txBody>
          <a:bodyPr>
            <a:normAutofit/>
            <a:scene3d>
              <a:camera prst="orthographicFront"/>
              <a:lightRig rig="soft" dir="t">
                <a:rot lat="0" lon="0" rev="16800000"/>
              </a:lightRig>
            </a:scene3d>
            <a:sp3d prstMaterial="softEdge"/>
          </a:bodyPr>
          <a:lstStyle/>
          <a:p>
            <a:r>
              <a:rPr lang="en-US" dirty="0">
                <a:solidFill>
                  <a:schemeClr val="tx2"/>
                </a:solidFill>
                <a:effectLst>
                  <a:outerShdw blurRad="38100" dist="38100" dir="2700000" algn="tl">
                    <a:srgbClr val="000000">
                      <a:alpha val="43137"/>
                    </a:srgbClr>
                  </a:outerShdw>
                </a:effectLst>
              </a:rPr>
              <a:t>Wave Reflection</a:t>
            </a:r>
          </a:p>
        </p:txBody>
      </p:sp>
      <p:sp>
        <p:nvSpPr>
          <p:cNvPr id="6147" name="Rectangle 3"/>
          <p:cNvSpPr>
            <a:spLocks noGrp="1" noChangeArrowheads="1"/>
          </p:cNvSpPr>
          <p:nvPr>
            <p:ph idx="1"/>
          </p:nvPr>
        </p:nvSpPr>
        <p:spPr>
          <a:xfrm>
            <a:off x="457200" y="1143000"/>
            <a:ext cx="8229600" cy="4754563"/>
          </a:xfrm>
        </p:spPr>
        <p:txBody>
          <a:bodyPr/>
          <a:lstStyle/>
          <a:p>
            <a:r>
              <a:rPr lang="en-US" b="1" dirty="0">
                <a:solidFill>
                  <a:srgbClr val="99FF99"/>
                </a:solidFill>
              </a:rPr>
              <a:t>Reflection</a:t>
            </a:r>
            <a:r>
              <a:rPr lang="en-US" dirty="0"/>
              <a:t> – When a wave reaches a boundary of the medium, it will return back along its original path of </a:t>
            </a:r>
            <a:r>
              <a:rPr lang="en-US" dirty="0" smtClean="0"/>
              <a:t>motion</a:t>
            </a:r>
          </a:p>
        </p:txBody>
      </p:sp>
      <p:pic>
        <p:nvPicPr>
          <p:cNvPr id="4098" name="Picture 2" descr="C:\Users\bennettk\Desktop\Reflecti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2638425"/>
            <a:ext cx="4133850" cy="406717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81000" y="2895600"/>
            <a:ext cx="4495800" cy="3385542"/>
          </a:xfrm>
          <a:prstGeom prst="rect">
            <a:avLst/>
          </a:prstGeom>
          <a:noFill/>
        </p:spPr>
        <p:txBody>
          <a:bodyPr wrap="square" rtlCol="0">
            <a:spAutoFit/>
          </a:bodyPr>
          <a:lstStyle/>
          <a:p>
            <a:r>
              <a:rPr lang="en-US" sz="2800" dirty="0"/>
              <a:t>This occurs when a wave front hits a barrier (i.e. wall, boundary into a new medium, etc.) and bounces back into the same part of the medium from which it originally came. </a:t>
            </a:r>
            <a:endParaRPr lang="en-US" sz="2800" b="1" dirty="0"/>
          </a:p>
          <a:p>
            <a:endParaRPr lang="en-US" dirty="0"/>
          </a:p>
        </p:txBody>
      </p:sp>
    </p:spTree>
    <p:extLst>
      <p:ext uri="{BB962C8B-B14F-4D97-AF65-F5344CB8AC3E}">
        <p14:creationId xmlns:p14="http://schemas.microsoft.com/office/powerpoint/2010/main" val="1018666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scene3d>
              <a:camera prst="orthographicFront"/>
              <a:lightRig rig="soft" dir="t">
                <a:rot lat="0" lon="0" rev="16800000"/>
              </a:lightRig>
            </a:scene3d>
            <a:sp3d prstMaterial="softEdge"/>
          </a:bodyPr>
          <a:lstStyle/>
          <a:p>
            <a:r>
              <a:rPr lang="en-US" dirty="0">
                <a:solidFill>
                  <a:schemeClr val="tx2"/>
                </a:solidFill>
                <a:effectLst>
                  <a:outerShdw blurRad="38100" dist="38100" dir="2700000" algn="tl">
                    <a:srgbClr val="000000">
                      <a:alpha val="43137"/>
                    </a:srgbClr>
                  </a:outerShdw>
                </a:effectLst>
              </a:rPr>
              <a:t>Free </a:t>
            </a:r>
            <a:r>
              <a:rPr lang="en-US" dirty="0" smtClean="0">
                <a:solidFill>
                  <a:schemeClr val="tx2"/>
                </a:solidFill>
                <a:effectLst>
                  <a:outerShdw blurRad="38100" dist="38100" dir="2700000" algn="tl">
                    <a:srgbClr val="000000">
                      <a:alpha val="43137"/>
                    </a:srgbClr>
                  </a:outerShdw>
                </a:effectLst>
              </a:rPr>
              <a:t>End Reflection</a:t>
            </a:r>
            <a:endParaRPr lang="en-US" dirty="0">
              <a:solidFill>
                <a:schemeClr val="tx2"/>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r>
              <a:rPr lang="en-US" dirty="0" smtClean="0"/>
              <a:t>Let’s consider a wave in a rope. </a:t>
            </a:r>
          </a:p>
          <a:p>
            <a:r>
              <a:rPr lang="en-US" dirty="0" smtClean="0"/>
              <a:t>If the end of the rope is free to move, we say it is a </a:t>
            </a:r>
            <a:r>
              <a:rPr lang="en-US" b="1" dirty="0" smtClean="0">
                <a:solidFill>
                  <a:srgbClr val="99FF99"/>
                </a:solidFill>
              </a:rPr>
              <a:t>free end</a:t>
            </a:r>
            <a:r>
              <a:rPr lang="en-US" dirty="0" smtClean="0"/>
              <a:t>.</a:t>
            </a:r>
          </a:p>
          <a:p>
            <a:r>
              <a:rPr lang="en-US" dirty="0" smtClean="0"/>
              <a:t>When the wave reached the end, it is reflected back along the rope in the same direction that it came from. </a:t>
            </a:r>
            <a:endParaRPr lang="en-US" dirty="0"/>
          </a:p>
        </p:txBody>
      </p:sp>
      <p:pic>
        <p:nvPicPr>
          <p:cNvPr id="12291" name="Picture 3" descr="F:\Physics\Unit 6 - Waves\Diagrams\free-end reflection.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745517" y="4533900"/>
            <a:ext cx="3652966" cy="2095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291740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scene3d>
              <a:camera prst="orthographicFront"/>
              <a:lightRig rig="soft" dir="t">
                <a:rot lat="0" lon="0" rev="16800000"/>
              </a:lightRig>
            </a:scene3d>
            <a:sp3d prstMaterial="softEdge"/>
          </a:bodyPr>
          <a:lstStyle/>
          <a:p>
            <a:r>
              <a:rPr lang="en-US" dirty="0" smtClean="0">
                <a:solidFill>
                  <a:schemeClr val="tx2"/>
                </a:solidFill>
                <a:effectLst>
                  <a:outerShdw blurRad="38100" dist="38100" dir="2700000" algn="tl">
                    <a:srgbClr val="000000">
                      <a:alpha val="43137"/>
                    </a:srgbClr>
                  </a:outerShdw>
                </a:effectLst>
              </a:rPr>
              <a:t>Fixed End Reflection</a:t>
            </a:r>
            <a:endParaRPr lang="en-US" dirty="0">
              <a:solidFill>
                <a:schemeClr val="tx2"/>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r>
              <a:rPr lang="en-US" dirty="0" smtClean="0"/>
              <a:t>Now, let’s say the rope is tied to an object.</a:t>
            </a:r>
            <a:endParaRPr lang="en-US" dirty="0"/>
          </a:p>
          <a:p>
            <a:r>
              <a:rPr lang="en-US" dirty="0"/>
              <a:t>If the end of the rope is </a:t>
            </a:r>
            <a:r>
              <a:rPr lang="en-US" dirty="0" smtClean="0"/>
              <a:t>unable to </a:t>
            </a:r>
            <a:r>
              <a:rPr lang="en-US" dirty="0"/>
              <a:t>move, we say it is a </a:t>
            </a:r>
            <a:r>
              <a:rPr lang="en-US" b="1" dirty="0" smtClean="0">
                <a:solidFill>
                  <a:srgbClr val="99FF99"/>
                </a:solidFill>
              </a:rPr>
              <a:t>fixed end</a:t>
            </a:r>
            <a:r>
              <a:rPr lang="en-US" dirty="0"/>
              <a:t>.</a:t>
            </a:r>
          </a:p>
          <a:p>
            <a:r>
              <a:rPr lang="en-US" dirty="0"/>
              <a:t>When the wave </a:t>
            </a:r>
            <a:r>
              <a:rPr lang="en-US" dirty="0" smtClean="0"/>
              <a:t>reaches </a:t>
            </a:r>
            <a:r>
              <a:rPr lang="en-US" dirty="0"/>
              <a:t>the end, </a:t>
            </a:r>
            <a:r>
              <a:rPr lang="en-US" dirty="0" smtClean="0"/>
              <a:t>the pulse is </a:t>
            </a:r>
            <a:r>
              <a:rPr lang="en-US" i="1" dirty="0" smtClean="0"/>
              <a:t>INVERTED</a:t>
            </a:r>
            <a:r>
              <a:rPr lang="en-US" dirty="0" smtClean="0"/>
              <a:t>  when it reflects off the boundary.  </a:t>
            </a:r>
            <a:endParaRPr lang="en-US" dirty="0"/>
          </a:p>
        </p:txBody>
      </p:sp>
      <p:pic>
        <p:nvPicPr>
          <p:cNvPr id="6" name="Picture 2" descr="F:\Physics\Unit 6 - Waves\Diagrams\fixed-end reflection.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789238" y="4267200"/>
            <a:ext cx="3565525" cy="20671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339865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noAutofit/>
            <a:scene3d>
              <a:camera prst="orthographicFront"/>
              <a:lightRig rig="soft" dir="t">
                <a:rot lat="0" lon="0" rev="16800000"/>
              </a:lightRig>
            </a:scene3d>
            <a:sp3d prstMaterial="softEdge"/>
          </a:bodyPr>
          <a:lstStyle/>
          <a:p>
            <a:r>
              <a:rPr lang="en-US" dirty="0">
                <a:solidFill>
                  <a:schemeClr val="tx2"/>
                </a:solidFill>
                <a:effectLst>
                  <a:outerShdw blurRad="38100" dist="38100" dir="2700000" algn="tl">
                    <a:srgbClr val="000000">
                      <a:alpha val="43137"/>
                    </a:srgbClr>
                  </a:outerShdw>
                </a:effectLst>
              </a:rPr>
              <a:t>What if the waves hit the barrier at an angle?</a:t>
            </a:r>
          </a:p>
        </p:txBody>
      </p:sp>
      <p:sp>
        <p:nvSpPr>
          <p:cNvPr id="3" name="Content Placeholder 2"/>
          <p:cNvSpPr>
            <a:spLocks noGrp="1"/>
          </p:cNvSpPr>
          <p:nvPr>
            <p:ph idx="1"/>
          </p:nvPr>
        </p:nvSpPr>
        <p:spPr>
          <a:xfrm>
            <a:off x="457200" y="1996440"/>
            <a:ext cx="8229600" cy="4709160"/>
          </a:xfrm>
        </p:spPr>
        <p:txBody>
          <a:bodyPr/>
          <a:lstStyle/>
          <a:p>
            <a:r>
              <a:rPr lang="en-US" dirty="0"/>
              <a:t>Let's say that some water waves hit a wall at an angle of </a:t>
            </a:r>
            <a:r>
              <a:rPr lang="en-US" dirty="0" smtClean="0"/>
              <a:t>35° </a:t>
            </a:r>
            <a:r>
              <a:rPr lang="en-US" dirty="0"/>
              <a:t>from the normal to the wall. </a:t>
            </a:r>
            <a:endParaRPr lang="en-US" dirty="0" smtClean="0"/>
          </a:p>
          <a:p>
            <a:r>
              <a:rPr lang="en-US" dirty="0" smtClean="0"/>
              <a:t>What </a:t>
            </a:r>
            <a:r>
              <a:rPr lang="en-US" dirty="0"/>
              <a:t>will the angle BETWEEN the incident water wave and the reflected water wave be?</a:t>
            </a:r>
          </a:p>
        </p:txBody>
      </p:sp>
    </p:spTree>
    <p:extLst>
      <p:ext uri="{BB962C8B-B14F-4D97-AF65-F5344CB8AC3E}">
        <p14:creationId xmlns:p14="http://schemas.microsoft.com/office/powerpoint/2010/main" val="162856319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2838" y="129360"/>
            <a:ext cx="8229600" cy="1143000"/>
          </a:xfrm>
        </p:spPr>
        <p:txBody>
          <a:bodyPr>
            <a:normAutofit/>
            <a:scene3d>
              <a:camera prst="orthographicFront"/>
              <a:lightRig rig="soft" dir="t">
                <a:rot lat="0" lon="0" rev="16800000"/>
              </a:lightRig>
            </a:scene3d>
            <a:sp3d prstMaterial="softEdge"/>
          </a:bodyPr>
          <a:lstStyle/>
          <a:p>
            <a:r>
              <a:rPr lang="en-US" dirty="0">
                <a:solidFill>
                  <a:srgbClr val="99FF99"/>
                </a:solidFill>
                <a:effectLst>
                  <a:outerShdw blurRad="38100" dist="38100" dir="2700000" algn="tl">
                    <a:srgbClr val="000000">
                      <a:alpha val="43137"/>
                    </a:srgbClr>
                  </a:outerShdw>
                </a:effectLst>
              </a:rPr>
              <a:t>Law of Reflection</a:t>
            </a:r>
          </a:p>
        </p:txBody>
      </p:sp>
      <p:sp>
        <p:nvSpPr>
          <p:cNvPr id="3" name="Content Placeholder 2"/>
          <p:cNvSpPr>
            <a:spLocks noGrp="1"/>
          </p:cNvSpPr>
          <p:nvPr>
            <p:ph idx="1"/>
          </p:nvPr>
        </p:nvSpPr>
        <p:spPr>
          <a:xfrm>
            <a:off x="457200" y="1219200"/>
            <a:ext cx="8229600" cy="5090160"/>
          </a:xfrm>
        </p:spPr>
        <p:txBody>
          <a:bodyPr/>
          <a:lstStyle/>
          <a:p>
            <a:r>
              <a:rPr lang="en-US" sz="2400" dirty="0" smtClean="0"/>
              <a:t>The </a:t>
            </a:r>
            <a:r>
              <a:rPr lang="en-US" sz="2400" dirty="0"/>
              <a:t>angle at which an incoming wave hits a barrier, when measured to a line normal to the barrier, will be the same as the angle at which the reflected wave leaves the barrier, when measured to a line normal to the </a:t>
            </a:r>
            <a:r>
              <a:rPr lang="en-US" sz="2400" dirty="0" smtClean="0"/>
              <a:t>barrier. In </a:t>
            </a:r>
            <a:r>
              <a:rPr lang="en-US" sz="2400" dirty="0"/>
              <a:t>other words</a:t>
            </a:r>
            <a:r>
              <a:rPr lang="en-US" sz="2400" dirty="0" smtClean="0"/>
              <a:t>: </a:t>
            </a:r>
          </a:p>
          <a:p>
            <a:pPr marL="137160" indent="0" algn="ctr">
              <a:buNone/>
            </a:pPr>
            <a:r>
              <a:rPr lang="en-US" b="1" i="1" dirty="0" smtClean="0">
                <a:solidFill>
                  <a:srgbClr val="99FF99"/>
                </a:solidFill>
              </a:rPr>
              <a:t>The </a:t>
            </a:r>
            <a:r>
              <a:rPr lang="en-US" b="1" i="1" dirty="0">
                <a:solidFill>
                  <a:srgbClr val="99FF99"/>
                </a:solidFill>
              </a:rPr>
              <a:t>angle of incidence is equal to the angle of reflection</a:t>
            </a:r>
            <a:endParaRPr lang="en-US" i="1" dirty="0">
              <a:solidFill>
                <a:srgbClr val="99FF99"/>
              </a:solidFill>
            </a:endParaRPr>
          </a:p>
        </p:txBody>
      </p:sp>
      <p:pic>
        <p:nvPicPr>
          <p:cNvPr id="5122" name="Picture 2" descr="C:\Users\bennettk\Desktop\Law of Reflecti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4050" y="4114236"/>
            <a:ext cx="5295900" cy="26675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9659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scene3d>
              <a:camera prst="orthographicFront"/>
              <a:lightRig rig="soft" dir="t">
                <a:rot lat="0" lon="0" rev="16800000"/>
              </a:lightRig>
            </a:scene3d>
            <a:sp3d prstMaterial="softEdge"/>
          </a:bodyPr>
          <a:lstStyle/>
          <a:p>
            <a:r>
              <a:rPr lang="en-US" dirty="0">
                <a:solidFill>
                  <a:schemeClr val="tx2"/>
                </a:solidFill>
                <a:effectLst>
                  <a:outerShdw blurRad="38100" dist="38100" dir="2700000" algn="tl">
                    <a:srgbClr val="000000">
                      <a:alpha val="43137"/>
                    </a:srgbClr>
                  </a:outerShdw>
                </a:effectLst>
              </a:rPr>
              <a:t>Refraction</a:t>
            </a:r>
          </a:p>
        </p:txBody>
      </p:sp>
      <p:sp>
        <p:nvSpPr>
          <p:cNvPr id="3" name="Content Placeholder 2"/>
          <p:cNvSpPr>
            <a:spLocks noGrp="1"/>
          </p:cNvSpPr>
          <p:nvPr>
            <p:ph idx="1"/>
          </p:nvPr>
        </p:nvSpPr>
        <p:spPr>
          <a:xfrm>
            <a:off x="457200" y="1005840"/>
            <a:ext cx="8229600" cy="4709160"/>
          </a:xfrm>
        </p:spPr>
        <p:txBody>
          <a:bodyPr/>
          <a:lstStyle/>
          <a:p>
            <a:r>
              <a:rPr lang="en-US" b="1" dirty="0" smtClean="0">
                <a:solidFill>
                  <a:srgbClr val="99FF99"/>
                </a:solidFill>
              </a:rPr>
              <a:t>Refraction</a:t>
            </a:r>
            <a:r>
              <a:rPr lang="en-US" dirty="0" smtClean="0">
                <a:solidFill>
                  <a:srgbClr val="99FF99"/>
                </a:solidFill>
              </a:rPr>
              <a:t> </a:t>
            </a:r>
            <a:r>
              <a:rPr lang="en-US" dirty="0" smtClean="0"/>
              <a:t>is the change of direction, or bending, of waves when they move between mediums. </a:t>
            </a:r>
          </a:p>
          <a:p>
            <a:r>
              <a:rPr lang="en-US" dirty="0" smtClean="0"/>
              <a:t>A </a:t>
            </a:r>
            <a:r>
              <a:rPr lang="en-US" dirty="0"/>
              <a:t>wave will change velocity when it enters a new </a:t>
            </a:r>
            <a:r>
              <a:rPr lang="en-US" dirty="0" smtClean="0"/>
              <a:t>medium. As </a:t>
            </a:r>
            <a:r>
              <a:rPr lang="en-US" dirty="0"/>
              <a:t>a </a:t>
            </a:r>
            <a:r>
              <a:rPr lang="en-US" dirty="0" smtClean="0"/>
              <a:t>result, </a:t>
            </a:r>
            <a:r>
              <a:rPr lang="en-US" dirty="0"/>
              <a:t>the wavelength will </a:t>
            </a:r>
            <a:r>
              <a:rPr lang="en-US" dirty="0" smtClean="0"/>
              <a:t>change. </a:t>
            </a:r>
          </a:p>
          <a:p>
            <a:pPr lvl="1"/>
            <a:r>
              <a:rPr lang="en-US" dirty="0" smtClean="0"/>
              <a:t>Has </a:t>
            </a:r>
            <a:r>
              <a:rPr lang="en-US" dirty="0"/>
              <a:t>the frequency of the wave changed at all?</a:t>
            </a:r>
          </a:p>
        </p:txBody>
      </p:sp>
      <p:pic>
        <p:nvPicPr>
          <p:cNvPr id="6146" name="Picture 2" descr="C:\Users\bennettk\Desktop\Refracti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52550" y="4201299"/>
            <a:ext cx="6438900" cy="26567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358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14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6004560"/>
          </a:xfrm>
        </p:spPr>
        <p:txBody>
          <a:bodyPr/>
          <a:lstStyle/>
          <a:p>
            <a:r>
              <a:rPr lang="en-US" dirty="0"/>
              <a:t>If the wave enters the new medium at an angle, the change in velocity will cause the wave to change its direction of </a:t>
            </a:r>
            <a:r>
              <a:rPr lang="en-US" dirty="0" smtClean="0"/>
              <a:t>propagation.</a:t>
            </a:r>
          </a:p>
          <a:p>
            <a:r>
              <a:rPr lang="en-US" dirty="0"/>
              <a:t>In which medium is the wave moving at a faster velocity?</a:t>
            </a:r>
            <a:endParaRPr lang="en-US" b="1" dirty="0"/>
          </a:p>
        </p:txBody>
      </p:sp>
      <p:pic>
        <p:nvPicPr>
          <p:cNvPr id="7170" name="Picture 2" descr="C:\Users\bennettk\Desktop\Refraction at an Angl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9740" y="2667000"/>
            <a:ext cx="6844520" cy="395698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467600" y="3685309"/>
            <a:ext cx="526660" cy="461665"/>
          </a:xfrm>
          <a:prstGeom prst="rect">
            <a:avLst/>
          </a:prstGeom>
          <a:solidFill>
            <a:schemeClr val="tx1"/>
          </a:solidFill>
        </p:spPr>
        <p:txBody>
          <a:bodyPr wrap="square" rtlCol="0">
            <a:spAutoFit/>
          </a:bodyPr>
          <a:lstStyle/>
          <a:p>
            <a:r>
              <a:rPr lang="en-US" sz="2400" b="1" dirty="0" smtClean="0">
                <a:solidFill>
                  <a:schemeClr val="accent2">
                    <a:lumMod val="50000"/>
                  </a:schemeClr>
                </a:solidFill>
                <a:latin typeface="Arial" pitchFamily="34" charset="0"/>
                <a:cs typeface="Arial" pitchFamily="34" charset="0"/>
              </a:rPr>
              <a:t>#1</a:t>
            </a:r>
            <a:endParaRPr lang="en-US" sz="2400" b="1" dirty="0">
              <a:solidFill>
                <a:schemeClr val="accent2">
                  <a:lumMod val="50000"/>
                </a:schemeClr>
              </a:solidFill>
              <a:latin typeface="Arial" pitchFamily="34" charset="0"/>
              <a:cs typeface="Arial" pitchFamily="34" charset="0"/>
            </a:endParaRPr>
          </a:p>
        </p:txBody>
      </p:sp>
      <p:sp>
        <p:nvSpPr>
          <p:cNvPr id="6" name="TextBox 5"/>
          <p:cNvSpPr txBox="1"/>
          <p:nvPr/>
        </p:nvSpPr>
        <p:spPr>
          <a:xfrm>
            <a:off x="7343003" y="5421592"/>
            <a:ext cx="526660" cy="461665"/>
          </a:xfrm>
          <a:prstGeom prst="rect">
            <a:avLst/>
          </a:prstGeom>
          <a:solidFill>
            <a:schemeClr val="tx1"/>
          </a:solidFill>
        </p:spPr>
        <p:txBody>
          <a:bodyPr wrap="square" rtlCol="0">
            <a:spAutoFit/>
          </a:bodyPr>
          <a:lstStyle/>
          <a:p>
            <a:r>
              <a:rPr lang="en-US" sz="2400" b="1" dirty="0" smtClean="0">
                <a:solidFill>
                  <a:schemeClr val="accent2">
                    <a:lumMod val="50000"/>
                  </a:schemeClr>
                </a:solidFill>
                <a:latin typeface="Arial" pitchFamily="34" charset="0"/>
                <a:cs typeface="Arial" pitchFamily="34" charset="0"/>
              </a:rPr>
              <a:t>#2</a:t>
            </a:r>
            <a:endParaRPr lang="en-US" sz="2400" b="1" dirty="0">
              <a:solidFill>
                <a:schemeClr val="accent2">
                  <a:lumMod val="50000"/>
                </a:schemeClr>
              </a:solidFill>
              <a:latin typeface="Arial" pitchFamily="34" charset="0"/>
              <a:cs typeface="Arial" pitchFamily="34" charset="0"/>
            </a:endParaRPr>
          </a:p>
        </p:txBody>
      </p:sp>
    </p:spTree>
    <p:extLst>
      <p:ext uri="{BB962C8B-B14F-4D97-AF65-F5344CB8AC3E}">
        <p14:creationId xmlns:p14="http://schemas.microsoft.com/office/powerpoint/2010/main" val="3405270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5775960"/>
          </a:xfrm>
        </p:spPr>
        <p:txBody>
          <a:bodyPr>
            <a:normAutofit/>
          </a:bodyPr>
          <a:lstStyle/>
          <a:p>
            <a:r>
              <a:rPr lang="en-US" sz="3200" dirty="0"/>
              <a:t>When a wave enters a new medium at an angle and its velocity </a:t>
            </a:r>
            <a:r>
              <a:rPr lang="en-US" sz="3200" b="1" dirty="0"/>
              <a:t>INCREASES</a:t>
            </a:r>
            <a:r>
              <a:rPr lang="en-US" sz="3200" dirty="0"/>
              <a:t>, </a:t>
            </a:r>
            <a:r>
              <a:rPr lang="en-US" sz="3200" dirty="0" smtClean="0"/>
              <a:t>the wave will </a:t>
            </a:r>
            <a:r>
              <a:rPr lang="en-US" sz="3200" dirty="0"/>
              <a:t>bend:</a:t>
            </a:r>
            <a:endParaRPr lang="en-US" sz="3200" dirty="0" smtClean="0">
              <a:effectLst/>
            </a:endParaRPr>
          </a:p>
          <a:p>
            <a:pPr marL="137160" indent="0">
              <a:buNone/>
            </a:pPr>
            <a:r>
              <a:rPr lang="en-US" sz="3200" dirty="0" smtClean="0"/>
              <a:t>	______________ </a:t>
            </a:r>
            <a:r>
              <a:rPr lang="en-US" sz="3200" dirty="0"/>
              <a:t>the </a:t>
            </a:r>
            <a:r>
              <a:rPr lang="en-US" sz="3200" dirty="0" smtClean="0"/>
              <a:t>normal</a:t>
            </a:r>
            <a:endParaRPr lang="en-US" sz="3200" dirty="0" smtClean="0">
              <a:effectLst/>
            </a:endParaRPr>
          </a:p>
          <a:p>
            <a:endParaRPr lang="en-US" sz="3200" dirty="0" smtClean="0"/>
          </a:p>
          <a:p>
            <a:r>
              <a:rPr lang="en-US" sz="3200" dirty="0" smtClean="0"/>
              <a:t>When </a:t>
            </a:r>
            <a:r>
              <a:rPr lang="en-US" sz="3200" dirty="0"/>
              <a:t>a wave enters a new medium at an angle and its velocity </a:t>
            </a:r>
            <a:r>
              <a:rPr lang="en-US" sz="3200" b="1" dirty="0"/>
              <a:t>DECREASES</a:t>
            </a:r>
            <a:r>
              <a:rPr lang="en-US" sz="3200" dirty="0"/>
              <a:t>, </a:t>
            </a:r>
            <a:r>
              <a:rPr lang="en-US" sz="3200" dirty="0" smtClean="0"/>
              <a:t>the wave </a:t>
            </a:r>
            <a:r>
              <a:rPr lang="en-US" sz="3200" dirty="0"/>
              <a:t>will bend:</a:t>
            </a:r>
            <a:endParaRPr lang="en-US" sz="3200" dirty="0" smtClean="0">
              <a:effectLst/>
            </a:endParaRPr>
          </a:p>
          <a:p>
            <a:pPr marL="137160" indent="0">
              <a:buNone/>
            </a:pPr>
            <a:r>
              <a:rPr lang="en-US" sz="3200" dirty="0"/>
              <a:t>	</a:t>
            </a:r>
            <a:r>
              <a:rPr lang="en-US" sz="3200" dirty="0" smtClean="0"/>
              <a:t>______________ </a:t>
            </a:r>
            <a:r>
              <a:rPr lang="en-US" sz="3200" dirty="0"/>
              <a:t>the </a:t>
            </a:r>
            <a:r>
              <a:rPr lang="en-US" sz="3200" dirty="0" smtClean="0"/>
              <a:t>normal</a:t>
            </a:r>
            <a:endParaRPr lang="en-US" sz="3200" dirty="0"/>
          </a:p>
        </p:txBody>
      </p:sp>
      <p:sp>
        <p:nvSpPr>
          <p:cNvPr id="5" name="TextBox 4"/>
          <p:cNvSpPr txBox="1"/>
          <p:nvPr/>
        </p:nvSpPr>
        <p:spPr>
          <a:xfrm>
            <a:off x="2286000" y="2362200"/>
            <a:ext cx="1279517" cy="584775"/>
          </a:xfrm>
          <a:prstGeom prst="rect">
            <a:avLst/>
          </a:prstGeom>
          <a:noFill/>
        </p:spPr>
        <p:txBody>
          <a:bodyPr wrap="none" rtlCol="0">
            <a:spAutoFit/>
          </a:bodyPr>
          <a:lstStyle/>
          <a:p>
            <a:r>
              <a:rPr lang="en-US" sz="3200" dirty="0" smtClean="0">
                <a:solidFill>
                  <a:srgbClr val="99FF99"/>
                </a:solidFill>
              </a:rPr>
              <a:t>Away</a:t>
            </a:r>
            <a:endParaRPr lang="en-US" dirty="0">
              <a:solidFill>
                <a:srgbClr val="99FF99"/>
              </a:solidFill>
            </a:endParaRPr>
          </a:p>
        </p:txBody>
      </p:sp>
      <p:sp>
        <p:nvSpPr>
          <p:cNvPr id="6" name="TextBox 5"/>
          <p:cNvSpPr txBox="1"/>
          <p:nvPr/>
        </p:nvSpPr>
        <p:spPr>
          <a:xfrm>
            <a:off x="2112843" y="5105400"/>
            <a:ext cx="1620957" cy="584775"/>
          </a:xfrm>
          <a:prstGeom prst="rect">
            <a:avLst/>
          </a:prstGeom>
          <a:noFill/>
        </p:spPr>
        <p:txBody>
          <a:bodyPr wrap="none" rtlCol="0">
            <a:spAutoFit/>
          </a:bodyPr>
          <a:lstStyle/>
          <a:p>
            <a:r>
              <a:rPr lang="en-US" sz="3200" dirty="0" smtClean="0">
                <a:solidFill>
                  <a:srgbClr val="99FF99"/>
                </a:solidFill>
              </a:rPr>
              <a:t>Toward</a:t>
            </a:r>
            <a:endParaRPr lang="en-US" dirty="0">
              <a:solidFill>
                <a:srgbClr val="99FF99"/>
              </a:solidFill>
            </a:endParaRPr>
          </a:p>
        </p:txBody>
      </p:sp>
    </p:spTree>
    <p:extLst>
      <p:ext uri="{BB962C8B-B14F-4D97-AF65-F5344CB8AC3E}">
        <p14:creationId xmlns:p14="http://schemas.microsoft.com/office/powerpoint/2010/main" val="3503682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scene3d>
              <a:camera prst="orthographicFront"/>
              <a:lightRig rig="soft" dir="t">
                <a:rot lat="0" lon="0" rev="16800000"/>
              </a:lightRig>
            </a:scene3d>
            <a:sp3d prstMaterial="softEdge"/>
          </a:bodyPr>
          <a:lstStyle/>
          <a:p>
            <a:r>
              <a:rPr lang="en-US" dirty="0">
                <a:solidFill>
                  <a:schemeClr val="tx2"/>
                </a:solidFill>
                <a:effectLst>
                  <a:outerShdw blurRad="38100" dist="38100" dir="2700000" algn="tl">
                    <a:srgbClr val="000000">
                      <a:alpha val="43137"/>
                    </a:srgbClr>
                  </a:outerShdw>
                </a:effectLst>
              </a:rPr>
              <a:t>Refraction</a:t>
            </a:r>
          </a:p>
        </p:txBody>
      </p:sp>
      <p:sp>
        <p:nvSpPr>
          <p:cNvPr id="3" name="Content Placeholder 2"/>
          <p:cNvSpPr>
            <a:spLocks noGrp="1"/>
          </p:cNvSpPr>
          <p:nvPr>
            <p:ph idx="1"/>
          </p:nvPr>
        </p:nvSpPr>
        <p:spPr>
          <a:xfrm>
            <a:off x="457200" y="1005840"/>
            <a:ext cx="8229600" cy="4709160"/>
          </a:xfrm>
        </p:spPr>
        <p:txBody>
          <a:bodyPr>
            <a:normAutofit/>
          </a:bodyPr>
          <a:lstStyle/>
          <a:p>
            <a:r>
              <a:rPr lang="en-US" sz="2400" b="1" dirty="0" smtClean="0">
                <a:solidFill>
                  <a:srgbClr val="99FF99"/>
                </a:solidFill>
              </a:rPr>
              <a:t>Refraction</a:t>
            </a:r>
            <a:r>
              <a:rPr lang="en-US" sz="2400" dirty="0" smtClean="0">
                <a:solidFill>
                  <a:srgbClr val="99FF99"/>
                </a:solidFill>
              </a:rPr>
              <a:t> </a:t>
            </a:r>
            <a:r>
              <a:rPr lang="en-US" sz="2400" dirty="0" smtClean="0"/>
              <a:t>is the change of direction, or bending, of waves when they move between mediums. </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35886" y="2362200"/>
            <a:ext cx="4072227" cy="3352800"/>
          </a:xfrm>
          <a:prstGeom prst="rect">
            <a:avLst/>
          </a:prstGeom>
        </p:spPr>
      </p:pic>
    </p:spTree>
    <p:extLst>
      <p:ext uri="{BB962C8B-B14F-4D97-AF65-F5344CB8AC3E}">
        <p14:creationId xmlns:p14="http://schemas.microsoft.com/office/powerpoint/2010/main" val="167591945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solidFill>
                  <a:schemeClr val="tx1"/>
                </a:solidFill>
              </a:rPr>
              <a:t>Warm up</a:t>
            </a:r>
            <a:endParaRPr lang="en-US" sz="4800" dirty="0">
              <a:solidFill>
                <a:schemeClr val="tx1"/>
              </a:solidFill>
            </a:endParaRPr>
          </a:p>
        </p:txBody>
      </p:sp>
      <p:sp>
        <p:nvSpPr>
          <p:cNvPr id="3" name="Content Placeholder 2"/>
          <p:cNvSpPr>
            <a:spLocks noGrp="1"/>
          </p:cNvSpPr>
          <p:nvPr>
            <p:ph idx="1"/>
          </p:nvPr>
        </p:nvSpPr>
        <p:spPr/>
        <p:txBody>
          <a:bodyPr/>
          <a:lstStyle/>
          <a:p>
            <a:endParaRPr lang="en-US" sz="4000" dirty="0" smtClean="0"/>
          </a:p>
          <a:p>
            <a:pPr marL="137160" indent="0">
              <a:buNone/>
            </a:pPr>
            <a:r>
              <a:rPr lang="en-US" sz="4000" dirty="0" smtClean="0"/>
              <a:t>What is the difference between reflection and refraction?</a:t>
            </a:r>
            <a:endParaRPr lang="en-US" sz="4000" dirty="0"/>
          </a:p>
        </p:txBody>
      </p:sp>
    </p:spTree>
    <p:extLst>
      <p:ext uri="{BB962C8B-B14F-4D97-AF65-F5344CB8AC3E}">
        <p14:creationId xmlns:p14="http://schemas.microsoft.com/office/powerpoint/2010/main" val="41726074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scene3d>
              <a:camera prst="orthographicFront"/>
              <a:lightRig rig="soft" dir="t">
                <a:rot lat="0" lon="0" rev="16800000"/>
              </a:lightRig>
            </a:scene3d>
            <a:sp3d prstMaterial="softEdge"/>
          </a:bodyPr>
          <a:lstStyle/>
          <a:p>
            <a:r>
              <a:rPr lang="en-US" dirty="0">
                <a:solidFill>
                  <a:schemeClr val="tx2"/>
                </a:solidFill>
                <a:effectLst>
                  <a:outerShdw blurRad="38100" dist="38100" dir="2700000" algn="tl">
                    <a:srgbClr val="000000">
                      <a:alpha val="43137"/>
                    </a:srgbClr>
                  </a:outerShdw>
                </a:effectLst>
              </a:rPr>
              <a:t>Wave Interference</a:t>
            </a:r>
          </a:p>
        </p:txBody>
      </p:sp>
      <p:sp>
        <p:nvSpPr>
          <p:cNvPr id="3" name="Content Placeholder 2"/>
          <p:cNvSpPr>
            <a:spLocks noGrp="1"/>
          </p:cNvSpPr>
          <p:nvPr>
            <p:ph idx="1"/>
          </p:nvPr>
        </p:nvSpPr>
        <p:spPr/>
        <p:txBody>
          <a:bodyPr/>
          <a:lstStyle/>
          <a:p>
            <a:r>
              <a:rPr lang="en-US" dirty="0" smtClean="0"/>
              <a:t>Waves </a:t>
            </a:r>
            <a:r>
              <a:rPr lang="en-US" dirty="0"/>
              <a:t>can move through each other, which means that they can be in the same place at the same </a:t>
            </a:r>
            <a:r>
              <a:rPr lang="en-US" dirty="0" smtClean="0"/>
              <a:t>time!</a:t>
            </a:r>
          </a:p>
          <a:p>
            <a:r>
              <a:rPr lang="en-US" dirty="0" smtClean="0"/>
              <a:t>When </a:t>
            </a:r>
            <a:r>
              <a:rPr lang="en-US" dirty="0"/>
              <a:t>waves are at the same place at the same time, the amplitudes of the waves simply add together and this is really all we need to know!</a:t>
            </a:r>
          </a:p>
        </p:txBody>
      </p:sp>
    </p:spTree>
    <p:extLst>
      <p:ext uri="{BB962C8B-B14F-4D97-AF65-F5344CB8AC3E}">
        <p14:creationId xmlns:p14="http://schemas.microsoft.com/office/powerpoint/2010/main" val="950852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scene3d>
              <a:camera prst="orthographicFront"/>
              <a:lightRig rig="soft" dir="t">
                <a:rot lat="0" lon="0" rev="16800000"/>
              </a:lightRig>
            </a:scene3d>
            <a:sp3d prstMaterial="softEdge"/>
          </a:bodyPr>
          <a:lstStyle/>
          <a:p>
            <a:r>
              <a:rPr lang="en-US" dirty="0" smtClean="0">
                <a:solidFill>
                  <a:schemeClr val="tx2"/>
                </a:solidFill>
                <a:effectLst>
                  <a:outerShdw blurRad="38100" dist="38100" dir="2700000" algn="tl">
                    <a:srgbClr val="000000">
                      <a:alpha val="43137"/>
                    </a:srgbClr>
                  </a:outerShdw>
                </a:effectLst>
              </a:rPr>
              <a:t>Diffraction</a:t>
            </a:r>
            <a:endParaRPr lang="en-US" dirty="0">
              <a:solidFill>
                <a:schemeClr val="tx2"/>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066800"/>
            <a:ext cx="8229600" cy="4861560"/>
          </a:xfrm>
        </p:spPr>
        <p:txBody>
          <a:bodyPr/>
          <a:lstStyle/>
          <a:p>
            <a:r>
              <a:rPr lang="en-US" b="1" dirty="0" smtClean="0">
                <a:solidFill>
                  <a:srgbClr val="99FF99"/>
                </a:solidFill>
              </a:rPr>
              <a:t>Diffraction</a:t>
            </a:r>
            <a:r>
              <a:rPr lang="en-US" b="1" dirty="0">
                <a:solidFill>
                  <a:srgbClr val="99FF99"/>
                </a:solidFill>
              </a:rPr>
              <a:t> </a:t>
            </a:r>
            <a:r>
              <a:rPr lang="en-US" dirty="0" smtClean="0"/>
              <a:t>occurs when </a:t>
            </a:r>
            <a:r>
              <a:rPr lang="en-US" dirty="0"/>
              <a:t>a wave passes by the edge of a </a:t>
            </a:r>
            <a:r>
              <a:rPr lang="en-US" dirty="0" smtClean="0"/>
              <a:t>barrier and the </a:t>
            </a:r>
            <a:r>
              <a:rPr lang="en-US" dirty="0" err="1"/>
              <a:t>wavefront</a:t>
            </a:r>
            <a:r>
              <a:rPr lang="en-US" dirty="0"/>
              <a:t> </a:t>
            </a:r>
            <a:r>
              <a:rPr lang="en-US" dirty="0" smtClean="0"/>
              <a:t>bends </a:t>
            </a:r>
            <a:r>
              <a:rPr lang="en-US" dirty="0"/>
              <a:t>around the </a:t>
            </a:r>
            <a:r>
              <a:rPr lang="en-US" dirty="0" smtClean="0"/>
              <a:t>edge</a:t>
            </a:r>
            <a:endParaRPr lang="en-US" dirty="0" smtClean="0">
              <a:effectLst/>
            </a:endParaRPr>
          </a:p>
          <a:p>
            <a:r>
              <a:rPr lang="en-US" dirty="0"/>
              <a:t>Part of the </a:t>
            </a:r>
            <a:r>
              <a:rPr lang="en-US" dirty="0" err="1"/>
              <a:t>wavefront</a:t>
            </a:r>
            <a:r>
              <a:rPr lang="en-US" dirty="0"/>
              <a:t> is blocked and reflected back, so the energy from the </a:t>
            </a:r>
            <a:r>
              <a:rPr lang="en-US" dirty="0" err="1"/>
              <a:t>wavefront</a:t>
            </a:r>
            <a:r>
              <a:rPr lang="en-US" dirty="0"/>
              <a:t> that does get past the barrier spreads out into the rest of the </a:t>
            </a:r>
            <a:r>
              <a:rPr lang="en-US" dirty="0" smtClean="0"/>
              <a:t>medium - creating </a:t>
            </a:r>
            <a:r>
              <a:rPr lang="en-US" dirty="0"/>
              <a:t>a circular wave front</a:t>
            </a:r>
          </a:p>
        </p:txBody>
      </p:sp>
      <p:pic>
        <p:nvPicPr>
          <p:cNvPr id="3074" name="Picture 2" descr="E:\Physics\Unit 6 - Waves\Diagrams\Diffracti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4172483"/>
            <a:ext cx="6629400" cy="2704567"/>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Arrow Connector 4"/>
          <p:cNvCxnSpPr/>
          <p:nvPr/>
        </p:nvCxnSpPr>
        <p:spPr>
          <a:xfrm>
            <a:off x="6934200" y="4267200"/>
            <a:ext cx="0" cy="1352283"/>
          </a:xfrm>
          <a:prstGeom prst="straightConnector1">
            <a:avLst/>
          </a:prstGeom>
          <a:ln w="57150">
            <a:solidFill>
              <a:schemeClr val="bg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36416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709160"/>
          </a:xfrm>
        </p:spPr>
        <p:txBody>
          <a:bodyPr/>
          <a:lstStyle/>
          <a:p>
            <a:r>
              <a:rPr lang="en-US" dirty="0"/>
              <a:t>What </a:t>
            </a:r>
            <a:r>
              <a:rPr lang="en-US" dirty="0" smtClean="0"/>
              <a:t>will happen </a:t>
            </a:r>
            <a:r>
              <a:rPr lang="en-US" dirty="0"/>
              <a:t>to the appearance of the waves as the opening between the two barriers gets smaller?</a:t>
            </a:r>
          </a:p>
        </p:txBody>
      </p:sp>
      <p:pic>
        <p:nvPicPr>
          <p:cNvPr id="8194" name="Picture 2" descr="C:\Users\bennettk\Desktop\Diffraction Sli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5696" y="3276600"/>
            <a:ext cx="8767330" cy="3429000"/>
          </a:xfrm>
          <a:prstGeom prst="rect">
            <a:avLst/>
          </a:prstGeom>
          <a:noFill/>
          <a:extLst>
            <a:ext uri="{909E8E84-426E-40DD-AFC4-6F175D3DCCD1}">
              <a14:hiddenFill xmlns:a14="http://schemas.microsoft.com/office/drawing/2010/main">
                <a:solidFill>
                  <a:srgbClr val="FFFFFF"/>
                </a:solidFill>
              </a14:hiddenFill>
            </a:ext>
          </a:extLst>
        </p:spPr>
      </p:pic>
      <p:cxnSp>
        <p:nvCxnSpPr>
          <p:cNvPr id="4" name="Straight Arrow Connector 3"/>
          <p:cNvCxnSpPr/>
          <p:nvPr/>
        </p:nvCxnSpPr>
        <p:spPr>
          <a:xfrm>
            <a:off x="4724400" y="3429000"/>
            <a:ext cx="0" cy="1352283"/>
          </a:xfrm>
          <a:prstGeom prst="straightConnector1">
            <a:avLst/>
          </a:prstGeom>
          <a:ln w="57150">
            <a:solidFill>
              <a:schemeClr val="bg2">
                <a:lumMod val="75000"/>
              </a:schemeClr>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400914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4709160"/>
          </a:xfrm>
        </p:spPr>
        <p:txBody>
          <a:bodyPr/>
          <a:lstStyle/>
          <a:p>
            <a:r>
              <a:rPr lang="en-US" dirty="0"/>
              <a:t>The smaller the opening, the more circular the diffracted wave fronts become</a:t>
            </a:r>
          </a:p>
        </p:txBody>
      </p:sp>
      <p:pic>
        <p:nvPicPr>
          <p:cNvPr id="9219" name="Picture 3" descr="C:\Users\bennettk\Desktop\Diffraction Small Sli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726" y="1943100"/>
            <a:ext cx="9305926" cy="4914900"/>
          </a:xfrm>
          <a:prstGeom prst="rect">
            <a:avLst/>
          </a:prstGeom>
          <a:noFill/>
          <a:extLst>
            <a:ext uri="{909E8E84-426E-40DD-AFC4-6F175D3DCCD1}">
              <a14:hiddenFill xmlns:a14="http://schemas.microsoft.com/office/drawing/2010/main">
                <a:solidFill>
                  <a:srgbClr val="FFFFFF"/>
                </a:solidFill>
              </a14:hiddenFill>
            </a:ext>
          </a:extLst>
        </p:spPr>
      </p:pic>
      <p:cxnSp>
        <p:nvCxnSpPr>
          <p:cNvPr id="4" name="Straight Arrow Connector 3"/>
          <p:cNvCxnSpPr/>
          <p:nvPr/>
        </p:nvCxnSpPr>
        <p:spPr>
          <a:xfrm>
            <a:off x="4343400" y="2076717"/>
            <a:ext cx="0" cy="676141"/>
          </a:xfrm>
          <a:prstGeom prst="straightConnector1">
            <a:avLst/>
          </a:prstGeom>
          <a:ln w="57150">
            <a:solidFill>
              <a:schemeClr val="bg2">
                <a:lumMod val="75000"/>
              </a:schemeClr>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7587498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229600" cy="4709160"/>
          </a:xfrm>
        </p:spPr>
        <p:txBody>
          <a:bodyPr/>
          <a:lstStyle/>
          <a:p>
            <a:r>
              <a:rPr lang="en-US" dirty="0"/>
              <a:t>Which wave phenomena/behavior is most prominently being shown in this photograph?</a:t>
            </a:r>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24978" y="2057400"/>
            <a:ext cx="5694045" cy="42768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25824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scene3d>
              <a:camera prst="orthographicFront"/>
              <a:lightRig rig="soft" dir="t">
                <a:rot lat="0" lon="0" rev="16800000"/>
              </a:lightRig>
            </a:scene3d>
            <a:sp3d prstMaterial="softEdge"/>
          </a:bodyPr>
          <a:lstStyle/>
          <a:p>
            <a:r>
              <a:rPr lang="en-US" dirty="0" smtClean="0">
                <a:solidFill>
                  <a:schemeClr val="tx2"/>
                </a:solidFill>
                <a:effectLst>
                  <a:outerShdw blurRad="38100" dist="38100" dir="2700000" algn="tl">
                    <a:srgbClr val="000000">
                      <a:alpha val="43137"/>
                    </a:srgbClr>
                  </a:outerShdw>
                </a:effectLst>
              </a:rPr>
              <a:t>Constructive </a:t>
            </a:r>
            <a:r>
              <a:rPr lang="en-US" dirty="0">
                <a:solidFill>
                  <a:schemeClr val="tx2"/>
                </a:solidFill>
                <a:effectLst>
                  <a:outerShdw blurRad="38100" dist="38100" dir="2700000" algn="tl">
                    <a:srgbClr val="000000">
                      <a:alpha val="43137"/>
                    </a:srgbClr>
                  </a:outerShdw>
                </a:effectLst>
              </a:rPr>
              <a:t>Interference</a:t>
            </a:r>
            <a:endParaRPr lang="en-US" dirty="0"/>
          </a:p>
        </p:txBody>
      </p:sp>
      <p:sp>
        <p:nvSpPr>
          <p:cNvPr id="3" name="Content Placeholder 2"/>
          <p:cNvSpPr>
            <a:spLocks noGrp="1"/>
          </p:cNvSpPr>
          <p:nvPr>
            <p:ph idx="1"/>
          </p:nvPr>
        </p:nvSpPr>
        <p:spPr>
          <a:xfrm>
            <a:off x="457200" y="990600"/>
            <a:ext cx="8229600" cy="5318760"/>
          </a:xfrm>
        </p:spPr>
        <p:txBody>
          <a:bodyPr/>
          <a:lstStyle/>
          <a:p>
            <a:r>
              <a:rPr lang="en-US" dirty="0"/>
              <a:t>If we add these two waves together, point-by-point, we end up with a new wave that looks pretty much like the original waves but its amplitude is larger. </a:t>
            </a:r>
            <a:endParaRPr lang="en-US" dirty="0" smtClean="0"/>
          </a:p>
          <a:p>
            <a:r>
              <a:rPr lang="en-US" dirty="0" smtClean="0"/>
              <a:t>This </a:t>
            </a:r>
            <a:r>
              <a:rPr lang="en-US" dirty="0"/>
              <a:t>situation, where the resultant wave is bigger than either of the two original, is called </a:t>
            </a:r>
            <a:r>
              <a:rPr lang="en-US" b="1" dirty="0">
                <a:solidFill>
                  <a:srgbClr val="99FF99"/>
                </a:solidFill>
              </a:rPr>
              <a:t>constructive interference</a:t>
            </a:r>
            <a:r>
              <a:rPr lang="en-US" dirty="0"/>
              <a:t>. The waves are adding together to form a bigger wave.</a:t>
            </a:r>
          </a:p>
        </p:txBody>
      </p:sp>
      <p:pic>
        <p:nvPicPr>
          <p:cNvPr id="3074" name="Picture 2" descr="C:\Users\bennettk\Desktop\Constructive Interference.jpg"/>
          <p:cNvPicPr>
            <a:picLocks noChangeAspect="1" noChangeArrowheads="1"/>
          </p:cNvPicPr>
          <p:nvPr/>
        </p:nvPicPr>
        <p:blipFill rotWithShape="1">
          <a:blip r:embed="rId2">
            <a:extLst>
              <a:ext uri="{28A0092B-C50C-407E-A947-70E740481C1C}">
                <a14:useLocalDpi xmlns:a14="http://schemas.microsoft.com/office/drawing/2010/main" val="0"/>
              </a:ext>
            </a:extLst>
          </a:blip>
          <a:srcRect b="47694"/>
          <a:stretch/>
        </p:blipFill>
        <p:spPr bwMode="auto">
          <a:xfrm>
            <a:off x="457200" y="4724400"/>
            <a:ext cx="3609975" cy="181348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Users\bennettk\Desktop\Constructive Interference.jpg"/>
          <p:cNvPicPr>
            <a:picLocks noChangeAspect="1" noChangeArrowheads="1"/>
          </p:cNvPicPr>
          <p:nvPr/>
        </p:nvPicPr>
        <p:blipFill rotWithShape="1">
          <a:blip r:embed="rId2">
            <a:extLst>
              <a:ext uri="{28A0092B-C50C-407E-A947-70E740481C1C}">
                <a14:useLocalDpi xmlns:a14="http://schemas.microsoft.com/office/drawing/2010/main" val="0"/>
              </a:ext>
            </a:extLst>
          </a:blip>
          <a:srcRect t="63439"/>
          <a:stretch/>
        </p:blipFill>
        <p:spPr bwMode="auto">
          <a:xfrm>
            <a:off x="5105400" y="4997331"/>
            <a:ext cx="3609975" cy="126762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C:\Users\bennettk\Desktop\Destructive Interference.jpg"/>
          <p:cNvPicPr>
            <a:picLocks noChangeAspect="1" noChangeArrowheads="1"/>
          </p:cNvPicPr>
          <p:nvPr/>
        </p:nvPicPr>
        <p:blipFill rotWithShape="1">
          <a:blip r:embed="rId3">
            <a:extLst>
              <a:ext uri="{28A0092B-C50C-407E-A947-70E740481C1C}">
                <a14:useLocalDpi xmlns:a14="http://schemas.microsoft.com/office/drawing/2010/main" val="0"/>
              </a:ext>
            </a:extLst>
          </a:blip>
          <a:srcRect l="42777" t="68695" r="43565" b="15653"/>
          <a:stretch/>
        </p:blipFill>
        <p:spPr bwMode="auto">
          <a:xfrm>
            <a:off x="4343400" y="5423908"/>
            <a:ext cx="495656" cy="4144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4927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7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scene3d>
              <a:camera prst="orthographicFront"/>
              <a:lightRig rig="soft" dir="t">
                <a:rot lat="0" lon="0" rev="16800000"/>
              </a:lightRig>
            </a:scene3d>
            <a:sp3d prstMaterial="softEdge"/>
          </a:bodyPr>
          <a:lstStyle/>
          <a:p>
            <a:r>
              <a:rPr lang="en-US" dirty="0">
                <a:solidFill>
                  <a:schemeClr val="tx2"/>
                </a:solidFill>
                <a:effectLst>
                  <a:outerShdw blurRad="38100" dist="38100" dir="2700000" algn="tl">
                    <a:srgbClr val="000000">
                      <a:alpha val="43137"/>
                    </a:srgbClr>
                  </a:outerShdw>
                </a:effectLst>
              </a:rPr>
              <a:t>Constructive Interference </a:t>
            </a:r>
          </a:p>
        </p:txBody>
      </p:sp>
      <p:pic>
        <p:nvPicPr>
          <p:cNvPr id="15362" name="Picture 2" descr="C:\Users\bennettk\Desktop\Constructive Interference.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143000"/>
            <a:ext cx="6096000"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48044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scene3d>
              <a:camera prst="orthographicFront"/>
              <a:lightRig rig="soft" dir="t">
                <a:rot lat="0" lon="0" rev="16800000"/>
              </a:lightRig>
            </a:scene3d>
            <a:sp3d prstMaterial="softEdge"/>
          </a:bodyPr>
          <a:lstStyle/>
          <a:p>
            <a:r>
              <a:rPr lang="en-US" dirty="0" smtClean="0">
                <a:solidFill>
                  <a:schemeClr val="tx2"/>
                </a:solidFill>
                <a:effectLst>
                  <a:outerShdw blurRad="38100" dist="38100" dir="2700000" algn="tl">
                    <a:srgbClr val="000000">
                      <a:alpha val="43137"/>
                    </a:srgbClr>
                  </a:outerShdw>
                </a:effectLst>
              </a:rPr>
              <a:t>Destructive Interference</a:t>
            </a:r>
            <a:endParaRPr lang="en-US" dirty="0">
              <a:solidFill>
                <a:schemeClr val="tx2"/>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04800" y="990600"/>
            <a:ext cx="8610600" cy="5318760"/>
          </a:xfrm>
        </p:spPr>
        <p:txBody>
          <a:bodyPr>
            <a:normAutofit/>
          </a:bodyPr>
          <a:lstStyle/>
          <a:p>
            <a:r>
              <a:rPr lang="en-US" dirty="0"/>
              <a:t>Now what happens if we add these waves together? </a:t>
            </a:r>
            <a:endParaRPr lang="en-US" dirty="0" smtClean="0"/>
          </a:p>
          <a:p>
            <a:r>
              <a:rPr lang="en-US" dirty="0" smtClean="0"/>
              <a:t>When </a:t>
            </a:r>
            <a:r>
              <a:rPr lang="en-US" dirty="0"/>
              <a:t>the first wave is up, the second wave is down and the two add to zero. </a:t>
            </a:r>
            <a:endParaRPr lang="en-US" dirty="0" smtClean="0"/>
          </a:p>
          <a:p>
            <a:pPr lvl="1"/>
            <a:r>
              <a:rPr lang="en-US" dirty="0" smtClean="0"/>
              <a:t>In </a:t>
            </a:r>
            <a:r>
              <a:rPr lang="en-US" dirty="0"/>
              <a:t>fact, at all points the two waves exactly cancel each other out and there is no wave </a:t>
            </a:r>
            <a:r>
              <a:rPr lang="en-US" dirty="0" smtClean="0"/>
              <a:t>left!</a:t>
            </a:r>
          </a:p>
          <a:p>
            <a:r>
              <a:rPr lang="en-US" dirty="0" smtClean="0"/>
              <a:t>The </a:t>
            </a:r>
            <a:r>
              <a:rPr lang="en-US" dirty="0"/>
              <a:t>sum of two waves can be less than either wave, alone, and can even be zero. This is called </a:t>
            </a:r>
            <a:r>
              <a:rPr lang="en-US" b="1" dirty="0">
                <a:solidFill>
                  <a:srgbClr val="99FF99"/>
                </a:solidFill>
              </a:rPr>
              <a:t>destructive interference</a:t>
            </a:r>
            <a:r>
              <a:rPr lang="en-US" dirty="0"/>
              <a:t>.</a:t>
            </a:r>
          </a:p>
        </p:txBody>
      </p:sp>
      <p:pic>
        <p:nvPicPr>
          <p:cNvPr id="4" name="Picture 3" descr="C:\Users\bennettk\Desktop\Destructive Interference.jpg"/>
          <p:cNvPicPr>
            <a:picLocks noChangeAspect="1" noChangeArrowheads="1"/>
          </p:cNvPicPr>
          <p:nvPr/>
        </p:nvPicPr>
        <p:blipFill rotWithShape="1">
          <a:blip r:embed="rId2">
            <a:extLst>
              <a:ext uri="{28A0092B-C50C-407E-A947-70E740481C1C}">
                <a14:useLocalDpi xmlns:a14="http://schemas.microsoft.com/office/drawing/2010/main" val="0"/>
              </a:ext>
            </a:extLst>
          </a:blip>
          <a:srcRect l="42777" t="68695" r="43565" b="15653"/>
          <a:stretch/>
        </p:blipFill>
        <p:spPr bwMode="auto">
          <a:xfrm>
            <a:off x="4371975" y="5727106"/>
            <a:ext cx="495656" cy="41447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C:\Users\bennettk\Desktop\Destructive Interference.jpg"/>
          <p:cNvPicPr>
            <a:picLocks noChangeAspect="1" noChangeArrowheads="1"/>
          </p:cNvPicPr>
          <p:nvPr/>
        </p:nvPicPr>
        <p:blipFill rotWithShape="1">
          <a:blip r:embed="rId2">
            <a:extLst>
              <a:ext uri="{28A0092B-C50C-407E-A947-70E740481C1C}">
                <a14:useLocalDpi xmlns:a14="http://schemas.microsoft.com/office/drawing/2010/main" val="0"/>
              </a:ext>
            </a:extLst>
          </a:blip>
          <a:srcRect t="2400" b="34990"/>
          <a:stretch/>
        </p:blipFill>
        <p:spPr bwMode="auto">
          <a:xfrm>
            <a:off x="638175" y="5105400"/>
            <a:ext cx="3629025" cy="165788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C:\Users\bennettk\Desktop\Destructive Interference.jpg"/>
          <p:cNvPicPr>
            <a:picLocks noChangeAspect="1" noChangeArrowheads="1"/>
          </p:cNvPicPr>
          <p:nvPr/>
        </p:nvPicPr>
        <p:blipFill rotWithShape="1">
          <a:blip r:embed="rId2">
            <a:extLst>
              <a:ext uri="{28A0092B-C50C-407E-A947-70E740481C1C}">
                <a14:useLocalDpi xmlns:a14="http://schemas.microsoft.com/office/drawing/2010/main" val="0"/>
              </a:ext>
            </a:extLst>
          </a:blip>
          <a:srcRect t="89888"/>
          <a:stretch/>
        </p:blipFill>
        <p:spPr bwMode="auto">
          <a:xfrm>
            <a:off x="4981575" y="5800458"/>
            <a:ext cx="3629025" cy="2677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8928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scene3d>
              <a:camera prst="orthographicFront"/>
              <a:lightRig rig="soft" dir="t">
                <a:rot lat="0" lon="0" rev="16800000"/>
              </a:lightRig>
            </a:scene3d>
            <a:sp3d prstMaterial="softEdge"/>
          </a:bodyPr>
          <a:lstStyle/>
          <a:p>
            <a:r>
              <a:rPr lang="en-US" dirty="0">
                <a:solidFill>
                  <a:schemeClr val="tx2"/>
                </a:solidFill>
                <a:effectLst>
                  <a:outerShdw blurRad="38100" dist="38100" dir="2700000" algn="tl">
                    <a:srgbClr val="000000">
                      <a:alpha val="43137"/>
                    </a:srgbClr>
                  </a:outerShdw>
                </a:effectLst>
              </a:rPr>
              <a:t>Superposition Principle </a:t>
            </a:r>
          </a:p>
        </p:txBody>
      </p:sp>
      <p:sp>
        <p:nvSpPr>
          <p:cNvPr id="3" name="Content Placeholder 2"/>
          <p:cNvSpPr>
            <a:spLocks noGrp="1"/>
          </p:cNvSpPr>
          <p:nvPr>
            <p:ph idx="1"/>
          </p:nvPr>
        </p:nvSpPr>
        <p:spPr>
          <a:xfrm>
            <a:off x="304800" y="1219200"/>
            <a:ext cx="8610600" cy="5638800"/>
          </a:xfrm>
        </p:spPr>
        <p:txBody>
          <a:bodyPr>
            <a:normAutofit/>
          </a:bodyPr>
          <a:lstStyle/>
          <a:p>
            <a:r>
              <a:rPr lang="en-US" dirty="0" smtClean="0"/>
              <a:t>When </a:t>
            </a:r>
            <a:r>
              <a:rPr lang="en-US" dirty="0"/>
              <a:t>the peaks of the waves line up, there is </a:t>
            </a:r>
            <a:r>
              <a:rPr lang="en-US" b="1" dirty="0">
                <a:solidFill>
                  <a:srgbClr val="99FF99"/>
                </a:solidFill>
              </a:rPr>
              <a:t>constructive interference</a:t>
            </a:r>
            <a:r>
              <a:rPr lang="en-US" dirty="0"/>
              <a:t>. Often, this is describe by saying the waves are </a:t>
            </a:r>
            <a:r>
              <a:rPr lang="en-US" b="1" dirty="0" smtClean="0">
                <a:solidFill>
                  <a:srgbClr val="99FF99"/>
                </a:solidFill>
              </a:rPr>
              <a:t>“in-phase”</a:t>
            </a:r>
            <a:r>
              <a:rPr lang="en-US" dirty="0" smtClean="0"/>
              <a:t>. </a:t>
            </a:r>
          </a:p>
          <a:p>
            <a:endParaRPr lang="en-US" dirty="0" smtClean="0"/>
          </a:p>
          <a:p>
            <a:pPr marL="137160" indent="0">
              <a:buNone/>
            </a:pPr>
            <a:endParaRPr lang="en-US" dirty="0" smtClean="0"/>
          </a:p>
          <a:p>
            <a:pPr marL="137160" indent="0">
              <a:buNone/>
            </a:pPr>
            <a:endParaRPr lang="en-US" dirty="0"/>
          </a:p>
          <a:p>
            <a:pPr marL="137160" indent="0" algn="ctr">
              <a:buNone/>
            </a:pPr>
            <a:endParaRPr lang="en-US" sz="2000" i="1" dirty="0" smtClean="0"/>
          </a:p>
          <a:p>
            <a:pPr marL="137160" indent="0" algn="ctr">
              <a:buNone/>
            </a:pPr>
            <a:endParaRPr lang="en-US" sz="2000" i="1" dirty="0"/>
          </a:p>
          <a:p>
            <a:pPr marL="137160" indent="0" algn="ctr">
              <a:buNone/>
            </a:pPr>
            <a:endParaRPr lang="en-US" sz="2000" i="1" dirty="0" smtClean="0"/>
          </a:p>
          <a:p>
            <a:pPr marL="137160" indent="0" algn="ctr">
              <a:buNone/>
            </a:pPr>
            <a:endParaRPr lang="en-US" sz="2000" i="1" dirty="0"/>
          </a:p>
          <a:p>
            <a:pPr marL="137160" indent="0" algn="ctr">
              <a:buNone/>
            </a:pPr>
            <a:endParaRPr lang="en-US" sz="2400" i="1" dirty="0" smtClean="0"/>
          </a:p>
          <a:p>
            <a:pPr marL="137160" indent="0" algn="ctr">
              <a:buNone/>
            </a:pPr>
            <a:r>
              <a:rPr lang="en-US" sz="2000" i="1" dirty="0" smtClean="0"/>
              <a:t>Phase</a:t>
            </a:r>
            <a:r>
              <a:rPr lang="en-US" sz="2000" i="1" dirty="0"/>
              <a:t>, itself, is an important aspect of waves, but we will not use this concept in this course. </a:t>
            </a:r>
          </a:p>
        </p:txBody>
      </p:sp>
      <p:pic>
        <p:nvPicPr>
          <p:cNvPr id="7" name="Picture 2" descr="http://www.kirksville.k12.mo.us/khs/teacher_web/alternative/constructive_destructive_wave.GIF"/>
          <p:cNvPicPr>
            <a:picLocks noChangeAspect="1" noChangeArrowheads="1"/>
          </p:cNvPicPr>
          <p:nvPr/>
        </p:nvPicPr>
        <p:blipFill rotWithShape="1">
          <a:blip r:embed="rId2">
            <a:extLst>
              <a:ext uri="{28A0092B-C50C-407E-A947-70E740481C1C}">
                <a14:useLocalDpi xmlns:a14="http://schemas.microsoft.com/office/drawing/2010/main" val="0"/>
              </a:ext>
            </a:extLst>
          </a:blip>
          <a:srcRect b="50000"/>
          <a:stretch/>
        </p:blipFill>
        <p:spPr bwMode="auto">
          <a:xfrm>
            <a:off x="2740059" y="2744028"/>
            <a:ext cx="3663883" cy="129457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http://wiki.chemprime.chemeddl.org/images/thumb/a/ae/Interference_of_Waves_.jpg/500px-Interference_of_Waves_.jpg"/>
          <p:cNvPicPr>
            <a:picLocks noChangeAspect="1" noChangeArrowheads="1"/>
          </p:cNvPicPr>
          <p:nvPr/>
        </p:nvPicPr>
        <p:blipFill rotWithShape="1">
          <a:blip r:embed="rId3">
            <a:extLst>
              <a:ext uri="{28A0092B-C50C-407E-A947-70E740481C1C}">
                <a14:useLocalDpi xmlns:a14="http://schemas.microsoft.com/office/drawing/2010/main" val="0"/>
              </a:ext>
            </a:extLst>
          </a:blip>
          <a:srcRect b="60176"/>
          <a:stretch/>
        </p:blipFill>
        <p:spPr bwMode="auto">
          <a:xfrm>
            <a:off x="2190750" y="4267200"/>
            <a:ext cx="4762500" cy="14869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33359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scene3d>
              <a:camera prst="orthographicFront"/>
              <a:lightRig rig="soft" dir="t">
                <a:rot lat="0" lon="0" rev="16800000"/>
              </a:lightRig>
            </a:scene3d>
            <a:sp3d prstMaterial="softEdge"/>
          </a:bodyPr>
          <a:lstStyle/>
          <a:p>
            <a:r>
              <a:rPr lang="en-US" dirty="0">
                <a:solidFill>
                  <a:schemeClr val="tx2"/>
                </a:solidFill>
                <a:effectLst>
                  <a:outerShdw blurRad="38100" dist="38100" dir="2700000" algn="tl">
                    <a:srgbClr val="000000">
                      <a:alpha val="43137"/>
                    </a:srgbClr>
                  </a:outerShdw>
                </a:effectLst>
              </a:rPr>
              <a:t>Superposition Principle </a:t>
            </a:r>
          </a:p>
        </p:txBody>
      </p:sp>
      <p:sp>
        <p:nvSpPr>
          <p:cNvPr id="3" name="Content Placeholder 2"/>
          <p:cNvSpPr>
            <a:spLocks noGrp="1"/>
          </p:cNvSpPr>
          <p:nvPr>
            <p:ph idx="1"/>
          </p:nvPr>
        </p:nvSpPr>
        <p:spPr>
          <a:xfrm>
            <a:off x="304800" y="1219200"/>
            <a:ext cx="8610600" cy="5638800"/>
          </a:xfrm>
        </p:spPr>
        <p:txBody>
          <a:bodyPr>
            <a:normAutofit/>
          </a:bodyPr>
          <a:lstStyle/>
          <a:p>
            <a:r>
              <a:rPr lang="en-US" dirty="0" smtClean="0"/>
              <a:t>Similarly</a:t>
            </a:r>
            <a:r>
              <a:rPr lang="en-US" dirty="0"/>
              <a:t>, when the peaks of one wave line up with the valleys of the other, </a:t>
            </a:r>
            <a:r>
              <a:rPr lang="en-US" dirty="0" smtClean="0"/>
              <a:t>there is </a:t>
            </a:r>
            <a:r>
              <a:rPr lang="en-US" b="1" dirty="0" smtClean="0">
                <a:solidFill>
                  <a:srgbClr val="99FF99"/>
                </a:solidFill>
              </a:rPr>
              <a:t>destructive interference </a:t>
            </a:r>
            <a:r>
              <a:rPr lang="en-US" dirty="0" smtClean="0"/>
              <a:t>and the </a:t>
            </a:r>
            <a:r>
              <a:rPr lang="en-US" dirty="0"/>
              <a:t>waves are said to be </a:t>
            </a:r>
            <a:r>
              <a:rPr lang="en-US" b="1" dirty="0" smtClean="0">
                <a:solidFill>
                  <a:srgbClr val="99FF99"/>
                </a:solidFill>
              </a:rPr>
              <a:t>“out-of-phase”</a:t>
            </a:r>
            <a:r>
              <a:rPr lang="en-US" dirty="0" smtClean="0"/>
              <a:t>. </a:t>
            </a:r>
          </a:p>
          <a:p>
            <a:endParaRPr lang="en-US" sz="2400" i="1" dirty="0" smtClean="0"/>
          </a:p>
          <a:p>
            <a:endParaRPr lang="en-US" sz="2400" i="1" dirty="0"/>
          </a:p>
          <a:p>
            <a:endParaRPr lang="en-US" sz="2400" i="1" dirty="0" smtClean="0"/>
          </a:p>
          <a:p>
            <a:endParaRPr lang="en-US" sz="2400" i="1" dirty="0"/>
          </a:p>
          <a:p>
            <a:endParaRPr lang="en-US" sz="2400" i="1" dirty="0" smtClean="0"/>
          </a:p>
          <a:p>
            <a:endParaRPr lang="en-US" sz="2400" i="1" dirty="0" smtClean="0"/>
          </a:p>
          <a:p>
            <a:pPr marL="137160" indent="0">
              <a:buNone/>
            </a:pPr>
            <a:endParaRPr lang="en-US" sz="2400" i="1" dirty="0"/>
          </a:p>
          <a:p>
            <a:pPr marL="137160" indent="0" algn="ctr">
              <a:buNone/>
            </a:pPr>
            <a:r>
              <a:rPr lang="en-US" sz="2000" i="1" dirty="0" smtClean="0"/>
              <a:t>Phase</a:t>
            </a:r>
            <a:r>
              <a:rPr lang="en-US" sz="2000" i="1" dirty="0"/>
              <a:t>, itself, is an important aspect of </a:t>
            </a:r>
            <a:r>
              <a:rPr lang="en-US" sz="2000" i="1" dirty="0" smtClean="0"/>
              <a:t>waves, but we will not use this concept in this course. </a:t>
            </a:r>
            <a:endParaRPr lang="en-US" sz="2000" i="1" dirty="0"/>
          </a:p>
        </p:txBody>
      </p:sp>
      <p:pic>
        <p:nvPicPr>
          <p:cNvPr id="8" name="Picture 2" descr="http://www.kirksville.k12.mo.us/khs/teacher_web/alternative/constructive_destructive_wave.GIF"/>
          <p:cNvPicPr>
            <a:picLocks noChangeAspect="1" noChangeArrowheads="1"/>
          </p:cNvPicPr>
          <p:nvPr/>
        </p:nvPicPr>
        <p:blipFill rotWithShape="1">
          <a:blip r:embed="rId2">
            <a:extLst>
              <a:ext uri="{28A0092B-C50C-407E-A947-70E740481C1C}">
                <a14:useLocalDpi xmlns:a14="http://schemas.microsoft.com/office/drawing/2010/main" val="0"/>
              </a:ext>
            </a:extLst>
          </a:blip>
          <a:srcRect t="50000"/>
          <a:stretch/>
        </p:blipFill>
        <p:spPr bwMode="auto">
          <a:xfrm>
            <a:off x="2740059" y="2972628"/>
            <a:ext cx="3663882" cy="129457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http://wiki.chemprime.chemeddl.org/images/thumb/a/ae/Interference_of_Waves_.jpg/500px-Interference_of_Waves_.jpg"/>
          <p:cNvPicPr>
            <a:picLocks noChangeAspect="1" noChangeArrowheads="1"/>
          </p:cNvPicPr>
          <p:nvPr/>
        </p:nvPicPr>
        <p:blipFill rotWithShape="1">
          <a:blip r:embed="rId3">
            <a:extLst>
              <a:ext uri="{28A0092B-C50C-407E-A947-70E740481C1C}">
                <a14:useLocalDpi xmlns:a14="http://schemas.microsoft.com/office/drawing/2010/main" val="0"/>
              </a:ext>
            </a:extLst>
          </a:blip>
          <a:srcRect t="50000" b="9804"/>
          <a:stretch/>
        </p:blipFill>
        <p:spPr bwMode="auto">
          <a:xfrm>
            <a:off x="2190750" y="4442745"/>
            <a:ext cx="4762500" cy="15008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71644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scene3d>
              <a:camera prst="orthographicFront"/>
              <a:lightRig rig="soft" dir="t">
                <a:rot lat="0" lon="0" rev="16800000"/>
              </a:lightRig>
            </a:scene3d>
            <a:sp3d prstMaterial="softEdge"/>
          </a:bodyPr>
          <a:lstStyle/>
          <a:p>
            <a:r>
              <a:rPr lang="en-US" dirty="0" smtClean="0">
                <a:solidFill>
                  <a:schemeClr val="tx2"/>
                </a:solidFill>
                <a:effectLst>
                  <a:outerShdw blurRad="38100" dist="38100" dir="2700000" algn="tl">
                    <a:srgbClr val="000000">
                      <a:alpha val="43137"/>
                    </a:srgbClr>
                  </a:outerShdw>
                </a:effectLst>
              </a:rPr>
              <a:t>Superposition Principle</a:t>
            </a:r>
            <a:endParaRPr lang="en-US" dirty="0">
              <a:solidFill>
                <a:schemeClr val="tx2"/>
              </a:solidFill>
              <a:effectLst>
                <a:outerShdw blurRad="38100" dist="38100" dir="2700000" algn="tl">
                  <a:srgbClr val="000000">
                    <a:alpha val="43137"/>
                  </a:srgbClr>
                </a:outerShdw>
              </a:effectLst>
            </a:endParaRPr>
          </a:p>
        </p:txBody>
      </p:sp>
      <p:pic>
        <p:nvPicPr>
          <p:cNvPr id="14338" name="Picture 2" descr="C:\Users\bennettk\Desktop\Destructive Interference.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143000"/>
            <a:ext cx="6096000"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436980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scene3d>
              <a:camera prst="orthographicFront"/>
              <a:lightRig rig="soft" dir="t">
                <a:rot lat="0" lon="0" rev="16800000"/>
              </a:lightRig>
            </a:scene3d>
            <a:sp3d prstMaterial="softEdge"/>
          </a:bodyPr>
          <a:lstStyle/>
          <a:p>
            <a:r>
              <a:rPr lang="en-US" dirty="0" smtClean="0">
                <a:solidFill>
                  <a:schemeClr val="tx2"/>
                </a:solidFill>
                <a:effectLst>
                  <a:outerShdw blurRad="38100" dist="38100" dir="2700000" algn="tl">
                    <a:srgbClr val="000000">
                      <a:alpha val="43137"/>
                    </a:srgbClr>
                  </a:outerShdw>
                </a:effectLst>
              </a:rPr>
              <a:t>New Terms!</a:t>
            </a:r>
            <a:endParaRPr lang="en-US" dirty="0">
              <a:solidFill>
                <a:schemeClr val="tx2"/>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914400"/>
            <a:ext cx="8229600" cy="5211763"/>
          </a:xfrm>
        </p:spPr>
        <p:txBody>
          <a:bodyPr/>
          <a:lstStyle/>
          <a:p>
            <a:r>
              <a:rPr lang="en-US" b="1" dirty="0" err="1">
                <a:solidFill>
                  <a:srgbClr val="99FF99"/>
                </a:solidFill>
              </a:rPr>
              <a:t>Wavefront</a:t>
            </a:r>
            <a:r>
              <a:rPr lang="en-US" b="1" dirty="0"/>
              <a:t>: </a:t>
            </a:r>
            <a:r>
              <a:rPr lang="en-US" dirty="0"/>
              <a:t>the "actual" </a:t>
            </a:r>
            <a:r>
              <a:rPr lang="en-US" dirty="0" smtClean="0"/>
              <a:t>wave - easy </a:t>
            </a:r>
            <a:r>
              <a:rPr lang="en-US" dirty="0"/>
              <a:t>to see with a water wave.</a:t>
            </a:r>
            <a:endParaRPr lang="en-US" dirty="0" smtClean="0">
              <a:effectLst/>
            </a:endParaRPr>
          </a:p>
          <a:p>
            <a:r>
              <a:rPr lang="en-US" b="1" dirty="0">
                <a:solidFill>
                  <a:srgbClr val="99FF99"/>
                </a:solidFill>
              </a:rPr>
              <a:t>Ray</a:t>
            </a:r>
            <a:r>
              <a:rPr lang="en-US" b="1" dirty="0"/>
              <a:t>:</a:t>
            </a:r>
            <a:r>
              <a:rPr lang="en-US" dirty="0"/>
              <a:t> a vector arrow, drawn </a:t>
            </a:r>
            <a:r>
              <a:rPr lang="en-US" i="1" u="sng" dirty="0"/>
              <a:t>perpendicular</a:t>
            </a:r>
            <a:r>
              <a:rPr lang="en-US" dirty="0"/>
              <a:t> to the wave front, that indicates the direction in which a wave is moving</a:t>
            </a:r>
          </a:p>
        </p:txBody>
      </p:sp>
      <p:pic>
        <p:nvPicPr>
          <p:cNvPr id="3074" name="Picture 2" descr="C:\Users\bennettk\Desktop\Wavefron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05050" y="3352800"/>
            <a:ext cx="4533900" cy="3257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4982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Custom 5">
      <a:dk1>
        <a:sysClr val="windowText" lastClr="000000"/>
      </a:dk1>
      <a:lt1>
        <a:sysClr val="window" lastClr="FFFFFF"/>
      </a:lt1>
      <a:dk2>
        <a:srgbClr val="5EAEFF"/>
      </a:dk2>
      <a:lt2>
        <a:srgbClr val="C6E7FC"/>
      </a:lt2>
      <a:accent1>
        <a:srgbClr val="0080FF"/>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430</TotalTime>
  <Words>980</Words>
  <Application>Microsoft Office PowerPoint</Application>
  <PresentationFormat>On-screen Show (4:3)</PresentationFormat>
  <Paragraphs>93</Paragraphs>
  <Slides>23</Slides>
  <Notes>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23</vt:i4>
      </vt:variant>
    </vt:vector>
  </HeadingPairs>
  <TitlesOfParts>
    <vt:vector size="31" baseType="lpstr">
      <vt:lpstr>Arial</vt:lpstr>
      <vt:lpstr>Book Antiqua</vt:lpstr>
      <vt:lpstr>Calibri</vt:lpstr>
      <vt:lpstr>Lucida Sans</vt:lpstr>
      <vt:lpstr>Wingdings</vt:lpstr>
      <vt:lpstr>Wingdings 2</vt:lpstr>
      <vt:lpstr>Wingdings 3</vt:lpstr>
      <vt:lpstr>Apex</vt:lpstr>
      <vt:lpstr>Wave Behaviour at Boundaries and Beyond!</vt:lpstr>
      <vt:lpstr>Wave Interference</vt:lpstr>
      <vt:lpstr>Constructive Interference</vt:lpstr>
      <vt:lpstr>Constructive Interference </vt:lpstr>
      <vt:lpstr>Destructive Interference</vt:lpstr>
      <vt:lpstr>Superposition Principle </vt:lpstr>
      <vt:lpstr>Superposition Principle </vt:lpstr>
      <vt:lpstr>Superposition Principle</vt:lpstr>
      <vt:lpstr>New Terms!</vt:lpstr>
      <vt:lpstr>Wave Reflection</vt:lpstr>
      <vt:lpstr>Free End Reflection</vt:lpstr>
      <vt:lpstr>Fixed End Reflection</vt:lpstr>
      <vt:lpstr>What if the waves hit the barrier at an angle?</vt:lpstr>
      <vt:lpstr>Law of Reflection</vt:lpstr>
      <vt:lpstr>Refraction</vt:lpstr>
      <vt:lpstr>PowerPoint Presentation</vt:lpstr>
      <vt:lpstr>PowerPoint Presentation</vt:lpstr>
      <vt:lpstr>Refraction</vt:lpstr>
      <vt:lpstr>Warm up</vt:lpstr>
      <vt:lpstr>Diffraction</vt:lpstr>
      <vt:lpstr>PowerPoint Presentation</vt:lpstr>
      <vt:lpstr>PowerPoint Presentation</vt:lpstr>
      <vt:lpstr>PowerPoint Presentation</vt:lpstr>
    </vt:vector>
  </TitlesOfParts>
  <Company>Issaquah School District 411</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 Bennett</dc:creator>
  <cp:lastModifiedBy>Ciustea, Corina    SHS - Staff</cp:lastModifiedBy>
  <cp:revision>41</cp:revision>
  <dcterms:created xsi:type="dcterms:W3CDTF">2013-04-15T17:15:27Z</dcterms:created>
  <dcterms:modified xsi:type="dcterms:W3CDTF">2019-04-22T14:51:53Z</dcterms:modified>
</cp:coreProperties>
</file>