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8"/>
  </p:notesMasterIdLst>
  <p:handoutMasterIdLst>
    <p:handoutMasterId r:id="rId19"/>
  </p:handoutMasterIdLst>
  <p:sldIdLst>
    <p:sldId id="278" r:id="rId2"/>
    <p:sldId id="279" r:id="rId3"/>
    <p:sldId id="275" r:id="rId4"/>
    <p:sldId id="256" r:id="rId5"/>
    <p:sldId id="261" r:id="rId6"/>
    <p:sldId id="272" r:id="rId7"/>
    <p:sldId id="263" r:id="rId8"/>
    <p:sldId id="267" r:id="rId9"/>
    <p:sldId id="271" r:id="rId10"/>
    <p:sldId id="265" r:id="rId11"/>
    <p:sldId id="268" r:id="rId12"/>
    <p:sldId id="269" r:id="rId13"/>
    <p:sldId id="273" r:id="rId14"/>
    <p:sldId id="280" r:id="rId15"/>
    <p:sldId id="274" r:id="rId16"/>
    <p:sldId id="28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Fowler" userId="45f1326fd5708c4f" providerId="LiveId" clId="{0EBD6BB5-15C1-4D84-BEC8-E6F01BDBAF1A}"/>
    <pc:docChg chg="undo addSld delSld">
      <pc:chgData name="Rebecca Fowler" userId="45f1326fd5708c4f" providerId="LiveId" clId="{0EBD6BB5-15C1-4D84-BEC8-E6F01BDBAF1A}" dt="2017-09-14T04:28:51.893" v="6" actId="2696"/>
      <pc:docMkLst>
        <pc:docMk/>
      </pc:docMkLst>
      <pc:sldChg chg="del">
        <pc:chgData name="Rebecca Fowler" userId="45f1326fd5708c4f" providerId="LiveId" clId="{0EBD6BB5-15C1-4D84-BEC8-E6F01BDBAF1A}" dt="2017-09-14T04:28:20.689" v="0" actId="2696"/>
        <pc:sldMkLst>
          <pc:docMk/>
          <pc:sldMk cId="380382795" sldId="276"/>
        </pc:sldMkLst>
      </pc:sldChg>
      <pc:sldChg chg="add del">
        <pc:chgData name="Rebecca Fowler" userId="45f1326fd5708c4f" providerId="LiveId" clId="{0EBD6BB5-15C1-4D84-BEC8-E6F01BDBAF1A}" dt="2017-09-14T04:28:51.893" v="6" actId="2696"/>
        <pc:sldMkLst>
          <pc:docMk/>
          <pc:sldMk cId="3712000406" sldId="277"/>
        </pc:sldMkLst>
      </pc:sldChg>
      <pc:sldChg chg="add del">
        <pc:chgData name="Rebecca Fowler" userId="45f1326fd5708c4f" providerId="LiveId" clId="{0EBD6BB5-15C1-4D84-BEC8-E6F01BDBAF1A}" dt="2017-09-14T04:28:46.602" v="5" actId="2696"/>
        <pc:sldMkLst>
          <pc:docMk/>
          <pc:sldMk cId="3053364742" sldId="278"/>
        </pc:sldMkLst>
      </pc:sldChg>
      <pc:sldChg chg="add del">
        <pc:chgData name="Rebecca Fowler" userId="45f1326fd5708c4f" providerId="LiveId" clId="{0EBD6BB5-15C1-4D84-BEC8-E6F01BDBAF1A}" dt="2017-09-14T04:28:46.026" v="4" actId="2696"/>
        <pc:sldMkLst>
          <pc:docMk/>
          <pc:sldMk cId="1272343100" sldId="279"/>
        </pc:sldMkLst>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3BF918-902D-44FD-97D2-0E527C584C78}" type="datetimeFigureOut">
              <a:rPr lang="en-US" smtClean="0"/>
              <a:pPr/>
              <a:t>9/23/2018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08104E-CB71-444A-8A48-D0EEBC9C4A63}" type="slidenum">
              <a:rPr lang="en-US" smtClean="0"/>
              <a:pPr/>
              <a:t>‹#›</a:t>
            </a:fld>
            <a:endParaRPr lang="en-US"/>
          </a:p>
        </p:txBody>
      </p:sp>
    </p:spTree>
    <p:extLst>
      <p:ext uri="{BB962C8B-B14F-4D97-AF65-F5344CB8AC3E}">
        <p14:creationId xmlns:p14="http://schemas.microsoft.com/office/powerpoint/2010/main" val="3360557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DEBE2-4C7A-43A5-9F21-DE0938C21B34}" type="datetimeFigureOut">
              <a:rPr lang="en-US" smtClean="0"/>
              <a:t>9/23/2018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3941E-27AB-4576-827B-5A88B724D360}" type="slidenum">
              <a:rPr lang="en-US" smtClean="0"/>
              <a:t>‹#›</a:t>
            </a:fld>
            <a:endParaRPr lang="en-US"/>
          </a:p>
        </p:txBody>
      </p:sp>
    </p:spTree>
    <p:extLst>
      <p:ext uri="{BB962C8B-B14F-4D97-AF65-F5344CB8AC3E}">
        <p14:creationId xmlns:p14="http://schemas.microsoft.com/office/powerpoint/2010/main" val="829237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53941E-27AB-4576-827B-5A88B724D360}" type="slidenum">
              <a:rPr lang="en-US" smtClean="0"/>
              <a:t>14</a:t>
            </a:fld>
            <a:endParaRPr lang="en-US"/>
          </a:p>
        </p:txBody>
      </p:sp>
    </p:spTree>
    <p:extLst>
      <p:ext uri="{BB962C8B-B14F-4D97-AF65-F5344CB8AC3E}">
        <p14:creationId xmlns:p14="http://schemas.microsoft.com/office/powerpoint/2010/main" val="317003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908F37-3B28-4DCC-9F2D-D452FE9BB060}"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99F7F67-8122-4878-BF36-660A0AFF762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0BCA4A-1461-4C20-A5FB-C3895EE7E0E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483952-6DBE-48CC-98BB-5BE643217AB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041932-7490-4533-A2D9-400D86FFED4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CF007C-4999-4C02-8D48-61553201162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32093F2-43F7-417A-ACB9-5916A489E62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784CF15-23DC-4539-AB2E-4D05168477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B476E2B-C58A-4538-9FB9-AD22BDD4B77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6625D4-C60E-4BDF-9AB9-D57ECDC4AE1E}"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573A0CE3-2432-4D99-8C4B-594344EECEB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1114351B-7A44-4F3F-919B-B64BA0B684F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hyperlink" Target="http://www.census.gov/popcloc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 9/17/18</a:t>
            </a:r>
          </a:p>
        </p:txBody>
      </p:sp>
      <p:sp>
        <p:nvSpPr>
          <p:cNvPr id="3" name="Content Placeholder 2"/>
          <p:cNvSpPr>
            <a:spLocks noGrp="1"/>
          </p:cNvSpPr>
          <p:nvPr>
            <p:ph idx="1"/>
          </p:nvPr>
        </p:nvSpPr>
        <p:spPr/>
        <p:txBody>
          <a:bodyPr/>
          <a:lstStyle/>
          <a:p>
            <a:r>
              <a:rPr lang="en-US" dirty="0"/>
              <a:t>On average, women possess about 4.5 million red blood cells in each cubic millimeter of blood. If the blood flow through the heart is 250 milliliters per minute, how many red blood cells flow through a woman's heart each second? </a:t>
            </a:r>
          </a:p>
        </p:txBody>
      </p:sp>
    </p:spTree>
    <p:extLst>
      <p:ext uri="{BB962C8B-B14F-4D97-AF65-F5344CB8AC3E}">
        <p14:creationId xmlns:p14="http://schemas.microsoft.com/office/powerpoint/2010/main" val="305336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fontScale="90000"/>
          </a:bodyPr>
          <a:lstStyle/>
          <a:p>
            <a:pPr eaLnBrk="1" hangingPunct="1"/>
            <a:r>
              <a:rPr lang="en-US" dirty="0"/>
              <a:t>Since we cannot assume our calculation is an exact answer:</a:t>
            </a:r>
          </a:p>
        </p:txBody>
      </p:sp>
      <p:sp>
        <p:nvSpPr>
          <p:cNvPr id="16388" name="Rectangle 4"/>
          <p:cNvSpPr>
            <a:spLocks noGrp="1" noChangeArrowheads="1"/>
          </p:cNvSpPr>
          <p:nvPr>
            <p:ph idx="1"/>
          </p:nvPr>
        </p:nvSpPr>
        <p:spPr>
          <a:xfrm>
            <a:off x="457200" y="1775191"/>
            <a:ext cx="8229600" cy="4625609"/>
          </a:xfrm>
          <a:noFill/>
        </p:spPr>
        <p:txBody>
          <a:bodyPr>
            <a:normAutofit lnSpcReduction="10000"/>
          </a:bodyPr>
          <a:lstStyle/>
          <a:p>
            <a:pPr eaLnBrk="1" hangingPunct="1">
              <a:lnSpc>
                <a:spcPct val="130000"/>
              </a:lnSpc>
              <a:spcBef>
                <a:spcPct val="50000"/>
              </a:spcBef>
              <a:spcAft>
                <a:spcPct val="50000"/>
              </a:spcAft>
            </a:pPr>
            <a:r>
              <a:rPr lang="en-US" dirty="0"/>
              <a:t>Step 1: </a:t>
            </a:r>
          </a:p>
          <a:p>
            <a:pPr eaLnBrk="1" hangingPunct="1">
              <a:lnSpc>
                <a:spcPct val="130000"/>
              </a:lnSpc>
              <a:spcBef>
                <a:spcPct val="50000"/>
              </a:spcBef>
              <a:spcAft>
                <a:spcPct val="50000"/>
              </a:spcAft>
            </a:pPr>
            <a:r>
              <a:rPr lang="en-US" dirty="0"/>
              <a:t>Step 2:  	       round </a:t>
            </a:r>
            <a:r>
              <a:rPr lang="en-US" b="1" i="1" dirty="0"/>
              <a:t>z</a:t>
            </a:r>
            <a:r>
              <a:rPr lang="en-US" dirty="0"/>
              <a:t> to nearest whole number</a:t>
            </a:r>
          </a:p>
          <a:p>
            <a:pPr eaLnBrk="1" hangingPunct="1">
              <a:lnSpc>
                <a:spcPct val="130000"/>
              </a:lnSpc>
              <a:spcBef>
                <a:spcPct val="50000"/>
              </a:spcBef>
              <a:spcAft>
                <a:spcPct val="50000"/>
              </a:spcAft>
            </a:pPr>
            <a:r>
              <a:rPr lang="en-US" dirty="0"/>
              <a:t>Step 3:</a:t>
            </a:r>
          </a:p>
          <a:p>
            <a:pPr>
              <a:lnSpc>
                <a:spcPct val="130000"/>
              </a:lnSpc>
              <a:spcBef>
                <a:spcPct val="50000"/>
              </a:spcBef>
            </a:pPr>
            <a:r>
              <a:rPr lang="en-US" dirty="0"/>
              <a:t>So…   z = log(7,050,391) = 6.848      7</a:t>
            </a:r>
          </a:p>
          <a:p>
            <a:pPr algn="ctr">
              <a:lnSpc>
                <a:spcPct val="130000"/>
              </a:lnSpc>
              <a:spcBef>
                <a:spcPts val="600"/>
              </a:spcBef>
              <a:spcAft>
                <a:spcPct val="50000"/>
              </a:spcAft>
            </a:pPr>
            <a:r>
              <a:rPr lang="en-US" b="1" dirty="0"/>
              <a:t>OM = 10</a:t>
            </a:r>
            <a:r>
              <a:rPr lang="en-US" b="1" baseline="30000" dirty="0"/>
              <a:t>7</a:t>
            </a:r>
            <a:r>
              <a:rPr lang="en-US" b="1" dirty="0"/>
              <a:t> people in the state of WA</a:t>
            </a:r>
            <a:endParaRPr lang="en-US" dirty="0"/>
          </a:p>
        </p:txBody>
      </p:sp>
      <p:graphicFrame>
        <p:nvGraphicFramePr>
          <p:cNvPr id="16390" name="Object 6"/>
          <p:cNvGraphicFramePr>
            <a:graphicFrameLocks noChangeAspect="1"/>
          </p:cNvGraphicFramePr>
          <p:nvPr/>
        </p:nvGraphicFramePr>
        <p:xfrm>
          <a:off x="2971800" y="3962400"/>
          <a:ext cx="2667000" cy="836613"/>
        </p:xfrm>
        <a:graphic>
          <a:graphicData uri="http://schemas.openxmlformats.org/presentationml/2006/ole">
            <mc:AlternateContent xmlns:mc="http://schemas.openxmlformats.org/markup-compatibility/2006">
              <mc:Choice xmlns:v="urn:schemas-microsoft-com:vml" Requires="v">
                <p:oleObj spid="_x0000_s1040" name="Equation" r:id="rId3" imgW="647640" imgH="203040" progId="">
                  <p:embed/>
                </p:oleObj>
              </mc:Choice>
              <mc:Fallback>
                <p:oleObj name="Equation" r:id="rId3" imgW="647640" imgH="203040" progId="">
                  <p:embed/>
                  <p:pic>
                    <p:nvPicPr>
                      <p:cNvPr id="1639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962400"/>
                        <a:ext cx="2667000" cy="836613"/>
                      </a:xfrm>
                      <a:prstGeom prst="rect">
                        <a:avLst/>
                      </a:prstGeom>
                      <a:solidFill>
                        <a:schemeClr val="folHlink"/>
                      </a:solidFill>
                      <a:ln w="12700">
                        <a:solidFill>
                          <a:schemeClr val="folHlink"/>
                        </a:solidFill>
                        <a:miter lim="800000"/>
                        <a:headEnd/>
                        <a:tailEnd/>
                      </a:ln>
                    </p:spPr>
                  </p:pic>
                </p:oleObj>
              </mc:Fallback>
            </mc:AlternateContent>
          </a:graphicData>
        </a:graphic>
      </p:graphicFrame>
      <p:graphicFrame>
        <p:nvGraphicFramePr>
          <p:cNvPr id="6" name="Object 5"/>
          <p:cNvGraphicFramePr>
            <a:graphicFrameLocks noChangeAspect="1"/>
          </p:cNvGraphicFramePr>
          <p:nvPr/>
        </p:nvGraphicFramePr>
        <p:xfrm>
          <a:off x="3162300" y="1905000"/>
          <a:ext cx="3314700" cy="609600"/>
        </p:xfrm>
        <a:graphic>
          <a:graphicData uri="http://schemas.openxmlformats.org/presentationml/2006/ole">
            <mc:AlternateContent xmlns:mc="http://schemas.openxmlformats.org/markup-compatibility/2006">
              <mc:Choice xmlns:v="urn:schemas-microsoft-com:vml" Requires="v">
                <p:oleObj spid="_x0000_s1041" name="Equation" r:id="rId5" imgW="1104840" imgH="203040" progId="Equation.3">
                  <p:embed/>
                </p:oleObj>
              </mc:Choice>
              <mc:Fallback>
                <p:oleObj name="Equation" r:id="rId5" imgW="1104840" imgH="203040" progId="Equation.3">
                  <p:embed/>
                  <p:pic>
                    <p:nvPicPr>
                      <p:cNvPr id="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2300" y="1905000"/>
                        <a:ext cx="33147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6248400" y="5257800"/>
          <a:ext cx="457200" cy="342900"/>
        </p:xfrm>
        <a:graphic>
          <a:graphicData uri="http://schemas.openxmlformats.org/presentationml/2006/ole">
            <mc:AlternateContent xmlns:mc="http://schemas.openxmlformats.org/markup-compatibility/2006">
              <mc:Choice xmlns:v="urn:schemas-microsoft-com:vml" Requires="v">
                <p:oleObj spid="_x0000_s1042" name="Equation" r:id="rId7" imgW="126720" imgH="126720" progId="Equation.3">
                  <p:embed/>
                </p:oleObj>
              </mc:Choice>
              <mc:Fallback>
                <p:oleObj name="Equation" r:id="rId7" imgW="126720" imgH="126720" progId="Equation.3">
                  <p:embed/>
                  <p:pic>
                    <p:nvPicPr>
                      <p:cNvPr id="7"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5257800"/>
                        <a:ext cx="457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1000"/>
                                        <p:tgtEl>
                                          <p:spTgt spid="16388">
                                            <p:txEl>
                                              <p:pRg st="0" end="0"/>
                                            </p:txEl>
                                          </p:spTgt>
                                        </p:tgtEl>
                                      </p:cBhvr>
                                    </p:animEffect>
                                    <p:anim calcmode="lin" valueType="num">
                                      <p:cBhvr>
                                        <p:cTn id="8" dur="10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638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8">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900" decel="100000" fill="hold"/>
                                        <p:tgtEl>
                                          <p:spTgt spid="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16388">
                                            <p:txEl>
                                              <p:pRg st="1" end="1"/>
                                            </p:txEl>
                                          </p:spTgt>
                                        </p:tgtEl>
                                        <p:attrNameLst>
                                          <p:attrName>style.visibility</p:attrName>
                                        </p:attrNameLst>
                                      </p:cBhvr>
                                      <p:to>
                                        <p:strVal val="visible"/>
                                      </p:to>
                                    </p:set>
                                    <p:animEffect transition="in" filter="fade">
                                      <p:cBhvr>
                                        <p:cTn id="21" dur="1000"/>
                                        <p:tgtEl>
                                          <p:spTgt spid="16388">
                                            <p:txEl>
                                              <p:pRg st="1" end="1"/>
                                            </p:txEl>
                                          </p:spTgt>
                                        </p:tgtEl>
                                      </p:cBhvr>
                                    </p:animEffect>
                                    <p:anim calcmode="lin" valueType="num">
                                      <p:cBhvr>
                                        <p:cTn id="22" dur="10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6388">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638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16388">
                                            <p:txEl>
                                              <p:pRg st="2" end="2"/>
                                            </p:txEl>
                                          </p:spTgt>
                                        </p:tgtEl>
                                        <p:attrNameLst>
                                          <p:attrName>style.visibility</p:attrName>
                                        </p:attrNameLst>
                                      </p:cBhvr>
                                      <p:to>
                                        <p:strVal val="visible"/>
                                      </p:to>
                                    </p:set>
                                    <p:animEffect transition="in" filter="fade">
                                      <p:cBhvr>
                                        <p:cTn id="29" dur="1000"/>
                                        <p:tgtEl>
                                          <p:spTgt spid="16388">
                                            <p:txEl>
                                              <p:pRg st="2" end="2"/>
                                            </p:txEl>
                                          </p:spTgt>
                                        </p:tgtEl>
                                      </p:cBhvr>
                                    </p:animEffect>
                                    <p:anim calcmode="lin" valueType="num">
                                      <p:cBhvr>
                                        <p:cTn id="30" dur="1000" fill="hold"/>
                                        <p:tgtEl>
                                          <p:spTgt spid="16388">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6388">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6388">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16390"/>
                                        </p:tgtEl>
                                        <p:attrNameLst>
                                          <p:attrName>style.visibility</p:attrName>
                                        </p:attrNameLst>
                                      </p:cBhvr>
                                      <p:to>
                                        <p:strVal val="visible"/>
                                      </p:to>
                                    </p:set>
                                    <p:animEffect transition="in" filter="fade">
                                      <p:cBhvr>
                                        <p:cTn id="35" dur="1000"/>
                                        <p:tgtEl>
                                          <p:spTgt spid="16390"/>
                                        </p:tgtEl>
                                      </p:cBhvr>
                                    </p:animEffect>
                                    <p:anim calcmode="lin" valueType="num">
                                      <p:cBhvr>
                                        <p:cTn id="36" dur="1000" fill="hold"/>
                                        <p:tgtEl>
                                          <p:spTgt spid="16390"/>
                                        </p:tgtEl>
                                        <p:attrNameLst>
                                          <p:attrName>ppt_x</p:attrName>
                                        </p:attrNameLst>
                                      </p:cBhvr>
                                      <p:tavLst>
                                        <p:tav tm="0">
                                          <p:val>
                                            <p:strVal val="#ppt_x"/>
                                          </p:val>
                                        </p:tav>
                                        <p:tav tm="100000">
                                          <p:val>
                                            <p:strVal val="#ppt_x"/>
                                          </p:val>
                                        </p:tav>
                                      </p:tavLst>
                                    </p:anim>
                                    <p:anim calcmode="lin" valueType="num">
                                      <p:cBhvr>
                                        <p:cTn id="37" dur="900" decel="100000" fill="hold"/>
                                        <p:tgtEl>
                                          <p:spTgt spid="1639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6390"/>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16388">
                                            <p:txEl>
                                              <p:pRg st="3" end="3"/>
                                            </p:txEl>
                                          </p:spTgt>
                                        </p:tgtEl>
                                        <p:attrNameLst>
                                          <p:attrName>style.visibility</p:attrName>
                                        </p:attrNameLst>
                                      </p:cBhvr>
                                      <p:to>
                                        <p:strVal val="visible"/>
                                      </p:to>
                                    </p:set>
                                    <p:animEffect transition="in" filter="fade">
                                      <p:cBhvr>
                                        <p:cTn id="43" dur="1000"/>
                                        <p:tgtEl>
                                          <p:spTgt spid="16388">
                                            <p:txEl>
                                              <p:pRg st="3" end="3"/>
                                            </p:txEl>
                                          </p:spTgt>
                                        </p:tgtEl>
                                      </p:cBhvr>
                                    </p:animEffect>
                                    <p:anim calcmode="lin" valueType="num">
                                      <p:cBhvr>
                                        <p:cTn id="44" dur="10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6388">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6388">
                                            <p:txEl>
                                              <p:pRg st="3" end="3"/>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900" decel="100000" fill="hold"/>
                                        <p:tgtEl>
                                          <p:spTgt spid="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388">
                                            <p:txEl>
                                              <p:pRg st="4" end="4"/>
                                            </p:txEl>
                                          </p:spTgt>
                                        </p:tgtEl>
                                        <p:attrNameLst>
                                          <p:attrName>style.visibility</p:attrName>
                                        </p:attrNameLst>
                                      </p:cBhvr>
                                      <p:to>
                                        <p:strVal val="visible"/>
                                      </p:to>
                                    </p:set>
                                    <p:anim calcmode="lin" valueType="num">
                                      <p:cBhvr additive="base">
                                        <p:cTn id="57" dur="500" fill="hold"/>
                                        <p:tgtEl>
                                          <p:spTgt spid="16388">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638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OM in ratios—comparisons</a:t>
            </a:r>
          </a:p>
        </p:txBody>
      </p:sp>
      <p:sp>
        <p:nvSpPr>
          <p:cNvPr id="3" name="Content Placeholder 2"/>
          <p:cNvSpPr>
            <a:spLocks noGrp="1"/>
          </p:cNvSpPr>
          <p:nvPr>
            <p:ph idx="1"/>
          </p:nvPr>
        </p:nvSpPr>
        <p:spPr>
          <a:xfrm>
            <a:off x="457200" y="1524001"/>
            <a:ext cx="8229600" cy="4876800"/>
          </a:xfrm>
        </p:spPr>
        <p:txBody>
          <a:bodyPr>
            <a:normAutofit/>
          </a:bodyPr>
          <a:lstStyle/>
          <a:p>
            <a:r>
              <a:rPr lang="en-US" dirty="0"/>
              <a:t>For example, </a:t>
            </a:r>
          </a:p>
          <a:p>
            <a:r>
              <a:rPr lang="en-US" b="1" dirty="0"/>
              <a:t>How much larger than the population of Washington (state) is the US population?  The World’s population?</a:t>
            </a:r>
            <a:endParaRPr lang="en-US" dirty="0"/>
          </a:p>
          <a:p>
            <a:endParaRPr lang="en-US" b="1" dirty="0"/>
          </a:p>
          <a:p>
            <a:r>
              <a:rPr lang="en-US" dirty="0"/>
              <a:t>Use the 2012 population of WA (6.897 million people) and the information from </a:t>
            </a:r>
            <a:r>
              <a:rPr lang="en-US" dirty="0">
                <a:hlinkClick r:id="rId2"/>
              </a:rPr>
              <a:t>THIS WEBSITE </a:t>
            </a:r>
            <a:r>
              <a:rPr lang="en-US" dirty="0"/>
              <a:t>to determine this answer.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Ratio:</a:t>
            </a:r>
          </a:p>
        </p:txBody>
      </p:sp>
      <p:sp>
        <p:nvSpPr>
          <p:cNvPr id="3" name="Content Placeholder 2"/>
          <p:cNvSpPr>
            <a:spLocks noGrp="1"/>
          </p:cNvSpPr>
          <p:nvPr>
            <p:ph idx="1"/>
          </p:nvPr>
        </p:nvSpPr>
        <p:spPr/>
        <p:txBody>
          <a:bodyPr/>
          <a:lstStyle/>
          <a:p>
            <a:r>
              <a:rPr lang="en-US" dirty="0"/>
              <a:t>WA Population:  OM = ?</a:t>
            </a:r>
          </a:p>
          <a:p>
            <a:r>
              <a:rPr lang="en-US" dirty="0"/>
              <a:t>World population:  OM = ?</a:t>
            </a:r>
          </a:p>
          <a:p>
            <a:endParaRPr lang="en-US" dirty="0"/>
          </a:p>
          <a:p>
            <a:pPr>
              <a:buNone/>
            </a:pPr>
            <a:endParaRPr lang="en-US" dirty="0"/>
          </a:p>
          <a:p>
            <a:endParaRPr lang="en-US" dirty="0"/>
          </a:p>
          <a:p>
            <a:endParaRPr lang="en-US" dirty="0"/>
          </a:p>
          <a:p>
            <a:r>
              <a:rPr lang="en-US" dirty="0"/>
              <a:t>The population of the world is on the order of 10</a:t>
            </a:r>
            <a:r>
              <a:rPr lang="en-US" baseline="30000" dirty="0"/>
              <a:t>3</a:t>
            </a:r>
            <a:r>
              <a:rPr lang="en-US" dirty="0"/>
              <a:t> times larger than the population of WA</a:t>
            </a:r>
          </a:p>
        </p:txBody>
      </p:sp>
      <p:graphicFrame>
        <p:nvGraphicFramePr>
          <p:cNvPr id="4" name="Object 3"/>
          <p:cNvGraphicFramePr>
            <a:graphicFrameLocks noChangeAspect="1"/>
          </p:cNvGraphicFramePr>
          <p:nvPr>
            <p:extLst>
              <p:ext uri="{D42A27DB-BD31-4B8C-83A1-F6EECF244321}">
                <p14:modId xmlns:p14="http://schemas.microsoft.com/office/powerpoint/2010/main" val="1146529489"/>
              </p:ext>
            </p:extLst>
          </p:nvPr>
        </p:nvGraphicFramePr>
        <p:xfrm>
          <a:off x="1617663" y="3048000"/>
          <a:ext cx="5468937" cy="1219200"/>
        </p:xfrm>
        <a:graphic>
          <a:graphicData uri="http://schemas.openxmlformats.org/presentationml/2006/ole">
            <mc:AlternateContent xmlns:mc="http://schemas.openxmlformats.org/markup-compatibility/2006">
              <mc:Choice xmlns:v="urn:schemas-microsoft-com:vml" Requires="v">
                <p:oleObj spid="_x0000_s2060" name="Equation" r:id="rId3" imgW="1993680" imgH="444240" progId="Equation.3">
                  <p:embed/>
                </p:oleObj>
              </mc:Choice>
              <mc:Fallback>
                <p:oleObj name="Equation" r:id="rId3" imgW="1993680" imgH="444240" progId="Equation.3">
                  <p:embed/>
                  <p:pic>
                    <p:nvPicPr>
                      <p:cNvPr id="4" name="Object 3"/>
                      <p:cNvPicPr>
                        <a:picLocks noChangeAspect="1" noChangeArrowheads="1"/>
                      </p:cNvPicPr>
                      <p:nvPr/>
                    </p:nvPicPr>
                    <p:blipFill>
                      <a:blip r:embed="rId4"/>
                      <a:srcRect/>
                      <a:stretch>
                        <a:fillRect/>
                      </a:stretch>
                    </p:blipFill>
                    <p:spPr bwMode="auto">
                      <a:xfrm>
                        <a:off x="1617663" y="3048000"/>
                        <a:ext cx="5468937"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900" decel="100000" fill="hold"/>
                                        <p:tgtEl>
                                          <p:spTgt spid="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Heartbeats</a:t>
            </a:r>
          </a:p>
        </p:txBody>
      </p:sp>
      <p:sp>
        <p:nvSpPr>
          <p:cNvPr id="3" name="Content Placeholder 2"/>
          <p:cNvSpPr>
            <a:spLocks noGrp="1"/>
          </p:cNvSpPr>
          <p:nvPr>
            <p:ph idx="1"/>
          </p:nvPr>
        </p:nvSpPr>
        <p:spPr>
          <a:xfrm>
            <a:off x="457200" y="1775191"/>
            <a:ext cx="8382000" cy="4930409"/>
          </a:xfrm>
        </p:spPr>
        <p:txBody>
          <a:bodyPr>
            <a:normAutofit fontScale="85000" lnSpcReduction="20000"/>
          </a:bodyPr>
          <a:lstStyle/>
          <a:p>
            <a:pPr marL="633222" indent="-514350">
              <a:buFont typeface="+mj-lt"/>
              <a:buAutoNum type="arabicPeriod"/>
            </a:pPr>
            <a:r>
              <a:rPr lang="en-US" dirty="0"/>
              <a:t>In your journal, Record 3 trials of the number of heartbeats (for yourself) that occur in 60.0 seconds.</a:t>
            </a:r>
          </a:p>
          <a:p>
            <a:pPr marL="633222" indent="-514350">
              <a:buFont typeface="+mj-lt"/>
              <a:buAutoNum type="arabicPeriod"/>
            </a:pPr>
            <a:r>
              <a:rPr lang="en-US" dirty="0"/>
              <a:t>Calculate the average number of heartbeats per minute.</a:t>
            </a:r>
          </a:p>
          <a:p>
            <a:pPr marL="633222" indent="-514350">
              <a:buFont typeface="+mj-lt"/>
              <a:buAutoNum type="arabicPeriod"/>
            </a:pPr>
            <a:r>
              <a:rPr lang="en-US" dirty="0"/>
              <a:t>Calculate the number of heartbeats per lifetime you would predict using your data.  Show your work using the factor-label method</a:t>
            </a:r>
          </a:p>
          <a:p>
            <a:pPr marL="411480" lvl="1" indent="0">
              <a:buNone/>
            </a:pPr>
            <a:r>
              <a:rPr lang="en-US" i="1" dirty="0"/>
              <a:t>(beats·minute</a:t>
            </a:r>
            <a:r>
              <a:rPr lang="en-US" i="1" baseline="30000" dirty="0"/>
              <a:t>-1</a:t>
            </a:r>
            <a:r>
              <a:rPr lang="en-US" i="1" dirty="0"/>
              <a:t> </a:t>
            </a:r>
            <a:r>
              <a:rPr lang="en-US" i="1" dirty="0">
                <a:sym typeface="Wingdings" panose="05000000000000000000" pitchFamily="2" charset="2"/>
              </a:rPr>
              <a:t> beats·lifetime</a:t>
            </a:r>
            <a:r>
              <a:rPr lang="en-US" i="1" baseline="30000" dirty="0">
                <a:sym typeface="Wingdings" panose="05000000000000000000" pitchFamily="2" charset="2"/>
              </a:rPr>
              <a:t>-1</a:t>
            </a:r>
            <a:r>
              <a:rPr lang="en-US" i="1" dirty="0">
                <a:sym typeface="Wingdings" panose="05000000000000000000" pitchFamily="2" charset="2"/>
              </a:rPr>
              <a:t>)…you’ll need about 4 factors to get there</a:t>
            </a:r>
            <a:endParaRPr lang="en-US" i="1" dirty="0"/>
          </a:p>
          <a:p>
            <a:pPr marL="633222" indent="-514350">
              <a:buFont typeface="+mj-lt"/>
              <a:buAutoNum type="arabicPeriod"/>
            </a:pPr>
            <a:r>
              <a:rPr lang="en-US" dirty="0"/>
              <a:t>Convert each of your separate factors into OM, then re-do the calculation to heartbeats per lifetime.</a:t>
            </a:r>
          </a:p>
          <a:p>
            <a:pPr marL="633222" indent="-514350">
              <a:buFont typeface="+mj-lt"/>
              <a:buAutoNum type="arabicPeriod"/>
            </a:pPr>
            <a:r>
              <a:rPr lang="en-US" dirty="0"/>
              <a:t>Determine the OM of your original answer (from #3) and compare this to the OM from #4</a:t>
            </a:r>
          </a:p>
          <a:p>
            <a:endParaRPr lang="en-US" dirty="0"/>
          </a:p>
        </p:txBody>
      </p:sp>
    </p:spTree>
    <p:extLst>
      <p:ext uri="{BB962C8B-B14F-4D97-AF65-F5344CB8AC3E}">
        <p14:creationId xmlns:p14="http://schemas.microsoft.com/office/powerpoint/2010/main" val="201026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question—like on WA and worksheet</a:t>
            </a:r>
          </a:p>
        </p:txBody>
      </p:sp>
      <p:pic>
        <p:nvPicPr>
          <p:cNvPr id="26626" name="Picture 2" descr="OM range sampl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403462"/>
            <a:ext cx="6477000" cy="4374224"/>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897438" y="1403462"/>
            <a:ext cx="1579562" cy="43742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Content Placeholder 3"/>
          <p:cNvSpPr>
            <a:spLocks noGrp="1"/>
          </p:cNvSpPr>
          <p:nvPr>
            <p:ph sz="half" idx="1"/>
          </p:nvPr>
        </p:nvSpPr>
        <p:spPr>
          <a:xfrm>
            <a:off x="5068078" y="1524000"/>
            <a:ext cx="4038600" cy="4623816"/>
          </a:xfrm>
        </p:spPr>
        <p:txBody>
          <a:bodyPr>
            <a:normAutofit fontScale="92500"/>
          </a:bodyPr>
          <a:lstStyle/>
          <a:p>
            <a:r>
              <a:rPr lang="en-US" altLang="en-US" dirty="0">
                <a:solidFill>
                  <a:srgbClr val="000000"/>
                </a:solidFill>
                <a:latin typeface="Verdana" panose="020B0604030504040204" pitchFamily="34" charset="0"/>
              </a:rPr>
              <a:t>How much larger is an atom than an atomic nucleus?</a:t>
            </a:r>
          </a:p>
          <a:p>
            <a:endParaRPr lang="en-US" dirty="0">
              <a:solidFill>
                <a:srgbClr val="000000"/>
              </a:solidFill>
              <a:latin typeface="Verdana" panose="020B0604030504040204" pitchFamily="34" charset="0"/>
            </a:endParaRPr>
          </a:p>
          <a:p>
            <a:r>
              <a:rPr lang="en-US" altLang="en-US" dirty="0">
                <a:solidFill>
                  <a:srgbClr val="000000"/>
                </a:solidFill>
                <a:latin typeface="Verdana" panose="020B0604030504040204" pitchFamily="34" charset="0"/>
              </a:rPr>
              <a:t>How much larger is Mount Everest than a house?</a:t>
            </a:r>
          </a:p>
          <a:p>
            <a:endParaRPr lang="en-US" altLang="en-US" dirty="0">
              <a:solidFill>
                <a:srgbClr val="000000"/>
              </a:solidFill>
              <a:latin typeface="Verdana" panose="020B0604030504040204" pitchFamily="34" charset="0"/>
            </a:endParaRPr>
          </a:p>
          <a:p>
            <a:pPr lvl="0"/>
            <a:r>
              <a:rPr lang="en-US" altLang="en-US" dirty="0">
                <a:solidFill>
                  <a:srgbClr val="000000"/>
                </a:solidFill>
                <a:latin typeface="Verdana" panose="020B0604030504040204" pitchFamily="34" charset="0"/>
              </a:rPr>
              <a:t>How much larger is the Earth than an atomic nucleus? </a:t>
            </a:r>
            <a:r>
              <a:rPr lang="en-US" altLang="en-US" dirty="0"/>
              <a:t> </a:t>
            </a:r>
            <a:endParaRPr lang="en-US" alt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511649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Activity: pt. 2—Landscaping Dilemma</a:t>
            </a:r>
          </a:p>
        </p:txBody>
      </p:sp>
      <p:sp>
        <p:nvSpPr>
          <p:cNvPr id="3" name="Content Placeholder 2"/>
          <p:cNvSpPr>
            <a:spLocks noGrp="1"/>
          </p:cNvSpPr>
          <p:nvPr>
            <p:ph idx="1"/>
          </p:nvPr>
        </p:nvSpPr>
        <p:spPr>
          <a:xfrm>
            <a:off x="457200" y="1524000"/>
            <a:ext cx="8229600" cy="5181599"/>
          </a:xfrm>
        </p:spPr>
        <p:txBody>
          <a:bodyPr>
            <a:normAutofit/>
          </a:bodyPr>
          <a:lstStyle/>
          <a:p>
            <a:r>
              <a:rPr lang="en-US" dirty="0"/>
              <a:t>Fred’s Landscaping has been hired to seed a field the size of a football field completely with grass seed (the field’s owner doesn’t like sod for some reason).</a:t>
            </a:r>
          </a:p>
          <a:p>
            <a:r>
              <a:rPr lang="en-US" dirty="0"/>
              <a:t>Fred wants to purchase the right number of bags of grass (they are 3 lb. bags) so that he doesn’t have extra.</a:t>
            </a:r>
          </a:p>
          <a:p>
            <a:r>
              <a:rPr lang="en-US" b="1" dirty="0">
                <a:solidFill>
                  <a:schemeClr val="accent4">
                    <a:lumMod val="50000"/>
                  </a:schemeClr>
                </a:solidFill>
              </a:rPr>
              <a:t>How many bags of grass seed should he purchase?</a:t>
            </a:r>
          </a:p>
        </p:txBody>
      </p:sp>
    </p:spTree>
    <p:extLst>
      <p:ext uri="{BB962C8B-B14F-4D97-AF65-F5344CB8AC3E}">
        <p14:creationId xmlns:p14="http://schemas.microsoft.com/office/powerpoint/2010/main" val="250174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Landscaping Dilemma</a:t>
            </a:r>
          </a:p>
        </p:txBody>
      </p:sp>
      <p:sp>
        <p:nvSpPr>
          <p:cNvPr id="3" name="Content Placeholder 2"/>
          <p:cNvSpPr>
            <a:spLocks noGrp="1"/>
          </p:cNvSpPr>
          <p:nvPr>
            <p:ph idx="1"/>
          </p:nvPr>
        </p:nvSpPr>
        <p:spPr/>
        <p:txBody>
          <a:bodyPr/>
          <a:lstStyle/>
          <a:p>
            <a:r>
              <a:rPr lang="en-US" dirty="0"/>
              <a:t>How many bags should Fred purchase?</a:t>
            </a:r>
          </a:p>
          <a:p>
            <a:r>
              <a:rPr lang="en-US" dirty="0"/>
              <a:t>How confident are you?</a:t>
            </a:r>
          </a:p>
          <a:p>
            <a:r>
              <a:rPr lang="en-US" dirty="0"/>
              <a:t>What could have happened that would have affected your results?</a:t>
            </a:r>
          </a:p>
          <a:p>
            <a:endParaRPr lang="en-US" dirty="0"/>
          </a:p>
        </p:txBody>
      </p:sp>
    </p:spTree>
    <p:extLst>
      <p:ext uri="{BB962C8B-B14F-4D97-AF65-F5344CB8AC3E}">
        <p14:creationId xmlns:p14="http://schemas.microsoft.com/office/powerpoint/2010/main" val="2635267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Conversion practice #2 (not done in class)</a:t>
            </a:r>
          </a:p>
        </p:txBody>
      </p:sp>
      <p:sp>
        <p:nvSpPr>
          <p:cNvPr id="3" name="Content Placeholder 2"/>
          <p:cNvSpPr>
            <a:spLocks noGrp="1"/>
          </p:cNvSpPr>
          <p:nvPr>
            <p:ph idx="1"/>
          </p:nvPr>
        </p:nvSpPr>
        <p:spPr/>
        <p:txBody>
          <a:bodyPr/>
          <a:lstStyle/>
          <a:p>
            <a:r>
              <a:rPr lang="en-US" dirty="0"/>
              <a:t>An </a:t>
            </a:r>
            <a:r>
              <a:rPr lang="en-US" dirty="0" err="1"/>
              <a:t>IndyCar</a:t>
            </a:r>
            <a:r>
              <a:rPr lang="en-US" dirty="0"/>
              <a:t> can accelerate at the impressive rate of 1.93 x 10</a:t>
            </a:r>
            <a:r>
              <a:rPr lang="en-US" baseline="30000" dirty="0"/>
              <a:t>5</a:t>
            </a:r>
            <a:r>
              <a:rPr lang="en-US" dirty="0"/>
              <a:t> km·h</a:t>
            </a:r>
            <a:r>
              <a:rPr lang="en-US" baseline="30000" dirty="0"/>
              <a:t>-2</a:t>
            </a:r>
            <a:r>
              <a:rPr lang="en-US" dirty="0"/>
              <a:t>.  What is this acceleration in m·s</a:t>
            </a:r>
            <a:r>
              <a:rPr lang="en-US" baseline="30000" dirty="0"/>
              <a:t>-2</a:t>
            </a:r>
            <a:r>
              <a:rPr lang="en-US" dirty="0"/>
              <a:t>?</a:t>
            </a:r>
          </a:p>
        </p:txBody>
      </p:sp>
    </p:spTree>
    <p:extLst>
      <p:ext uri="{BB962C8B-B14F-4D97-AF65-F5344CB8AC3E}">
        <p14:creationId xmlns:p14="http://schemas.microsoft.com/office/powerpoint/2010/main" val="127234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on how to write units: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We need to get </a:t>
                </a:r>
                <a:r>
                  <a:rPr lang="en-US" dirty="0" err="1"/>
                  <a:t>aquainted</a:t>
                </a:r>
                <a:r>
                  <a:rPr lang="en-US" dirty="0"/>
                  <a:t> with writing derived units in a way that does not involve fractions.</a:t>
                </a:r>
              </a:p>
              <a:p>
                <a:r>
                  <a:rPr lang="en-US" b="1" dirty="0"/>
                  <a:t>How could we write the following units without making them look like “fractions”?</a:t>
                </a:r>
              </a:p>
              <a:p>
                <a:pPr lvl="1"/>
                <a14:m>
                  <m:oMath xmlns:m="http://schemas.openxmlformats.org/officeDocument/2006/math">
                    <m:f>
                      <m:fPr>
                        <m:ctrlPr>
                          <a:rPr lang="en-US" b="1" i="1" smtClean="0">
                            <a:latin typeface="Cambria Math" panose="02040503050406030204" pitchFamily="18" charset="0"/>
                          </a:rPr>
                        </m:ctrlPr>
                      </m:fPr>
                      <m:num>
                        <m:r>
                          <a:rPr lang="en-US" b="1" i="1" smtClean="0">
                            <a:latin typeface="Cambria Math"/>
                          </a:rPr>
                          <m:t>𝒎</m:t>
                        </m:r>
                      </m:num>
                      <m:den>
                        <m:r>
                          <a:rPr lang="en-US" b="1" i="1" smtClean="0">
                            <a:latin typeface="Cambria Math"/>
                          </a:rPr>
                          <m:t>𝒔</m:t>
                        </m:r>
                      </m:den>
                    </m:f>
                  </m:oMath>
                </a14:m>
                <a:endParaRPr lang="en-US" b="1" dirty="0"/>
              </a:p>
              <a:p>
                <a:pPr lvl="1"/>
                <a14:m>
                  <m:oMath xmlns:m="http://schemas.openxmlformats.org/officeDocument/2006/math">
                    <m:f>
                      <m:fPr>
                        <m:ctrlPr>
                          <a:rPr lang="en-US" b="1" i="1" smtClean="0">
                            <a:latin typeface="Cambria Math" panose="02040503050406030204" pitchFamily="18" charset="0"/>
                          </a:rPr>
                        </m:ctrlPr>
                      </m:fPr>
                      <m:num>
                        <m:r>
                          <a:rPr lang="en-US" b="1" i="1" smtClean="0">
                            <a:latin typeface="Cambria Math"/>
                          </a:rPr>
                          <m:t>𝒌𝒈</m:t>
                        </m:r>
                      </m:num>
                      <m:den>
                        <m:sSup>
                          <m:sSupPr>
                            <m:ctrlPr>
                              <a:rPr lang="en-US" b="1" i="1" smtClean="0">
                                <a:latin typeface="Cambria Math" panose="02040503050406030204" pitchFamily="18" charset="0"/>
                              </a:rPr>
                            </m:ctrlPr>
                          </m:sSupPr>
                          <m:e>
                            <m:r>
                              <a:rPr lang="en-US" b="1" i="1" smtClean="0">
                                <a:latin typeface="Cambria Math"/>
                              </a:rPr>
                              <m:t>𝒎</m:t>
                            </m:r>
                          </m:e>
                          <m:sup>
                            <m:r>
                              <a:rPr lang="en-US" b="1" i="1" smtClean="0">
                                <a:latin typeface="Cambria Math"/>
                              </a:rPr>
                              <m:t>𝟑</m:t>
                            </m:r>
                          </m:sup>
                        </m:sSup>
                      </m:den>
                    </m:f>
                  </m:oMath>
                </a14:m>
                <a:endParaRPr lang="en-US" b="1" dirty="0"/>
              </a:p>
              <a:p>
                <a:pPr lvl="1"/>
                <a14:m>
                  <m:oMath xmlns:m="http://schemas.openxmlformats.org/officeDocument/2006/math">
                    <m:f>
                      <m:fPr>
                        <m:ctrlPr>
                          <a:rPr lang="en-US" b="1" i="1" smtClean="0">
                            <a:latin typeface="Cambria Math" panose="02040503050406030204" pitchFamily="18" charset="0"/>
                          </a:rPr>
                        </m:ctrlPr>
                      </m:fPr>
                      <m:num>
                        <m:r>
                          <a:rPr lang="en-US" b="1" i="1" smtClean="0">
                            <a:latin typeface="Cambria Math"/>
                          </a:rPr>
                          <m:t>𝒌𝒈</m:t>
                        </m:r>
                        <m:r>
                          <a:rPr lang="en-US" b="1" i="1" smtClean="0">
                            <a:latin typeface="Cambria Math"/>
                            <a:ea typeface="Cambria Math"/>
                          </a:rPr>
                          <m:t>∙</m:t>
                        </m:r>
                        <m:r>
                          <a:rPr lang="en-US" b="1" i="1" smtClean="0">
                            <a:latin typeface="Cambria Math"/>
                            <a:ea typeface="Cambria Math"/>
                          </a:rPr>
                          <m:t>𝒎</m:t>
                        </m:r>
                      </m:num>
                      <m:den>
                        <m:sSup>
                          <m:sSupPr>
                            <m:ctrlPr>
                              <a:rPr lang="en-US" b="1" i="1" smtClean="0">
                                <a:latin typeface="Cambria Math" panose="02040503050406030204" pitchFamily="18" charset="0"/>
                              </a:rPr>
                            </m:ctrlPr>
                          </m:sSupPr>
                          <m:e>
                            <m:r>
                              <a:rPr lang="en-US" b="1" i="1" smtClean="0">
                                <a:latin typeface="Cambria Math"/>
                              </a:rPr>
                              <m:t>𝒔</m:t>
                            </m:r>
                          </m:e>
                          <m:sup>
                            <m:r>
                              <a:rPr lang="en-US" b="1" i="1" smtClean="0">
                                <a:latin typeface="Cambria Math"/>
                              </a:rPr>
                              <m:t>𝟐</m:t>
                            </m:r>
                          </m:sup>
                        </m:sSup>
                      </m:den>
                    </m:f>
                  </m:oMath>
                </a14:m>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13" r="-444"/>
                </a:stretch>
              </a:blipFill>
            </p:spPr>
            <p:txBody>
              <a:bodyPr/>
              <a:lstStyle/>
              <a:p>
                <a:r>
                  <a:rPr lang="en-US">
                    <a:noFill/>
                  </a:rPr>
                  <a:t> </a:t>
                </a:r>
              </a:p>
            </p:txBody>
          </p:sp>
        </mc:Fallback>
      </mc:AlternateContent>
    </p:spTree>
    <p:extLst>
      <p:ext uri="{BB962C8B-B14F-4D97-AF65-F5344CB8AC3E}">
        <p14:creationId xmlns:p14="http://schemas.microsoft.com/office/powerpoint/2010/main" val="189239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685800"/>
            <a:ext cx="7772400" cy="1676400"/>
          </a:xfrm>
        </p:spPr>
        <p:txBody>
          <a:bodyPr/>
          <a:lstStyle/>
          <a:p>
            <a:pPr eaLnBrk="1" hangingPunct="1"/>
            <a:r>
              <a:rPr lang="en-US" b="1" i="1"/>
              <a:t>Order of Magnitude </a:t>
            </a:r>
            <a:r>
              <a:rPr lang="en-US"/>
              <a:t>and </a:t>
            </a:r>
            <a:r>
              <a:rPr lang="en-US" b="1" i="1"/>
              <a:t>Estimation</a:t>
            </a:r>
          </a:p>
        </p:txBody>
      </p:sp>
      <p:sp>
        <p:nvSpPr>
          <p:cNvPr id="6147" name="Rectangle 3"/>
          <p:cNvSpPr>
            <a:spLocks noGrp="1" noChangeArrowheads="1"/>
          </p:cNvSpPr>
          <p:nvPr>
            <p:ph type="subTitle" idx="1"/>
          </p:nvPr>
        </p:nvSpPr>
        <p:spPr/>
        <p:txBody>
          <a:bodyPr>
            <a:normAutofit/>
          </a:bodyPr>
          <a:lstStyle/>
          <a:p>
            <a:pPr eaLnBrk="1" hangingPunct="1"/>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Order of Magnitude (OM)</a:t>
            </a:r>
          </a:p>
        </p:txBody>
      </p:sp>
      <p:sp>
        <p:nvSpPr>
          <p:cNvPr id="12291" name="Rectangle 3"/>
          <p:cNvSpPr>
            <a:spLocks noGrp="1" noChangeArrowheads="1"/>
          </p:cNvSpPr>
          <p:nvPr>
            <p:ph idx="1"/>
          </p:nvPr>
        </p:nvSpPr>
        <p:spPr>
          <a:xfrm>
            <a:off x="566738" y="1752600"/>
            <a:ext cx="8001000" cy="4648200"/>
          </a:xfrm>
        </p:spPr>
        <p:txBody>
          <a:bodyPr/>
          <a:lstStyle/>
          <a:p>
            <a:pPr>
              <a:lnSpc>
                <a:spcPct val="90000"/>
              </a:lnSpc>
            </a:pPr>
            <a:r>
              <a:rPr lang="en-US" dirty="0"/>
              <a:t>The OM is the power of ten that is “closest” to the value you are estimating</a:t>
            </a:r>
          </a:p>
          <a:p>
            <a:pPr lvl="1">
              <a:lnSpc>
                <a:spcPct val="90000"/>
              </a:lnSpc>
            </a:pPr>
            <a:r>
              <a:rPr lang="en-US" dirty="0"/>
              <a:t>Always written as a whole number power of 10</a:t>
            </a:r>
          </a:p>
          <a:p>
            <a:pPr lvl="2">
              <a:lnSpc>
                <a:spcPct val="90000"/>
              </a:lnSpc>
            </a:pPr>
            <a:r>
              <a:rPr lang="en-US" dirty="0"/>
              <a:t>i.e. 10</a:t>
            </a:r>
            <a:r>
              <a:rPr lang="en-US" baseline="30000" dirty="0"/>
              <a:t>13</a:t>
            </a:r>
            <a:r>
              <a:rPr lang="en-US" dirty="0"/>
              <a:t> kg</a:t>
            </a:r>
          </a:p>
          <a:p>
            <a:pPr lvl="1">
              <a:lnSpc>
                <a:spcPct val="90000"/>
              </a:lnSpc>
            </a:pPr>
            <a:r>
              <a:rPr lang="en-US" dirty="0"/>
              <a:t>They give us a general idea about the magnitude (size) of a value, but are just estimates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left)">
                                      <p:cBhvr>
                                        <p:cTn id="12" dur="500"/>
                                        <p:tgtEl>
                                          <p:spTgt spid="1229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wipe(left)">
                                      <p:cBhvr>
                                        <p:cTn id="15" dur="500"/>
                                        <p:tgtEl>
                                          <p:spTgt spid="1229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wipe(left)">
                                      <p:cBhvr>
                                        <p:cTn id="18" dur="500"/>
                                        <p:tgtEl>
                                          <p:spTgt spid="12291">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Effect transition="in" filter="wipe(left)">
                                      <p:cBhvr>
                                        <p:cTn id="21"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 ranges of measurements</a:t>
            </a:r>
          </a:p>
        </p:txBody>
      </p:sp>
      <p:sp>
        <p:nvSpPr>
          <p:cNvPr id="3" name="Content Placeholder 2"/>
          <p:cNvSpPr>
            <a:spLocks noGrp="1"/>
          </p:cNvSpPr>
          <p:nvPr>
            <p:ph idx="1"/>
          </p:nvPr>
        </p:nvSpPr>
        <p:spPr/>
        <p:txBody>
          <a:bodyPr/>
          <a:lstStyle/>
          <a:p>
            <a:r>
              <a:rPr lang="en-US" dirty="0"/>
              <a:t>Online:  OM Ranges for Mass, Time, Distance, and Energy</a:t>
            </a:r>
          </a:p>
          <a:p>
            <a:endParaRPr lang="en-US" dirty="0"/>
          </a:p>
          <a:p>
            <a:r>
              <a:rPr lang="en-US" dirty="0"/>
              <a:t>You should be aware/know the min and max of each of these ranges.</a:t>
            </a:r>
          </a:p>
          <a:p>
            <a:r>
              <a:rPr lang="en-US" dirty="0"/>
              <a:t>Hint: knowing the size of an atom and proton tends to come in handy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26872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Order of Magnitude (OM)</a:t>
            </a:r>
          </a:p>
        </p:txBody>
      </p:sp>
      <p:sp>
        <p:nvSpPr>
          <p:cNvPr id="14339" name="Rectangle 3"/>
          <p:cNvSpPr>
            <a:spLocks noGrp="1" noChangeArrowheads="1"/>
          </p:cNvSpPr>
          <p:nvPr>
            <p:ph idx="1"/>
          </p:nvPr>
        </p:nvSpPr>
        <p:spPr>
          <a:xfrm>
            <a:off x="566738" y="1752600"/>
            <a:ext cx="8348662" cy="4648200"/>
          </a:xfrm>
        </p:spPr>
        <p:txBody>
          <a:bodyPr/>
          <a:lstStyle/>
          <a:p>
            <a:pPr eaLnBrk="1" hangingPunct="1"/>
            <a:r>
              <a:rPr lang="en-US" dirty="0"/>
              <a:t>If an approximate (or known) value can be determined, an Order of Magnitude can be calculated</a:t>
            </a:r>
          </a:p>
          <a:p>
            <a:pPr eaLnBrk="1" hangingPunct="1"/>
            <a:r>
              <a:rPr lang="en-US" dirty="0"/>
              <a:t>OM values are only used to determine rough estimates</a:t>
            </a:r>
          </a:p>
          <a:p>
            <a:pPr eaLnBrk="1" hangingPunct="1"/>
            <a:endParaRPr lang="en-US" dirty="0"/>
          </a:p>
          <a:p>
            <a:pPr eaLnBrk="1" hangingPunct="1"/>
            <a:r>
              <a:rPr lang="en-US" dirty="0"/>
              <a:t>But HOW??  Let’s use the following example…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339">
                                            <p:txEl>
                                              <p:pRg st="1" end="1"/>
                                            </p:txEl>
                                          </p:spTgt>
                                        </p:tgtEl>
                                        <p:attrNameLst>
                                          <p:attrName>style.visibility</p:attrName>
                                        </p:attrNameLst>
                                      </p:cBhvr>
                                      <p:to>
                                        <p:strVal val="visible"/>
                                      </p:to>
                                    </p:set>
                                    <p:animEffect transition="in" filter="fade">
                                      <p:cBhvr>
                                        <p:cTn id="21" dur="500"/>
                                        <p:tgtEl>
                                          <p:spTgt spid="14339">
                                            <p:txEl>
                                              <p:pRg st="1" end="1"/>
                                            </p:txEl>
                                          </p:spTgt>
                                        </p:tgtEl>
                                      </p:cBhvr>
                                    </p:animEffect>
                                    <p:anim calcmode="lin" valueType="num">
                                      <p:cBhvr>
                                        <p:cTn id="22"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500"/>
                                        <p:tgtEl>
                                          <p:spTgt spid="14339">
                                            <p:txEl>
                                              <p:pRg st="3" end="3"/>
                                            </p:txEl>
                                          </p:spTgt>
                                        </p:tgtEl>
                                      </p:cBhvr>
                                    </p:animEffect>
                                    <p:anim calcmode="lin" valueType="num">
                                      <p:cBhvr>
                                        <p:cTn id="2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433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of Washington State</a:t>
            </a:r>
          </a:p>
        </p:txBody>
      </p:sp>
      <p:sp>
        <p:nvSpPr>
          <p:cNvPr id="3" name="Content Placeholder 2"/>
          <p:cNvSpPr>
            <a:spLocks noGrp="1"/>
          </p:cNvSpPr>
          <p:nvPr>
            <p:ph idx="1"/>
          </p:nvPr>
        </p:nvSpPr>
        <p:spPr/>
        <p:txBody>
          <a:bodyPr/>
          <a:lstStyle/>
          <a:p>
            <a:r>
              <a:rPr lang="en-US" dirty="0"/>
              <a:t>According to the Census Bureau, the population of Washington in 2011 was 6,830,080 people.</a:t>
            </a:r>
          </a:p>
          <a:p>
            <a:r>
              <a:rPr lang="en-US" dirty="0"/>
              <a:t>The population growth rate between 2010 and 2011 was +1.6%/year</a:t>
            </a:r>
          </a:p>
          <a:p>
            <a:r>
              <a:rPr lang="en-US" dirty="0"/>
              <a:t>Based on this information, what, approximately, is the state’s population right now?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of Washington State</a:t>
            </a:r>
          </a:p>
        </p:txBody>
      </p:sp>
      <p:sp>
        <p:nvSpPr>
          <p:cNvPr id="3" name="Content Placeholder 2"/>
          <p:cNvSpPr>
            <a:spLocks noGrp="1"/>
          </p:cNvSpPr>
          <p:nvPr>
            <p:ph idx="1"/>
          </p:nvPr>
        </p:nvSpPr>
        <p:spPr/>
        <p:txBody>
          <a:bodyPr/>
          <a:lstStyle/>
          <a:p>
            <a:r>
              <a:rPr lang="en-US" dirty="0"/>
              <a:t>Step 1:  Assumptions?</a:t>
            </a:r>
          </a:p>
          <a:p>
            <a:pPr marL="118872" indent="0">
              <a:buNone/>
            </a:pPr>
            <a:endParaRPr lang="en-US" dirty="0"/>
          </a:p>
          <a:p>
            <a:r>
              <a:rPr lang="en-US" dirty="0"/>
              <a:t>Step 2:  If those assumptions are accurate, determine the population (2011 population + 1.6% = 2012 population…it’s </a:t>
            </a:r>
            <a:r>
              <a:rPr lang="en-US"/>
              <a:t>now let’s say 2016)</a:t>
            </a:r>
            <a:endParaRPr lang="en-US" dirty="0"/>
          </a:p>
          <a:p>
            <a:endParaRPr lang="en-US" dirty="0"/>
          </a:p>
          <a:p>
            <a:r>
              <a:rPr lang="en-US" dirty="0"/>
              <a:t>Step 3:  can we consider this an exact number?</a:t>
            </a:r>
          </a:p>
        </p:txBody>
      </p:sp>
    </p:spTree>
    <p:extLst>
      <p:ext uri="{BB962C8B-B14F-4D97-AF65-F5344CB8AC3E}">
        <p14:creationId xmlns:p14="http://schemas.microsoft.com/office/powerpoint/2010/main" val="4005033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2700</TotalTime>
  <Words>730</Words>
  <Application>Microsoft Office PowerPoint</Application>
  <PresentationFormat>On-screen Show (4:3)</PresentationFormat>
  <Paragraphs>77</Paragraphs>
  <Slides>16</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Cambria Math</vt:lpstr>
      <vt:lpstr>Corbel</vt:lpstr>
      <vt:lpstr>Verdana</vt:lpstr>
      <vt:lpstr>Wingdings</vt:lpstr>
      <vt:lpstr>Wingdings 2</vt:lpstr>
      <vt:lpstr>Wingdings 3</vt:lpstr>
      <vt:lpstr>Module</vt:lpstr>
      <vt:lpstr>Equation</vt:lpstr>
      <vt:lpstr>Warm-up: 9/17/18</vt:lpstr>
      <vt:lpstr>Conversion practice #2 (not done in class)</vt:lpstr>
      <vt:lpstr>Note on how to write units:</vt:lpstr>
      <vt:lpstr>Order of Magnitude and Estimation</vt:lpstr>
      <vt:lpstr>Order of Magnitude (OM)</vt:lpstr>
      <vt:lpstr>OM ranges of measurements</vt:lpstr>
      <vt:lpstr>Order of Magnitude (OM)</vt:lpstr>
      <vt:lpstr>Population of Washington State</vt:lpstr>
      <vt:lpstr>Population of Washington State</vt:lpstr>
      <vt:lpstr>Since we cannot assume our calculation is an exact answer:</vt:lpstr>
      <vt:lpstr>Using OM in ratios—comparisons</vt:lpstr>
      <vt:lpstr>Population Ratio:</vt:lpstr>
      <vt:lpstr>Activity:  Heartbeats</vt:lpstr>
      <vt:lpstr>Sample question—like on WA and worksheet</vt:lpstr>
      <vt:lpstr>Activity: pt. 2—Landscaping Dilemma</vt:lpstr>
      <vt:lpstr>Landscaping Dilemma</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Magnitude and Estimation</dc:title>
  <dc:creator>fowlerr</dc:creator>
  <cp:lastModifiedBy>Ciustea, Corina    SHS - Staff</cp:lastModifiedBy>
  <cp:revision>139</cp:revision>
  <dcterms:created xsi:type="dcterms:W3CDTF">2008-09-02T21:59:25Z</dcterms:created>
  <dcterms:modified xsi:type="dcterms:W3CDTF">2018-09-24T04:48:40Z</dcterms:modified>
</cp:coreProperties>
</file>