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0" r:id="rId4"/>
    <p:sldId id="275" r:id="rId5"/>
    <p:sldId id="261" r:id="rId6"/>
    <p:sldId id="276" r:id="rId7"/>
    <p:sldId id="262" r:id="rId8"/>
    <p:sldId id="277" r:id="rId9"/>
    <p:sldId id="263" r:id="rId10"/>
    <p:sldId id="278" r:id="rId11"/>
    <p:sldId id="264" r:id="rId12"/>
    <p:sldId id="279" r:id="rId13"/>
    <p:sldId id="265" r:id="rId14"/>
    <p:sldId id="266" r:id="rId15"/>
    <p:sldId id="267" r:id="rId16"/>
    <p:sldId id="28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9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338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2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95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59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7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2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3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9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4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6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78F0813-4A97-46D8-9564-9590CAA9512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3229-DE9B-4B8A-95BF-A8FE2F0D51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68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 important tool to use with measurements!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RESENTAvote_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How many significant figures are in the following measurement:  </a:t>
            </a:r>
            <a:br>
              <a:rPr lang="en-US" sz="3600" smtClean="0"/>
            </a:br>
            <a:r>
              <a:rPr lang="en-US" sz="3600" smtClean="0"/>
              <a:t>0.007250 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576475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endParaRPr lang="en-US" dirty="0"/>
          </a:p>
          <a:p>
            <a:r>
              <a:rPr lang="en-US" sz="3000" dirty="0" smtClean="0"/>
              <a:t>Rule: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600" dirty="0"/>
              <a:t>A zero to the right of a decimal AND following a non-zero digit IS </a:t>
            </a:r>
            <a:r>
              <a:rPr lang="en-US" sz="2600" dirty="0" smtClean="0"/>
              <a:t>significant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sz="2600" dirty="0"/>
          </a:p>
          <a:p>
            <a:pPr marL="274320" lvl="2" indent="0">
              <a:buClr>
                <a:schemeClr val="accent3"/>
              </a:buClr>
              <a:buSzPct val="95000"/>
              <a:buNone/>
            </a:pPr>
            <a:r>
              <a:rPr lang="en-US" sz="2600" dirty="0" smtClean="0"/>
              <a:t>The last zero is not a placeholder—it is showing the level of precision of the measurement.</a:t>
            </a:r>
            <a:endParaRPr lang="en-US" sz="2600" dirty="0"/>
          </a:p>
          <a:p>
            <a:endParaRPr lang="en-US" sz="3500" dirty="0" smtClean="0"/>
          </a:p>
          <a:p>
            <a:pPr marL="393192" lvl="1" indent="0">
              <a:buNone/>
            </a:pPr>
            <a:r>
              <a:rPr lang="en-US" sz="3000" dirty="0" smtClean="0"/>
              <a:t>The first 3 zeros are still placeholders, so not significant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262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305800" cy="1550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How many significant figures are in the following measurement:  </a:t>
            </a:r>
            <a:br>
              <a:rPr lang="en-US" sz="3600" smtClean="0"/>
            </a:br>
            <a:r>
              <a:rPr lang="en-US" sz="3600" smtClean="0"/>
              <a:t>105.00 cm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RESENTAvote_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How many significant figures are in the following measurement:  </a:t>
            </a:r>
            <a:br>
              <a:rPr lang="en-US" sz="3600" smtClean="0"/>
            </a:br>
            <a:r>
              <a:rPr lang="en-US" sz="3600" smtClean="0"/>
              <a:t>105.00 cm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800" dirty="0" smtClean="0"/>
              <a:t>Rules:</a:t>
            </a:r>
          </a:p>
          <a:p>
            <a:pPr lvl="1">
              <a:defRPr/>
            </a:pPr>
            <a:r>
              <a:rPr lang="en-US" sz="2400" dirty="0" smtClean="0"/>
              <a:t>All </a:t>
            </a:r>
            <a:r>
              <a:rPr lang="en-US" sz="2400" dirty="0"/>
              <a:t>non-zero values ARE significant</a:t>
            </a:r>
          </a:p>
          <a:p>
            <a:pPr lvl="1">
              <a:defRPr/>
            </a:pPr>
            <a:r>
              <a:rPr lang="en-US" sz="2400" dirty="0" smtClean="0"/>
              <a:t>All </a:t>
            </a:r>
            <a:r>
              <a:rPr lang="en-US" sz="2400" dirty="0"/>
              <a:t>zeros between non-zero digits ARE significant</a:t>
            </a:r>
          </a:p>
          <a:p>
            <a:pPr lvl="1"/>
            <a:r>
              <a:rPr lang="en-US" sz="2400" dirty="0"/>
              <a:t>A zero to the right of a decimal AND following a non-zero digit IS significant</a:t>
            </a:r>
          </a:p>
          <a:p>
            <a:pPr lvl="1"/>
            <a:endParaRPr lang="en-US" sz="3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8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10600" cy="2312988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What is the answer to the following calculation, written in proper sig. figs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1.25 cm + 6.5 cm + 11.75 cm + 0.055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932688"/>
            <a:ext cx="8229600" cy="1810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What is the answer to the following calculation, written in proper sig. figs: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1.25 cm + 6.5 cm + 11.75 cm + 0.055 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04174"/>
            <a:ext cx="8229600" cy="2920425"/>
          </a:xfrm>
        </p:spPr>
        <p:txBody>
          <a:bodyPr>
            <a:noAutofit/>
          </a:bodyPr>
          <a:lstStyle/>
          <a:p>
            <a:r>
              <a:rPr lang="en-US" sz="2800" dirty="0" smtClean="0"/>
              <a:t>Rule:</a:t>
            </a:r>
          </a:p>
          <a:p>
            <a:pPr>
              <a:defRPr/>
            </a:pPr>
            <a:r>
              <a:rPr lang="en-US" sz="2800" dirty="0"/>
              <a:t>When adding or subtracting:</a:t>
            </a:r>
          </a:p>
          <a:p>
            <a:pPr lvl="1">
              <a:defRPr/>
            </a:pPr>
            <a:r>
              <a:rPr lang="en-US" sz="2400" dirty="0"/>
              <a:t>Your answer must have the same degree of precision as the </a:t>
            </a:r>
            <a:r>
              <a:rPr lang="en-US" sz="2400" b="1" u="sng" dirty="0"/>
              <a:t>least precise measurement</a:t>
            </a:r>
          </a:p>
          <a:p>
            <a:pPr lvl="1">
              <a:defRPr/>
            </a:pPr>
            <a:r>
              <a:rPr lang="en-US" sz="2400" dirty="0"/>
              <a:t>(that means…go to the fewest number of decimal </a:t>
            </a:r>
            <a:r>
              <a:rPr lang="en-US" sz="2400" dirty="0" smtClean="0"/>
              <a:t>places, if there are decimal places in use)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7400" y="2819400"/>
                <a:ext cx="42050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=19.555 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𝟏𝟗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𝒄𝒎</m:t>
                      </m:r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819400"/>
                <a:ext cx="4205062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381000" y="1116013"/>
            <a:ext cx="8305800" cy="1703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What is the answer to the following calculation, written to proper sig figs:  </a:t>
            </a:r>
            <a:br>
              <a:rPr lang="en-US" sz="3600" dirty="0" smtClean="0"/>
            </a:br>
            <a:r>
              <a:rPr lang="en-US" sz="3600" dirty="0" smtClean="0"/>
              <a:t>25.50 m * 12.057 m * 0.095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What is the answer to the following calculation, written to proper sig figs: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25.50 m * 12.057 m * 0.095 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/>
          <a:lstStyle/>
          <a:p>
            <a:r>
              <a:rPr lang="en-US" dirty="0" smtClean="0"/>
              <a:t>Rule:</a:t>
            </a:r>
          </a:p>
          <a:p>
            <a:pPr>
              <a:defRPr/>
            </a:pPr>
            <a:r>
              <a:rPr lang="en-US" sz="2800" dirty="0"/>
              <a:t>When multiplying and dividing:</a:t>
            </a:r>
          </a:p>
          <a:p>
            <a:pPr lvl="1">
              <a:defRPr/>
            </a:pPr>
            <a:r>
              <a:rPr lang="en-US" sz="2400" dirty="0"/>
              <a:t>The number of sig figs in the answer is equal to the </a:t>
            </a:r>
            <a:r>
              <a:rPr lang="en-US" sz="2400" b="1" u="sng" dirty="0"/>
              <a:t>least number of sig figs</a:t>
            </a:r>
            <a:r>
              <a:rPr lang="en-US" sz="2400" dirty="0"/>
              <a:t> in any of the measurements used in the </a:t>
            </a:r>
            <a:r>
              <a:rPr lang="en-US" sz="2400" dirty="0" smtClean="0"/>
              <a:t>calculat</a:t>
            </a:r>
            <a:r>
              <a:rPr lang="en-US" dirty="0" smtClean="0"/>
              <a:t>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5000" y="2958957"/>
                <a:ext cx="37096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=29.208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𝟐𝟗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i="1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58957"/>
                <a:ext cx="370960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16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Scientific notation and sig figs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en-US" sz="2800" dirty="0" smtClean="0"/>
                  <a:t>Use Scientific notation when you need to specify how many zeros are significant</a:t>
                </a:r>
              </a:p>
              <a:p>
                <a:pPr eaLnBrk="1" hangingPunct="1">
                  <a:defRPr/>
                </a:pPr>
                <a:r>
                  <a:rPr lang="en-US" sz="2800" dirty="0" smtClean="0"/>
                  <a:t>i.e.  Write 1500 N with 3 </a:t>
                </a:r>
                <a:r>
                  <a:rPr lang="en-US" sz="2800" dirty="0" err="1" smtClean="0"/>
                  <a:t>s.f.</a:t>
                </a:r>
                <a:endParaRPr lang="en-US" sz="2800" dirty="0" smtClean="0"/>
              </a:p>
              <a:p>
                <a:pPr lvl="1" eaLnBrk="1" hangingPunct="1">
                  <a:defRPr/>
                </a:pPr>
                <a:r>
                  <a:rPr lang="en-US" sz="2400" dirty="0" smtClean="0"/>
                  <a:t>The best way to do this is with scientific notation:  </a:t>
                </a:r>
                <a:br>
                  <a:rPr lang="en-US" sz="2400" dirty="0" smtClean="0"/>
                </a:br>
                <a:r>
                  <a:rPr lang="en-US" sz="2400" dirty="0" smtClean="0"/>
                  <a:t>1.50 x 10</a:t>
                </a:r>
                <a:r>
                  <a:rPr lang="en-US" sz="2400" baseline="30000" dirty="0" smtClean="0"/>
                  <a:t>3</a:t>
                </a:r>
                <a:r>
                  <a:rPr lang="en-US" sz="2400" dirty="0" smtClean="0"/>
                  <a:t> N</a:t>
                </a:r>
              </a:p>
              <a:p>
                <a:pPr eaLnBrk="1" hangingPunct="1">
                  <a:defRPr/>
                </a:pPr>
                <a:r>
                  <a:rPr lang="en-US" sz="2800" dirty="0" smtClean="0"/>
                  <a:t>Write 10600 kg with 4 </a:t>
                </a:r>
                <a:r>
                  <a:rPr lang="en-US" sz="2800" dirty="0" err="1" smtClean="0"/>
                  <a:t>s.f.</a:t>
                </a:r>
                <a:endParaRPr lang="en-US" sz="2800" dirty="0" smtClean="0"/>
              </a:p>
              <a:p>
                <a:pPr marL="0" indent="0" eaLnBrk="1" hangingPunct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1.060 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US" sz="2800" dirty="0" smtClean="0"/>
              </a:p>
              <a:p>
                <a:pPr eaLnBrk="1" hangingPunct="1">
                  <a:defRPr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1" t="-1599" r="-1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Note on book problems: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Most of the problems in your book will have values which look like they only have 1 </a:t>
            </a:r>
            <a:r>
              <a:rPr lang="en-US" dirty="0" err="1" smtClean="0"/>
              <a:t>s.f.</a:t>
            </a:r>
            <a:r>
              <a:rPr lang="en-US" dirty="0" smtClean="0"/>
              <a:t>  </a:t>
            </a:r>
          </a:p>
          <a:p>
            <a:pPr eaLnBrk="1" hangingPunct="1">
              <a:defRPr/>
            </a:pPr>
            <a:r>
              <a:rPr lang="en-US" b="1" dirty="0" smtClean="0"/>
              <a:t>Assume that all digits in book problems </a:t>
            </a:r>
            <a:r>
              <a:rPr lang="en-US" b="1" i="1" u="sng" dirty="0" smtClean="0"/>
              <a:t>are</a:t>
            </a:r>
            <a:r>
              <a:rPr lang="en-US" b="1" dirty="0" smtClean="0"/>
              <a:t> significant</a:t>
            </a:r>
          </a:p>
          <a:p>
            <a:pPr eaLnBrk="1" hangingPunct="1">
              <a:defRPr/>
            </a:pPr>
            <a:r>
              <a:rPr lang="en-US" dirty="0" smtClean="0"/>
              <a:t>i.e. if a problem says that an object has a mass of 100 kg, please treat that as 3 </a:t>
            </a:r>
            <a:r>
              <a:rPr lang="en-US" dirty="0" err="1" smtClean="0"/>
              <a:t>s.f.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As long as you don’t go overboard, don’t worry about sig figs in your </a:t>
            </a:r>
            <a:r>
              <a:rPr lang="en-US" dirty="0" err="1" smtClean="0"/>
              <a:t>WebAssign</a:t>
            </a:r>
            <a:r>
              <a:rPr lang="en-US" dirty="0" smtClean="0"/>
              <a:t> problems—wait until the very end for any rounding!</a:t>
            </a:r>
          </a:p>
          <a:p>
            <a:pPr eaLnBrk="1" hangingPunct="1">
              <a:defRPr/>
            </a:pPr>
            <a:r>
              <a:rPr lang="en-US" sz="2800" b="1" dirty="0" smtClean="0"/>
              <a:t>We’ll be a lot pickier in your labs and quizzes/tests!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Significant Figures (sig. figs.)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All digits in a measurement that are known for certain, plus the first estimated (uncertain) digit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Sig figs give an indication of the </a:t>
            </a:r>
            <a:r>
              <a:rPr lang="en-US" b="1" u="sng" dirty="0" smtClean="0"/>
              <a:t>degree of precision</a:t>
            </a:r>
            <a:r>
              <a:rPr lang="en-US" dirty="0" smtClean="0"/>
              <a:t> for a measurement and/or a calculation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ONLY used when a number is (or is assumed to be) a measurement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EXACT quantities do not have “sig figs”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Examples:  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there are exactly 100 cm in 1 m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By definition, 1 inch = 2.54 cm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Fractions in equations (1/2 or 0.5 as a  multiplier)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 smtClean="0"/>
              <a:t>3508.2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RESENTAvote_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 smtClean="0"/>
              <a:t>3508.2 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endParaRPr lang="en-US" dirty="0"/>
          </a:p>
          <a:p>
            <a:r>
              <a:rPr lang="en-US" sz="2800" dirty="0" smtClean="0"/>
              <a:t>Rules:</a:t>
            </a:r>
          </a:p>
          <a:p>
            <a:pPr lvl="1">
              <a:defRPr/>
            </a:pPr>
            <a:r>
              <a:rPr lang="en-US" sz="2400" dirty="0"/>
              <a:t>All non-zero values ARE significant</a:t>
            </a:r>
          </a:p>
          <a:p>
            <a:pPr lvl="1">
              <a:defRPr/>
            </a:pPr>
            <a:r>
              <a:rPr lang="en-US" sz="2400" dirty="0" smtClean="0"/>
              <a:t>All </a:t>
            </a:r>
            <a:r>
              <a:rPr lang="en-US" sz="2400" dirty="0"/>
              <a:t>zeros between non-zero digits ARE significant</a:t>
            </a:r>
          </a:p>
          <a:p>
            <a:pPr lvl="1">
              <a:defRPr/>
            </a:pPr>
            <a:endParaRPr lang="en-US" sz="2400" dirty="0"/>
          </a:p>
          <a:p>
            <a:pPr marL="393192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05800" cy="1524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How many significant figures are in the following measurement:  </a:t>
            </a:r>
            <a:br>
              <a:rPr lang="en-US" sz="3600" smtClean="0"/>
            </a:br>
            <a:r>
              <a:rPr lang="en-US" sz="3600" smtClean="0"/>
              <a:t>0.00065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 smtClean="0"/>
              <a:t>0.00065 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endParaRPr lang="en-US" dirty="0"/>
          </a:p>
          <a:p>
            <a:r>
              <a:rPr lang="en-US" sz="2800" dirty="0" smtClean="0"/>
              <a:t>Rule:</a:t>
            </a:r>
          </a:p>
          <a:p>
            <a:pPr lvl="1">
              <a:defRPr/>
            </a:pPr>
            <a:r>
              <a:rPr lang="en-US" sz="2400" b="1" dirty="0"/>
              <a:t>For numbers LESS THAN 1:</a:t>
            </a:r>
          </a:p>
          <a:p>
            <a:pPr lvl="2">
              <a:defRPr/>
            </a:pPr>
            <a:r>
              <a:rPr lang="en-US" sz="2000" b="1" dirty="0"/>
              <a:t>Zeros directly after the decimal point are NOT significant</a:t>
            </a:r>
          </a:p>
          <a:p>
            <a:endParaRPr lang="en-US" sz="2800" dirty="0" smtClean="0"/>
          </a:p>
          <a:p>
            <a:r>
              <a:rPr lang="en-US" sz="2800" dirty="0" smtClean="0"/>
              <a:t>The zeros at the beginning are simply placeholders</a:t>
            </a:r>
          </a:p>
          <a:p>
            <a:r>
              <a:rPr lang="en-US" sz="2800" dirty="0" smtClean="0"/>
              <a:t>You can rewrite the number with new units or in scientific notation, and the zeros will drop out.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60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550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How many significant figures are in the following measurement:  </a:t>
            </a:r>
            <a:br>
              <a:rPr lang="en-US" sz="3600" smtClean="0"/>
            </a:br>
            <a:r>
              <a:rPr lang="en-US" sz="3600" smtClean="0"/>
              <a:t>1500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How many significant figures are in the following measurement:  </a:t>
            </a:r>
            <a:br>
              <a:rPr lang="en-US" sz="3600" dirty="0" smtClean="0"/>
            </a:br>
            <a:r>
              <a:rPr lang="en-US" sz="3600" dirty="0" smtClean="0"/>
              <a:t>1500 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2</a:t>
            </a:r>
          </a:p>
          <a:p>
            <a:endParaRPr lang="en-US" dirty="0"/>
          </a:p>
          <a:p>
            <a:r>
              <a:rPr lang="en-US" sz="2800" dirty="0" smtClean="0"/>
              <a:t>Rule:</a:t>
            </a:r>
          </a:p>
          <a:p>
            <a:pPr lvl="1"/>
            <a:r>
              <a:rPr lang="en-US" sz="2400" dirty="0"/>
              <a:t>All non-zero values ARE </a:t>
            </a:r>
            <a:r>
              <a:rPr lang="en-US" sz="2400" dirty="0" smtClean="0"/>
              <a:t>significant</a:t>
            </a:r>
          </a:p>
          <a:p>
            <a:pPr lvl="1"/>
            <a:r>
              <a:rPr lang="en-US" sz="2400" dirty="0" smtClean="0"/>
              <a:t>If there is no decimal point, then the zeros at the end of a number (after the last non-zero digit) are insignificant.</a:t>
            </a:r>
          </a:p>
          <a:p>
            <a:pPr lvl="1"/>
            <a:r>
              <a:rPr lang="en-US" sz="2400" dirty="0" smtClean="0"/>
              <a:t>These zeros are placeholders—we can rewrite the value with different units or in scientific notation and the zeros will drop 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037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RESENTAvote_question"/>
          <p:cNvSpPr>
            <a:spLocks noGrp="1" noChangeArrowheads="1"/>
          </p:cNvSpPr>
          <p:nvPr>
            <p:ph type="title"/>
          </p:nvPr>
        </p:nvSpPr>
        <p:spPr>
          <a:xfrm>
            <a:off x="457200" y="1192213"/>
            <a:ext cx="8229600" cy="15509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How many significant figures are in the following measurement:  </a:t>
            </a:r>
            <a:br>
              <a:rPr lang="en-US" sz="3600" smtClean="0"/>
            </a:br>
            <a:r>
              <a:rPr lang="en-US" sz="3600" smtClean="0"/>
              <a:t>0.007250 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374</TotalTime>
  <Words>673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Century Gothic</vt:lpstr>
      <vt:lpstr>Wingdings 3</vt:lpstr>
      <vt:lpstr>Ion</vt:lpstr>
      <vt:lpstr>Significant Figures</vt:lpstr>
      <vt:lpstr>Significant Figures (sig. figs.)</vt:lpstr>
      <vt:lpstr>How many significant figures are in the following measurement:   3508.2 g</vt:lpstr>
      <vt:lpstr>How many significant figures are in the following measurement:   3508.2 g</vt:lpstr>
      <vt:lpstr>How many significant figures are in the following measurement:   0.00065 s</vt:lpstr>
      <vt:lpstr>How many significant figures are in the following measurement:   0.00065 s</vt:lpstr>
      <vt:lpstr>How many significant figures are in the following measurement:   1500 g</vt:lpstr>
      <vt:lpstr>How many significant figures are in the following measurement:   1500 g</vt:lpstr>
      <vt:lpstr>How many significant figures are in the following measurement:   0.007250 W</vt:lpstr>
      <vt:lpstr>How many significant figures are in the following measurement:   0.007250 W</vt:lpstr>
      <vt:lpstr>How many significant figures are in the following measurement:   105.00 cm  </vt:lpstr>
      <vt:lpstr>How many significant figures are in the following measurement:   105.00 cm  </vt:lpstr>
      <vt:lpstr>What is the answer to the following calculation, written in proper sig. figs:  1.25 cm + 6.5 cm + 11.75 cm + 0.055 cm</vt:lpstr>
      <vt:lpstr>What is the answer to the following calculation, written in proper sig. figs:    1.25 cm + 6.5 cm + 11.75 cm + 0.055 cm</vt:lpstr>
      <vt:lpstr>What is the answer to the following calculation, written to proper sig figs:   25.50 m * 12.057 m * 0.095 m</vt:lpstr>
      <vt:lpstr>What is the answer to the following calculation, written to proper sig figs:    25.50 m * 12.057 m * 0.095 m</vt:lpstr>
      <vt:lpstr>Scientific notation and sig figs</vt:lpstr>
      <vt:lpstr>Note on book problems: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friends, the Significant Figures</dc:title>
  <dc:creator>Becky</dc:creator>
  <cp:lastModifiedBy>Fowler, Rebecca   SHS Staff</cp:lastModifiedBy>
  <cp:revision>11</cp:revision>
  <dcterms:created xsi:type="dcterms:W3CDTF">2011-09-15T05:18:25Z</dcterms:created>
  <dcterms:modified xsi:type="dcterms:W3CDTF">2018-09-15T03:01:07Z</dcterms:modified>
</cp:coreProperties>
</file>