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14"/>
  </p:notesMasterIdLst>
  <p:sldIdLst>
    <p:sldId id="256" r:id="rId2"/>
    <p:sldId id="260" r:id="rId3"/>
    <p:sldId id="257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95" autoAdjust="0"/>
  </p:normalViewPr>
  <p:slideViewPr>
    <p:cSldViewPr snapToGrid="0">
      <p:cViewPr varScale="1">
        <p:scale>
          <a:sx n="99" d="100"/>
          <a:sy n="99" d="100"/>
        </p:scale>
        <p:origin x="25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265E3-AB15-4DF0-828E-E264010B65AB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90615-3007-4559-9FFA-4A1857CD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78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Highlighted quantities</a:t>
            </a:r>
            <a:r>
              <a:rPr lang="en-US" baseline="0" dirty="0" smtClean="0"/>
              <a:t> are those we’ll be using during the mechanics unit.  Kids should be aware of all of them, though.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90615-3007-4559-9FFA-4A1857CD9C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32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90615-3007-4559-9FFA-4A1857CD9C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76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9E648E0-D0BF-4F2F-80BC-1CFF270AD54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FA062A5-BC39-4ECD-9DFD-FD67342707C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641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48E0-D0BF-4F2F-80BC-1CFF270AD54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62A5-BC39-4ECD-9DFD-FD6734270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3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48E0-D0BF-4F2F-80BC-1CFF270AD54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62A5-BC39-4ECD-9DFD-FD67342707C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26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48E0-D0BF-4F2F-80BC-1CFF270AD54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62A5-BC39-4ECD-9DFD-FD67342707C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695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48E0-D0BF-4F2F-80BC-1CFF270AD54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62A5-BC39-4ECD-9DFD-FD6734270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8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48E0-D0BF-4F2F-80BC-1CFF270AD54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62A5-BC39-4ECD-9DFD-FD67342707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971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48E0-D0BF-4F2F-80BC-1CFF270AD54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62A5-BC39-4ECD-9DFD-FD67342707C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899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48E0-D0BF-4F2F-80BC-1CFF270AD54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62A5-BC39-4ECD-9DFD-FD67342707C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08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48E0-D0BF-4F2F-80BC-1CFF270AD54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62A5-BC39-4ECD-9DFD-FD67342707C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29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48E0-D0BF-4F2F-80BC-1CFF270AD54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62A5-BC39-4ECD-9DFD-FD6734270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16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48E0-D0BF-4F2F-80BC-1CFF270AD54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62A5-BC39-4ECD-9DFD-FD67342707C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80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48E0-D0BF-4F2F-80BC-1CFF270AD54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62A5-BC39-4ECD-9DFD-FD6734270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4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48E0-D0BF-4F2F-80BC-1CFF270AD54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62A5-BC39-4ECD-9DFD-FD67342707C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81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48E0-D0BF-4F2F-80BC-1CFF270AD54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62A5-BC39-4ECD-9DFD-FD67342707C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243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48E0-D0BF-4F2F-80BC-1CFF270AD54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62A5-BC39-4ECD-9DFD-FD6734270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48E0-D0BF-4F2F-80BC-1CFF270AD54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62A5-BC39-4ECD-9DFD-FD67342707C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99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48E0-D0BF-4F2F-80BC-1CFF270AD54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62A5-BC39-4ECD-9DFD-FD6734270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6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E648E0-D0BF-4F2F-80BC-1CFF270AD54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A062A5-BC39-4ECD-9DFD-FD6734270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3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Vectors and Scalars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1.3:  Pages 18-23</a:t>
            </a:r>
          </a:p>
          <a:p>
            <a:r>
              <a:rPr lang="en-US" dirty="0" smtClean="0"/>
              <a:t>A.S. 1.3.1 – </a:t>
            </a:r>
            <a:r>
              <a:rPr lang="en-US" smtClean="0"/>
              <a:t>1.3.4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19"/>
            <a:ext cx="4718304" cy="360194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Vectors can be treated like the hypotenuse of a right triangle</a:t>
            </a:r>
          </a:p>
          <a:p>
            <a:r>
              <a:rPr lang="en-US" dirty="0" smtClean="0"/>
              <a:t>The two perpendicular legs of that right triangle are the components of the vector</a:t>
            </a:r>
          </a:p>
          <a:p>
            <a:r>
              <a:rPr lang="en-US" dirty="0" smtClean="0"/>
              <a:t>Horizontal (parallel to a surface) is the x-component</a:t>
            </a:r>
          </a:p>
          <a:p>
            <a:r>
              <a:rPr lang="en-US" dirty="0" smtClean="0"/>
              <a:t>Vertical (perpendicular to a surface) is the y-component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844" y="2460199"/>
            <a:ext cx="4094383" cy="3702061"/>
          </a:xfrm>
        </p:spPr>
      </p:pic>
      <p:sp>
        <p:nvSpPr>
          <p:cNvPr id="8" name="Rectangle 7"/>
          <p:cNvSpPr/>
          <p:nvPr/>
        </p:nvSpPr>
        <p:spPr>
          <a:xfrm>
            <a:off x="8905461" y="2473451"/>
            <a:ext cx="1854766" cy="139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9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5581916" cy="1303867"/>
          </a:xfrm>
        </p:spPr>
        <p:txBody>
          <a:bodyPr/>
          <a:lstStyle/>
          <a:p>
            <a:r>
              <a:rPr lang="en-US" dirty="0" smtClean="0"/>
              <a:t>Example Problem: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soccer ball is kicked with a velocity of 15.5 m·s</a:t>
            </a:r>
            <a:r>
              <a:rPr lang="en-US" baseline="30000" dirty="0" smtClean="0"/>
              <a:t>-1 </a:t>
            </a:r>
            <a:r>
              <a:rPr lang="en-US" dirty="0" smtClean="0"/>
              <a:t>at an angle of 32.0° to the horizontal.</a:t>
            </a:r>
          </a:p>
          <a:p>
            <a:pPr lvl="1"/>
            <a:r>
              <a:rPr lang="en-US" dirty="0" smtClean="0"/>
              <a:t>What is the soccer ball’s initial horizontal velocity?</a:t>
            </a:r>
          </a:p>
          <a:p>
            <a:pPr lvl="1"/>
            <a:r>
              <a:rPr lang="en-US" dirty="0" smtClean="0"/>
              <a:t>What is the soccer ball’s initial vertical velocity?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16752" y="2560320"/>
                <a:ext cx="4412709" cy="14546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=15.5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32.0</m:t>
                          </m:r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=13.1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752" y="2560320"/>
                <a:ext cx="4412709" cy="145462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16751" y="4215384"/>
                <a:ext cx="4412709" cy="15048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=15.5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32.0</m:t>
                          </m:r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=8.21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751" y="4215384"/>
                <a:ext cx="4412709" cy="15048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Triangle 3"/>
          <p:cNvSpPr/>
          <p:nvPr/>
        </p:nvSpPr>
        <p:spPr>
          <a:xfrm flipH="1">
            <a:off x="7283002" y="1017431"/>
            <a:ext cx="2305319" cy="1236372"/>
          </a:xfrm>
          <a:prstGeom prst="rtTriangl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4" idx="4"/>
            <a:endCxn id="4" idx="0"/>
          </p:cNvCxnSpPr>
          <p:nvPr/>
        </p:nvCxnSpPr>
        <p:spPr>
          <a:xfrm flipV="1">
            <a:off x="7283002" y="1017431"/>
            <a:ext cx="2305319" cy="12363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9998266">
            <a:off x="7384201" y="1294241"/>
            <a:ext cx="164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15.5 m s</a:t>
            </a:r>
            <a:r>
              <a:rPr lang="en-US" sz="2400" baseline="30000" dirty="0" smtClean="0"/>
              <a:t>-1</a:t>
            </a:r>
            <a:endParaRPr lang="en-US" sz="2400" dirty="0"/>
          </a:p>
        </p:txBody>
      </p:sp>
      <p:sp>
        <p:nvSpPr>
          <p:cNvPr id="10" name="Arc 9"/>
          <p:cNvSpPr/>
          <p:nvPr/>
        </p:nvSpPr>
        <p:spPr>
          <a:xfrm rot="21151160">
            <a:off x="7905410" y="1814557"/>
            <a:ext cx="635391" cy="573004"/>
          </a:xfrm>
          <a:prstGeom prst="arc">
            <a:avLst>
              <a:gd name="adj1" fmla="val 16200000"/>
              <a:gd name="adj2" fmla="val 2524175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75398" y="1775634"/>
            <a:ext cx="723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32.0°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54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654" y="478549"/>
            <a:ext cx="9601196" cy="1303867"/>
          </a:xfrm>
        </p:spPr>
        <p:txBody>
          <a:bodyPr/>
          <a:lstStyle/>
          <a:p>
            <a:r>
              <a:rPr lang="en-US" dirty="0" smtClean="0"/>
              <a:t>Vector addition—Component Method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5130" y="1602783"/>
            <a:ext cx="10628244" cy="4466713"/>
          </a:xfrm>
        </p:spPr>
        <p:txBody>
          <a:bodyPr>
            <a:noAutofit/>
          </a:bodyPr>
          <a:lstStyle/>
          <a:p>
            <a:r>
              <a:rPr lang="en-US" dirty="0" smtClean="0"/>
              <a:t>Step 1: Determine both the vertical and horizontal components for all vectors that are being added together</a:t>
            </a:r>
          </a:p>
          <a:p>
            <a:r>
              <a:rPr lang="en-US" dirty="0" smtClean="0"/>
              <a:t>Step 2:  Find the sum of all horizontal components </a:t>
            </a:r>
            <a:r>
              <a:rPr lang="en-US" dirty="0" smtClean="0">
                <a:sym typeface="Wingdings" panose="05000000000000000000" pitchFamily="2" charset="2"/>
              </a:rPr>
              <a:t>this sum is equal to the horizontal component of the resultant vector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Step 3:  Find the sum of all vertical components  this sum is equal to the vertical component of the resultant vector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Step 4:  Using the Pythagorean Theorem, determine the magnitude of the resultant vector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Step 5:  Using a trig function (i.e. tangent), determine the angle (direction) of the resultant vector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5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Scalar Quantities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Those values, measured or coefficients, that are complete when reported with only a magnitude</a:t>
            </a:r>
          </a:p>
          <a:p>
            <a:r>
              <a:rPr lang="en-US" b="1" dirty="0" smtClean="0"/>
              <a:t>Examples of Scalar measurements: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the table is 2.5 m long.  </a:t>
            </a:r>
          </a:p>
          <a:p>
            <a:pPr lvl="1"/>
            <a:r>
              <a:rPr lang="en-US" dirty="0" smtClean="0"/>
              <a:t>He ran the 100. m race in 12.65 s.</a:t>
            </a:r>
          </a:p>
          <a:p>
            <a:pPr marL="457200" lvl="1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012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Vector Quantities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Direction is required</a:t>
            </a:r>
          </a:p>
          <a:p>
            <a:pPr lvl="1"/>
            <a:r>
              <a:rPr lang="en-US" dirty="0" smtClean="0"/>
              <a:t>i.e. Left, Right, North, South, 40.0° above the horizontal, 32° West of North, (-) or (+)</a:t>
            </a:r>
          </a:p>
          <a:p>
            <a:pPr lvl="1"/>
            <a:r>
              <a:rPr lang="en-US" b="1" u="sng" dirty="0" smtClean="0"/>
              <a:t>Magnitude</a:t>
            </a:r>
            <a:r>
              <a:rPr lang="en-US" dirty="0" smtClean="0"/>
              <a:t> of a vector:  implies that just the value is reported, but no direction reported</a:t>
            </a:r>
            <a:endParaRPr lang="en-US" b="1" u="sng" dirty="0" smtClean="0"/>
          </a:p>
          <a:p>
            <a:r>
              <a:rPr lang="en-US" dirty="0" smtClean="0"/>
              <a:t>Represented by a straight arrow pointing in the appropriate direction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213268" y="4709254"/>
            <a:ext cx="1971303" cy="165067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25197" y="4621998"/>
            <a:ext cx="2256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Tip</a:t>
            </a:r>
            <a:r>
              <a:rPr lang="en-US" dirty="0" smtClean="0"/>
              <a:t> of the vector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86353" y="5882981"/>
            <a:ext cx="206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Tail</a:t>
            </a:r>
            <a:r>
              <a:rPr lang="en-US" dirty="0" smtClean="0"/>
              <a:t> of the vector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170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44816"/>
            <a:ext cx="9601196" cy="6213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of Vectors and Scalars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552635"/>
              </p:ext>
            </p:extLst>
          </p:nvPr>
        </p:nvGraphicFramePr>
        <p:xfrm>
          <a:off x="1759226" y="1188924"/>
          <a:ext cx="9601200" cy="566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4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Vector Quantities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Scalar Quantities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Displacement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Distance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Velocity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Speed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4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Acceleration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Mass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4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Force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Time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4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Electric Field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Electric Potential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4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Gravitational</a:t>
                      </a:r>
                      <a:r>
                        <a:rPr lang="en-US" sz="2400" baseline="0" dirty="0" smtClean="0"/>
                        <a:t> Field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Gravitational Potential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4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Magnetic Field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Density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4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Torque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Temperature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24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Momentum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Volume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24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Angular Velocity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Energy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24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Angular acceleration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Frequency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640910" y="1678488"/>
            <a:ext cx="2041742" cy="1828800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139841" y="1678488"/>
            <a:ext cx="2041742" cy="1828800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640910" y="5473874"/>
            <a:ext cx="2041742" cy="463463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139841" y="5937337"/>
            <a:ext cx="2041742" cy="463463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1232048">
            <a:off x="9153625" y="4912099"/>
            <a:ext cx="2719753" cy="1517099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Highlighted quantities are those that we’ll use during the mechanics unit (but you should know all of these)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8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70" y="982133"/>
            <a:ext cx="4818332" cy="11316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Vector multiples: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Multiplying vectors by a constant or coefficient (i.e. 2*</a:t>
            </a:r>
            <a:r>
              <a:rPr lang="en-US" b="1" dirty="0" smtClean="0"/>
              <a:t>v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Only changes the magnitude—represented by a longer arrow</a:t>
            </a:r>
          </a:p>
          <a:p>
            <a:pPr lvl="1"/>
            <a:r>
              <a:rPr lang="en-US" dirty="0" smtClean="0"/>
              <a:t>Does NOT affect the direction of the vector</a:t>
            </a:r>
          </a:p>
          <a:p>
            <a:r>
              <a:rPr lang="en-US" b="1" dirty="0" smtClean="0"/>
              <a:t>Negative Vectors</a:t>
            </a:r>
            <a:endParaRPr lang="en-US" dirty="0" smtClean="0"/>
          </a:p>
          <a:p>
            <a:pPr lvl="1"/>
            <a:r>
              <a:rPr lang="en-US" dirty="0" smtClean="0"/>
              <a:t>Same magnitude, but 180° in the opposite direction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18" y="498772"/>
            <a:ext cx="5799608" cy="58592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429008" y="498772"/>
            <a:ext cx="2642218" cy="5859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5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6771" y="982132"/>
            <a:ext cx="10888720" cy="1303867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Displacement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i="1" dirty="0" smtClean="0"/>
              <a:t>(just the first of many vectors we’ll be using in measurements</a:t>
            </a:r>
            <a:r>
              <a:rPr lang="en-US" i="1" dirty="0" smtClean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1" y="2556932"/>
            <a:ext cx="4946377" cy="33189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change in position of an object</a:t>
            </a:r>
          </a:p>
          <a:p>
            <a:r>
              <a:rPr lang="en-US" dirty="0" smtClean="0"/>
              <a:t>A straight-line distance representing where you ended relative to where you began</a:t>
            </a:r>
          </a:p>
          <a:p>
            <a:r>
              <a:rPr lang="en-US" b="1" dirty="0" smtClean="0"/>
              <a:t>Symbols:</a:t>
            </a:r>
          </a:p>
          <a:p>
            <a:pPr lvl="1"/>
            <a:r>
              <a:rPr lang="en-US" b="1" dirty="0" err="1" smtClean="0">
                <a:latin typeface="Symbol" panose="05050102010706020507" pitchFamily="18" charset="2"/>
              </a:rPr>
              <a:t>D</a:t>
            </a:r>
            <a:r>
              <a:rPr lang="en-US" b="1" dirty="0" err="1" smtClean="0"/>
              <a:t>x</a:t>
            </a:r>
            <a:r>
              <a:rPr lang="en-US" b="1" dirty="0" smtClean="0"/>
              <a:t>  </a:t>
            </a:r>
            <a:r>
              <a:rPr lang="en-US" dirty="0" smtClean="0"/>
              <a:t>horizontal displacement</a:t>
            </a:r>
          </a:p>
          <a:p>
            <a:pPr lvl="1"/>
            <a:r>
              <a:rPr lang="en-US" b="1" dirty="0" err="1" smtClean="0">
                <a:latin typeface="Symbol" panose="05050102010706020507" pitchFamily="18" charset="2"/>
              </a:rPr>
              <a:t>D</a:t>
            </a:r>
            <a:r>
              <a:rPr lang="en-US" b="1" dirty="0" err="1" smtClean="0"/>
              <a:t>y</a:t>
            </a:r>
            <a:r>
              <a:rPr lang="en-US" b="1" dirty="0" smtClean="0"/>
              <a:t>  </a:t>
            </a:r>
            <a:r>
              <a:rPr lang="en-US" dirty="0" smtClean="0"/>
              <a:t>vertical displacement</a:t>
            </a:r>
          </a:p>
          <a:p>
            <a:pPr lvl="1"/>
            <a:r>
              <a:rPr lang="en-US" sz="2200" b="1" dirty="0" smtClean="0"/>
              <a:t>s</a:t>
            </a:r>
            <a:r>
              <a:rPr lang="en-US" b="1" dirty="0" smtClean="0"/>
              <a:t>      </a:t>
            </a:r>
            <a:r>
              <a:rPr lang="en-US" dirty="0" smtClean="0"/>
              <a:t>any</a:t>
            </a:r>
            <a:r>
              <a:rPr lang="en-US" b="1" dirty="0" smtClean="0"/>
              <a:t> </a:t>
            </a:r>
            <a:r>
              <a:rPr lang="en-US" dirty="0" smtClean="0"/>
              <a:t>displacement (as in data booklet)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78" y="2472296"/>
            <a:ext cx="5293713" cy="372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8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addition—Parallelogram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Parallel Transport:</a:t>
            </a:r>
            <a:r>
              <a:rPr lang="en-US" dirty="0" smtClean="0"/>
              <a:t>  The property of vectors that allows us to “pick up” and move a vector, as long as we do not change the direction or the length.  A vector that is just “moved” is still the same vector</a:t>
            </a:r>
          </a:p>
          <a:p>
            <a:pPr lvl="1"/>
            <a:r>
              <a:rPr lang="en-US" b="1" dirty="0" smtClean="0"/>
              <a:t>This allows us to graphically draw vectors and add them together!</a:t>
            </a:r>
          </a:p>
          <a:p>
            <a:r>
              <a:rPr lang="en-US" b="1" dirty="0" smtClean="0"/>
              <a:t>Parallelogram Method: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Requires drawing the vectors to scale</a:t>
            </a:r>
          </a:p>
          <a:p>
            <a:pPr lvl="1"/>
            <a:r>
              <a:rPr lang="en-US" dirty="0" smtClean="0"/>
              <a:t>Can be used to find the sum or difference of 2 vectors at a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8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Addition—Parallelogram Method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Step 1: Position both vectors with their tails together</a:t>
            </a:r>
          </a:p>
          <a:p>
            <a:r>
              <a:rPr lang="en-US" dirty="0" smtClean="0"/>
              <a:t>Step 2:  Make a parallelogram</a:t>
            </a:r>
          </a:p>
          <a:p>
            <a:r>
              <a:rPr lang="en-US" dirty="0" smtClean="0"/>
              <a:t>Step 3: Draw the diagonal </a:t>
            </a:r>
          </a:p>
          <a:p>
            <a:endParaRPr lang="en-US" dirty="0"/>
          </a:p>
          <a:p>
            <a:r>
              <a:rPr lang="en-US" b="1" dirty="0" smtClean="0"/>
              <a:t>Resultant</a:t>
            </a:r>
            <a:r>
              <a:rPr lang="en-US" dirty="0" smtClean="0"/>
              <a:t> = the resulting vector  (in this case, equal to the diagonal)</a:t>
            </a:r>
            <a:endParaRPr lang="en-US" b="1" dirty="0"/>
          </a:p>
        </p:txBody>
      </p:sp>
      <p:sp>
        <p:nvSpPr>
          <p:cNvPr id="6" name="Parallelogram 5"/>
          <p:cNvSpPr/>
          <p:nvPr/>
        </p:nvSpPr>
        <p:spPr>
          <a:xfrm>
            <a:off x="6877878" y="3299791"/>
            <a:ext cx="3127513" cy="1179444"/>
          </a:xfrm>
          <a:prstGeom prst="parallelogram">
            <a:avLst>
              <a:gd name="adj" fmla="val 721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851374" y="3273287"/>
            <a:ext cx="914400" cy="120594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884506" y="4479235"/>
            <a:ext cx="2325755" cy="1988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884506" y="3299791"/>
            <a:ext cx="3120885" cy="117944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93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Addition—Tip-to-Tail Method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98448" y="2560319"/>
            <a:ext cx="4718304" cy="37344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Step 1: Position the first vector at the “origin”</a:t>
            </a:r>
          </a:p>
          <a:p>
            <a:r>
              <a:rPr lang="en-US" dirty="0" smtClean="0"/>
              <a:t>Step 2:  “pick up” and move the next vector so that it begins at the tip of the first.</a:t>
            </a:r>
          </a:p>
          <a:p>
            <a:r>
              <a:rPr lang="en-US" dirty="0" smtClean="0"/>
              <a:t>Step 3: Draw the resultant starting at the tail of the first and going straight to the tip of the last vector</a:t>
            </a:r>
          </a:p>
          <a:p>
            <a:r>
              <a:rPr lang="en-US" b="1" dirty="0" smtClean="0"/>
              <a:t>Benefit:</a:t>
            </a:r>
            <a:r>
              <a:rPr lang="en-US" dirty="0" smtClean="0"/>
              <a:t> it’s possible to add more than 2 vectors at a time with this method.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Parallelogram 5"/>
          <p:cNvSpPr/>
          <p:nvPr/>
        </p:nvSpPr>
        <p:spPr>
          <a:xfrm>
            <a:off x="6877878" y="3299791"/>
            <a:ext cx="3127513" cy="1179444"/>
          </a:xfrm>
          <a:prstGeom prst="parallelogram">
            <a:avLst>
              <a:gd name="adj" fmla="val 7219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9097619" y="3299791"/>
            <a:ext cx="914400" cy="120594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884506" y="4479235"/>
            <a:ext cx="2325755" cy="1988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884506" y="3299791"/>
            <a:ext cx="3120885" cy="117944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30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2061</TotalTime>
  <Words>689</Words>
  <Application>Microsoft Office PowerPoint</Application>
  <PresentationFormat>Widescreen</PresentationFormat>
  <Paragraphs>93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Garamond</vt:lpstr>
      <vt:lpstr>Symbol</vt:lpstr>
      <vt:lpstr>Wingdings</vt:lpstr>
      <vt:lpstr>Organic</vt:lpstr>
      <vt:lpstr>Vectors and Scalars</vt:lpstr>
      <vt:lpstr>Properties of Scalar Quantities</vt:lpstr>
      <vt:lpstr>Properties of Vector Quantities</vt:lpstr>
      <vt:lpstr>Examples of Vectors and Scalars</vt:lpstr>
      <vt:lpstr>Basic Vector multiples:</vt:lpstr>
      <vt:lpstr>Displacement  (just the first of many vectors we’ll be using in measurements)</vt:lpstr>
      <vt:lpstr>Vector addition—Parallelogram Method</vt:lpstr>
      <vt:lpstr>Vector Addition—Parallelogram Method</vt:lpstr>
      <vt:lpstr>Vector Addition—Tip-to-Tail Method</vt:lpstr>
      <vt:lpstr>Vector Components</vt:lpstr>
      <vt:lpstr>Example Problem:</vt:lpstr>
      <vt:lpstr>Vector addition—Component Method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Vectors and Scalars</dc:title>
  <dc:creator>Rebecca Fowler</dc:creator>
  <cp:lastModifiedBy>Ciustea, Corina    SHS - Staff</cp:lastModifiedBy>
  <cp:revision>39</cp:revision>
  <dcterms:created xsi:type="dcterms:W3CDTF">2014-09-28T03:13:06Z</dcterms:created>
  <dcterms:modified xsi:type="dcterms:W3CDTF">2018-10-16T23:54:21Z</dcterms:modified>
</cp:coreProperties>
</file>