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7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EC1EBCB-255F-4E85-85CC-78CCCE7C303E}" type="datetimeFigureOut">
              <a:rPr lang="en-US"/>
              <a:pPr>
                <a:defRPr/>
              </a:pPr>
              <a:t>9/14/2018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A301F20-8100-469A-8D79-E47F05A77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95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06F57349-F1B4-4279-B2B7-77859194DAE9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E125CEF5-3B41-453F-B48F-AA9D64E8E337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769FF7D6-12BB-4785-86A6-49EE6F4E5E54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D11AE267-43DD-4B9D-B0C3-5D6475127E57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8859FEB1-C183-4EF8-9E53-F40442C754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89828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C8E24-ED40-4948-8E8A-F3053936EA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1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593F0-8B41-4632-B928-D0395D0BDB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2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018183-1FD0-4C02-9447-B852821EA2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7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68D0D44-3F92-4997-91DB-5A4639B349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408567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7AE73-E87A-4740-8C01-9DE95A4C53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901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5FFDA3-1B26-415C-BC86-FF7013E730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6131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F5038-65FA-4582-8F16-F3B5127A59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0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13D143-8B35-401C-83D7-605B82BC4C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65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pPr>
              <a:defRPr/>
            </a:pPr>
            <a:fld id="{D7CADF72-9591-47CE-987E-14FEEBE466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7061103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pPr>
              <a:defRPr/>
            </a:pPr>
            <a:fld id="{5B616EF3-BB41-44D1-84EC-55302B2F07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225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7D580209-4321-4A92-BC28-2C3A8705E2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29087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Accuracy vs. Precision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R="0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Systematic </a:t>
            </a:r>
            <a:r>
              <a:rPr lang="en-US" dirty="0" smtClean="0"/>
              <a:t>Errors: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8077200" cy="443179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 smtClean="0"/>
              <a:t>What can be done to </a:t>
            </a:r>
            <a:r>
              <a:rPr lang="en-US" sz="3200" dirty="0" smtClean="0"/>
              <a:t>the effects of </a:t>
            </a:r>
            <a:r>
              <a:rPr lang="en-US" sz="3200" dirty="0" smtClean="0"/>
              <a:t>these?</a:t>
            </a:r>
          </a:p>
          <a:p>
            <a:pPr lvl="1" eaLnBrk="1" hangingPunct="1">
              <a:defRPr/>
            </a:pPr>
            <a:r>
              <a:rPr lang="en-US" sz="2800" dirty="0" smtClean="0"/>
              <a:t>Unfortunately, </a:t>
            </a:r>
            <a:r>
              <a:rPr lang="en-US" sz="2800" dirty="0" smtClean="0"/>
              <a:t>nothing directly…unless </a:t>
            </a:r>
            <a:r>
              <a:rPr lang="en-US" sz="2800" dirty="0" smtClean="0"/>
              <a:t>you repeat the experiment with another piece of equipment</a:t>
            </a:r>
          </a:p>
          <a:p>
            <a:pPr lvl="1" eaLnBrk="1" hangingPunct="1">
              <a:defRPr/>
            </a:pPr>
            <a:r>
              <a:rPr lang="en-US" sz="2800" dirty="0" smtClean="0"/>
              <a:t>We can account for the systematic errors sometimes:</a:t>
            </a:r>
          </a:p>
          <a:p>
            <a:pPr lvl="2" eaLnBrk="1" hangingPunct="1">
              <a:defRPr/>
            </a:pPr>
            <a:r>
              <a:rPr lang="en-US" sz="2400" dirty="0" smtClean="0"/>
              <a:t>i.e. if there’s a zero offset, make sure all your data has been adjusted to account for that.</a:t>
            </a:r>
          </a:p>
          <a:p>
            <a:pPr lvl="1" eaLnBrk="1" hangingPunct="1">
              <a:defRPr/>
            </a:pPr>
            <a:r>
              <a:rPr lang="en-US" sz="2800" dirty="0" smtClean="0"/>
              <a:t>Recognizing systematic errors will impact the size of your </a:t>
            </a:r>
            <a:r>
              <a:rPr lang="en-US" sz="2800" u="sng" dirty="0" smtClean="0"/>
              <a:t>absolute uncertainty</a:t>
            </a:r>
            <a:r>
              <a:rPr lang="en-US" sz="2800" dirty="0" smtClean="0"/>
              <a:t>  </a:t>
            </a:r>
            <a:r>
              <a:rPr lang="en-US" sz="2800" dirty="0" smtClean="0"/>
              <a:t>(details to come!)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7298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Accuracy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71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762000" y="1066800"/>
                <a:ext cx="8001000" cy="5638800"/>
              </a:xfrm>
            </p:spPr>
            <p:txBody>
              <a:bodyPr>
                <a:normAutofit/>
              </a:bodyPr>
              <a:lstStyle/>
              <a:p>
                <a:pPr eaLnBrk="1" hangingPunct="1"/>
                <a:r>
                  <a:rPr lang="en-US" altLang="en-US" sz="2400" dirty="0" smtClean="0"/>
                  <a:t>Accuracy of a measurement:</a:t>
                </a:r>
              </a:p>
              <a:p>
                <a:pPr lvl="1" eaLnBrk="1" hangingPunct="1"/>
                <a:r>
                  <a:rPr lang="en-US" altLang="en-US" sz="2800" dirty="0" smtClean="0"/>
                  <a:t>An indication of how close the measurement is to the accepted value</a:t>
                </a:r>
              </a:p>
              <a:p>
                <a:pPr lvl="1" eaLnBrk="1" hangingPunct="1"/>
                <a:r>
                  <a:rPr lang="en-US" altLang="en-US" sz="2800" dirty="0" smtClean="0"/>
                  <a:t>Percentage difference can be calculated to give a quantitative indication of a measurement’s accuracy—the smaller the percentage difference, the greater the </a:t>
                </a:r>
                <a:r>
                  <a:rPr lang="en-US" altLang="en-US" sz="2800" dirty="0" smtClean="0"/>
                  <a:t>accuracy</a:t>
                </a:r>
              </a:p>
              <a:p>
                <a:pPr marL="392113" lvl="1" indent="0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  <m:r>
                        <a:rPr lang="en-US" alt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𝒅𝒊𝒇𝒇</m:t>
                      </m:r>
                      <m:r>
                        <a:rPr lang="en-US" alt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altLang="en-US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𝑬𝒙𝒑𝒆𝒓𝒊𝒎𝒆𝒏𝒕𝒂𝒍</m:t>
                              </m:r>
                              <m:r>
                                <a:rPr lang="en-US" altLang="en-US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−</m:t>
                              </m:r>
                              <m:r>
                                <a:rPr lang="en-US" altLang="en-US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𝑨𝒄𝒄𝒆𝒑𝒕𝒆𝒅</m:t>
                              </m:r>
                            </m:e>
                          </m:d>
                        </m:num>
                        <m:den>
                          <m:r>
                            <a:rPr lang="en-US" alt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𝑨𝒄𝒄𝒆𝒑𝒕𝒆𝒅</m:t>
                          </m:r>
                        </m:den>
                      </m:f>
                      <m:r>
                        <a:rPr lang="en-US" alt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en-US" altLang="en-US" sz="2800" b="1" dirty="0" smtClean="0"/>
              </a:p>
              <a:p>
                <a:pPr lvl="1" eaLnBrk="1" hangingPunct="1"/>
                <a:r>
                  <a:rPr lang="en-US" altLang="en-US" sz="2800" dirty="0" smtClean="0"/>
                  <a:t>Good accuracy </a:t>
                </a:r>
                <a:r>
                  <a:rPr lang="en-US" altLang="en-US" sz="2800" dirty="0" smtClean="0"/>
                  <a:t>indicates </a:t>
                </a:r>
                <a:r>
                  <a:rPr lang="en-US" altLang="en-US" sz="2800" dirty="0" smtClean="0"/>
                  <a:t>low systematic error.</a:t>
                </a:r>
              </a:p>
            </p:txBody>
          </p:sp>
        </mc:Choice>
        <mc:Fallback>
          <p:sp>
            <p:nvSpPr>
              <p:cNvPr id="71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1066800"/>
                <a:ext cx="8001000" cy="5638800"/>
              </a:xfrm>
              <a:blipFill>
                <a:blip r:embed="rId3"/>
                <a:stretch>
                  <a:fillRect l="-990" t="-649" r="-1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Precision of a Data Set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38758" y="1447800"/>
            <a:ext cx="7633742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an indication of the agreement among a number of measurements made in the same way (i.e. with the same measuring tool and procedure)</a:t>
            </a:r>
          </a:p>
          <a:p>
            <a:pPr eaLnBrk="1" hangingPunct="1"/>
            <a:r>
              <a:rPr lang="en-US" altLang="en-US" sz="2800" dirty="0" smtClean="0"/>
              <a:t>The more consistent your results are, the higher the precision is</a:t>
            </a:r>
          </a:p>
          <a:p>
            <a:pPr eaLnBrk="1" hangingPunct="1"/>
            <a:r>
              <a:rPr lang="en-US" altLang="en-US" sz="2800" b="1" dirty="0" smtClean="0"/>
              <a:t>High precision </a:t>
            </a:r>
            <a:r>
              <a:rPr lang="en-US" altLang="en-US" sz="2800" dirty="0" smtClean="0"/>
              <a:t>implies </a:t>
            </a:r>
            <a:r>
              <a:rPr lang="en-US" altLang="en-US" sz="2800" dirty="0" smtClean="0"/>
              <a:t>a </a:t>
            </a:r>
            <a:r>
              <a:rPr lang="en-US" altLang="en-US" sz="2800" b="1" u="sng" dirty="0" smtClean="0"/>
              <a:t>small </a:t>
            </a:r>
            <a:r>
              <a:rPr lang="en-US" altLang="en-US" sz="2800" b="1" u="sng" dirty="0" smtClean="0"/>
              <a:t>amount of random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76200"/>
            <a:ext cx="78486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Precision of a Measurement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458200" cy="5638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An indication of how “exactly” you can measure a piece of data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 u="sng" dirty="0" smtClean="0"/>
              <a:t>More precise </a:t>
            </a:r>
            <a:r>
              <a:rPr lang="en-US" altLang="en-US" sz="3200" dirty="0" smtClean="0"/>
              <a:t>measurements are those that are measured to a </a:t>
            </a:r>
            <a:r>
              <a:rPr lang="en-US" altLang="en-US" sz="3200" u="sng" dirty="0" smtClean="0"/>
              <a:t>smaller increment </a:t>
            </a:r>
            <a:r>
              <a:rPr lang="en-US" altLang="en-US" sz="3200" dirty="0" smtClean="0"/>
              <a:t>of a unit of measure (i.e. more decimal places)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 smtClean="0"/>
              <a:t>Example:  a thickness of wire measured with a meter stick will be precise to </a:t>
            </a:r>
            <a:r>
              <a:rPr lang="en-US" altLang="en-US" sz="2800" dirty="0" smtClean="0"/>
              <a:t>0.05 </a:t>
            </a:r>
            <a:r>
              <a:rPr lang="en-US" altLang="en-US" sz="2800" dirty="0" smtClean="0"/>
              <a:t>cm; using a micrometer can increase the precision to </a:t>
            </a:r>
            <a:r>
              <a:rPr lang="en-US" altLang="en-US" sz="2800" dirty="0" smtClean="0"/>
              <a:t>0.0005 </a:t>
            </a:r>
            <a:r>
              <a:rPr lang="en-US" altLang="en-US" sz="2800" dirty="0" smtClean="0"/>
              <a:t>cm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ALWAYS use a measuring tool that will give you the most appropriate precision.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i="1" dirty="0" smtClean="0"/>
              <a:t>Absolute uncertainty can be used to indicate the precision of your </a:t>
            </a:r>
            <a:r>
              <a:rPr lang="en-US" altLang="en-US" sz="2800" i="1" dirty="0" smtClean="0"/>
              <a:t>measurement—more on that to come soon…</a:t>
            </a:r>
            <a:endParaRPr lang="en-US" altLang="en-US" sz="2800" i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38758" y="382384"/>
            <a:ext cx="7633742" cy="205601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Think about this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Which </a:t>
            </a:r>
            <a:r>
              <a:rPr lang="en-US" dirty="0" smtClean="0"/>
              <a:t>of these are “experimental errors”?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758" y="2590800"/>
            <a:ext cx="7824242" cy="3288793"/>
          </a:xfrm>
        </p:spPr>
        <p:txBody>
          <a:bodyPr>
            <a:noAutofit/>
          </a:bodyPr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800" dirty="0" smtClean="0"/>
              <a:t>Misreading the scale on a triple-beam balance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800" dirty="0" smtClean="0"/>
              <a:t>Incorrectly transferring data from your rough data table to the final, typed, version in your report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800" dirty="0" smtClean="0"/>
              <a:t>Miscalculating results because you did not convert to the correct fundamental units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800" dirty="0" smtClean="0"/>
              <a:t>Miscalculations because you use the wrong equation</a:t>
            </a:r>
          </a:p>
        </p:txBody>
      </p:sp>
    </p:spTree>
    <p:extLst>
      <p:ext uri="{BB962C8B-B14F-4D97-AF65-F5344CB8AC3E}">
        <p14:creationId xmlns:p14="http://schemas.microsoft.com/office/powerpoint/2010/main" val="18916702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Were they “experimental errors</a:t>
            </a:r>
            <a:r>
              <a:rPr lang="en-US" dirty="0" smtClean="0"/>
              <a:t>”?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b="1" dirty="0" smtClean="0"/>
              <a:t>NONE</a:t>
            </a:r>
            <a:r>
              <a:rPr lang="en-US" sz="2800" dirty="0" smtClean="0"/>
              <a:t> of these are experimental errors</a:t>
            </a:r>
          </a:p>
          <a:p>
            <a:pPr eaLnBrk="1" hangingPunct="1">
              <a:defRPr/>
            </a:pPr>
            <a:r>
              <a:rPr lang="en-US" sz="2800" dirty="0" smtClean="0"/>
              <a:t>They are </a:t>
            </a:r>
            <a:r>
              <a:rPr lang="en-US" sz="2800" b="1" dirty="0" smtClean="0"/>
              <a:t>MISTAKES</a:t>
            </a:r>
          </a:p>
          <a:p>
            <a:pPr eaLnBrk="1" hangingPunct="1">
              <a:defRPr/>
            </a:pPr>
            <a:r>
              <a:rPr lang="en-US" sz="2800" dirty="0" smtClean="0"/>
              <a:t>What’s the difference?</a:t>
            </a:r>
          </a:p>
          <a:p>
            <a:pPr lvl="1" eaLnBrk="1" hangingPunct="1">
              <a:defRPr/>
            </a:pPr>
            <a:r>
              <a:rPr lang="en-US" sz="2400" dirty="0" smtClean="0"/>
              <a:t>You need to check your work to make sure these mistakes don’t occur…ask questions if you need to (of your lab partner, me, etc.)</a:t>
            </a:r>
          </a:p>
          <a:p>
            <a:pPr lvl="1" eaLnBrk="1" hangingPunct="1">
              <a:defRPr/>
            </a:pPr>
            <a:r>
              <a:rPr lang="en-US" sz="2400" dirty="0" smtClean="0"/>
              <a:t>Do NOT put mistakes in your error discussion in the conclusion</a:t>
            </a:r>
          </a:p>
        </p:txBody>
      </p:sp>
    </p:spTree>
    <p:extLst>
      <p:ext uri="{BB962C8B-B14F-4D97-AF65-F5344CB8AC3E}">
        <p14:creationId xmlns:p14="http://schemas.microsoft.com/office/powerpoint/2010/main" val="16240946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38758" y="382385"/>
            <a:ext cx="7633742" cy="1141615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/>
              <a:t>Experimental</a:t>
            </a:r>
            <a:r>
              <a:rPr lang="en-US" dirty="0" smtClean="0"/>
              <a:t> </a:t>
            </a:r>
            <a:r>
              <a:rPr lang="en-US" dirty="0" smtClean="0"/>
              <a:t>Errors: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u="sng" dirty="0" smtClean="0"/>
              <a:t>Random Errors</a:t>
            </a:r>
            <a:r>
              <a:rPr lang="en-US" sz="3200" b="1" dirty="0" smtClean="0"/>
              <a:t>:</a:t>
            </a:r>
            <a:endParaRPr lang="en-US" sz="32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A result of variations in the performance of the instrument and/or the operator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Do NOT consistently occur throughout a lab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/>
              <a:t>What are some examples you and your table group can think of?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2640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i="1" dirty="0" smtClean="0"/>
              <a:t>random</a:t>
            </a:r>
            <a:r>
              <a:rPr lang="en-US" dirty="0" smtClean="0"/>
              <a:t> </a:t>
            </a:r>
            <a:r>
              <a:rPr lang="en-US" dirty="0" smtClean="0"/>
              <a:t>Errors: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758" y="2286002"/>
            <a:ext cx="7633742" cy="426719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3200" dirty="0" smtClean="0"/>
              <a:t>So what can be done </a:t>
            </a:r>
            <a:r>
              <a:rPr lang="en-US" sz="3200" dirty="0" smtClean="0"/>
              <a:t>to reduce the effects of </a:t>
            </a:r>
            <a:r>
              <a:rPr lang="en-US" sz="3200" dirty="0" smtClean="0"/>
              <a:t>random errors?</a:t>
            </a:r>
          </a:p>
          <a:p>
            <a:pPr lvl="1" eaLnBrk="1" hangingPunct="1">
              <a:defRPr/>
            </a:pPr>
            <a:r>
              <a:rPr lang="en-US" sz="2800" dirty="0" smtClean="0"/>
              <a:t>Don’t rush through your measurements!  Be careful!</a:t>
            </a:r>
          </a:p>
          <a:p>
            <a:pPr lvl="1" eaLnBrk="1" hangingPunct="1">
              <a:defRPr/>
            </a:pPr>
            <a:r>
              <a:rPr lang="en-US" sz="2800" dirty="0" smtClean="0"/>
              <a:t>Take as many trials as possible—the more trials you do, the less likely one odd result will impact your overall lab </a:t>
            </a:r>
            <a:r>
              <a:rPr lang="en-US" sz="2800" dirty="0" smtClean="0"/>
              <a:t>results</a:t>
            </a:r>
          </a:p>
          <a:p>
            <a:pPr lvl="1" eaLnBrk="1" hangingPunct="1">
              <a:defRPr/>
            </a:pPr>
            <a:r>
              <a:rPr lang="en-US" sz="2800" dirty="0" smtClean="0"/>
              <a:t>Standard number of trials for an IB lab = </a:t>
            </a:r>
            <a:r>
              <a:rPr lang="en-US" sz="2800" b="1" dirty="0" smtClean="0"/>
              <a:t>5</a:t>
            </a:r>
            <a:r>
              <a:rPr lang="en-US" sz="2800" dirty="0" smtClean="0"/>
              <a:t> </a:t>
            </a:r>
            <a:r>
              <a:rPr lang="en-US" sz="2800" b="1" dirty="0" smtClean="0"/>
              <a:t>per</a:t>
            </a:r>
            <a:r>
              <a:rPr lang="en-US" sz="2800" dirty="0" smtClean="0"/>
              <a:t> </a:t>
            </a:r>
            <a:r>
              <a:rPr lang="en-US" sz="2800" b="1" dirty="0" smtClean="0"/>
              <a:t>manipulation</a:t>
            </a:r>
            <a:r>
              <a:rPr lang="en-US" sz="2800" dirty="0" smtClean="0"/>
              <a:t> (with at least 8 manipulations)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2716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i="1" dirty="0" smtClean="0"/>
              <a:t>Experimental</a:t>
            </a:r>
            <a:r>
              <a:rPr lang="en-US" dirty="0" smtClean="0"/>
              <a:t> </a:t>
            </a:r>
            <a:r>
              <a:rPr lang="en-US" dirty="0" smtClean="0"/>
              <a:t>Errors: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u="sng" dirty="0" smtClean="0"/>
              <a:t>Systematic Errors</a:t>
            </a:r>
            <a:r>
              <a:rPr lang="en-US" sz="3200" b="1" dirty="0" smtClean="0"/>
              <a:t>:</a:t>
            </a:r>
            <a:endParaRPr lang="en-US" sz="32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Errors that are inherent to the system or the measuring instrument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Results in a set of data to be centered around a value that is different than the accepted value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u="sng" dirty="0" smtClean="0"/>
              <a:t>Some Examples</a:t>
            </a:r>
            <a:r>
              <a:rPr lang="en-US" sz="3200" dirty="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Non-calibrated (or poorly calibrated) measuring tools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A “zero offset” on a measuring tool, requiring a “zero correction”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A warped ruler—results in non-symmetrical divisions</a:t>
            </a:r>
          </a:p>
        </p:txBody>
      </p:sp>
    </p:spTree>
    <p:extLst>
      <p:ext uri="{BB962C8B-B14F-4D97-AF65-F5344CB8AC3E}">
        <p14:creationId xmlns:p14="http://schemas.microsoft.com/office/powerpoint/2010/main" val="232210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335</TotalTime>
  <Words>560</Words>
  <Application>Microsoft Office PowerPoint</Application>
  <PresentationFormat>On-screen Show (4:3)</PresentationFormat>
  <Paragraphs>56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Garamond</vt:lpstr>
      <vt:lpstr>Gill Sans MT</vt:lpstr>
      <vt:lpstr>Impact</vt:lpstr>
      <vt:lpstr>Badge</vt:lpstr>
      <vt:lpstr>Accuracy vs. Precision</vt:lpstr>
      <vt:lpstr>Accuracy</vt:lpstr>
      <vt:lpstr>Precision of a Data Set</vt:lpstr>
      <vt:lpstr>Precision of a Measurement</vt:lpstr>
      <vt:lpstr>Think about this:  Which of these are “experimental errors”? </vt:lpstr>
      <vt:lpstr>Were they “experimental errors”?</vt:lpstr>
      <vt:lpstr>Experimental Errors:</vt:lpstr>
      <vt:lpstr>random Errors:</vt:lpstr>
      <vt:lpstr>Experimental Errors:</vt:lpstr>
      <vt:lpstr>Systematic Errors: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Accuracy vs. Precision</dc:title>
  <dc:creator>fowlerr</dc:creator>
  <cp:lastModifiedBy>Fowler, Rebecca   SHS Staff</cp:lastModifiedBy>
  <cp:revision>15</cp:revision>
  <dcterms:created xsi:type="dcterms:W3CDTF">2008-09-15T18:33:22Z</dcterms:created>
  <dcterms:modified xsi:type="dcterms:W3CDTF">2018-09-15T04:05:29Z</dcterms:modified>
</cp:coreProperties>
</file>