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7" r:id="rId6"/>
    <p:sldId id="266" r:id="rId7"/>
    <p:sldId id="265" r:id="rId8"/>
    <p:sldId id="260" r:id="rId9"/>
    <p:sldId id="261" r:id="rId10"/>
    <p:sldId id="268" r:id="rId11"/>
    <p:sldId id="262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0BAF700D-9E7C-4F84-8981-91926A1710E1}" type="datetimeFigureOut">
              <a:rPr lang="en-US" smtClean="0"/>
              <a:t>11/26/2018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85BF11FC-5616-4DAA-8B94-70547A63120B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43-CfukEgs" TargetMode="External"/><Relationship Id="rId2" Type="http://schemas.openxmlformats.org/officeDocument/2006/relationships/hyperlink" Target="https://www.youtube.com/watch?v=KDp1tiUsZw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Falling Bodies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4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air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Sketch your prediction of a velocity-time graph for a falling object when air resistance is non-negligible.</a:t>
            </a:r>
          </a:p>
        </p:txBody>
      </p:sp>
    </p:spTree>
    <p:extLst>
      <p:ext uri="{BB962C8B-B14F-4D97-AF65-F5344CB8AC3E}">
        <p14:creationId xmlns:p14="http://schemas.microsoft.com/office/powerpoint/2010/main" val="77800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1142999"/>
          </a:xfrm>
        </p:spPr>
        <p:txBody>
          <a:bodyPr/>
          <a:lstStyle/>
          <a:p>
            <a:r>
              <a:rPr lang="en-US" sz="3100" dirty="0" smtClean="0"/>
              <a:t>Effects of Air Resistance on Falling Bodies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Acceleration experienced by the object in free-fall has changed</a:t>
            </a:r>
          </a:p>
          <a:p>
            <a:r>
              <a:rPr lang="en-US" sz="2400" dirty="0" smtClean="0"/>
              <a:t>Greater surface area = greater number of collisions = larger magnitude of force of air resistance</a:t>
            </a:r>
          </a:p>
          <a:p>
            <a:r>
              <a:rPr lang="en-US" sz="2400" dirty="0" smtClean="0"/>
              <a:t>Faster speed = greater number of collisions = </a:t>
            </a:r>
            <a:r>
              <a:rPr lang="en-US" sz="2400" dirty="0"/>
              <a:t>larger magnitude of force of air </a:t>
            </a:r>
            <a:r>
              <a:rPr lang="en-US" sz="2400" dirty="0" smtClean="0"/>
              <a:t>resistance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EFFECTS of air resistance depend on the magnitude of the force and the </a:t>
            </a:r>
            <a:r>
              <a:rPr lang="en-US" sz="2400" b="1" dirty="0" smtClean="0"/>
              <a:t>mass of the object</a:t>
            </a:r>
          </a:p>
        </p:txBody>
      </p:sp>
    </p:spTree>
    <p:extLst>
      <p:ext uri="{BB962C8B-B14F-4D97-AF65-F5344CB8AC3E}">
        <p14:creationId xmlns:p14="http://schemas.microsoft.com/office/powerpoint/2010/main" val="1673175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7361"/>
            <a:ext cx="7448755" cy="47458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Assume air resistance is negligible:</a:t>
            </a:r>
          </a:p>
          <a:p>
            <a:r>
              <a:rPr lang="en-US" sz="2400" dirty="0" smtClean="0"/>
              <a:t>Eileen is in a hot-air balloon and is rising vertically at a speed of 11.7 m·s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.  She was 25.3 m above the ground when she accidentally dropped a bag of apples.</a:t>
            </a:r>
          </a:p>
          <a:p>
            <a:pPr lvl="1"/>
            <a:r>
              <a:rPr lang="en-US" sz="2200" dirty="0" smtClean="0"/>
              <a:t>How fast was the bag of apples going the instant it hits the ground?</a:t>
            </a:r>
          </a:p>
          <a:p>
            <a:pPr lvl="1"/>
            <a:r>
              <a:rPr lang="en-US" sz="2200" dirty="0" smtClean="0"/>
              <a:t>How much time does it take to reach the ground?</a:t>
            </a:r>
          </a:p>
          <a:p>
            <a:pPr lvl="1"/>
            <a:r>
              <a:rPr lang="en-US" sz="2200" dirty="0" smtClean="0"/>
              <a:t>What is the bag’s maximum height above the ground?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08030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Free-Fall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90600" y="1676400"/>
                <a:ext cx="7125112" cy="4889637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/>
                  <a:t>The act of falling towards the ground solely under the influence of the gravitational pull of the planet (i.e. Earth)</a:t>
                </a:r>
              </a:p>
              <a:p>
                <a:r>
                  <a:rPr lang="en-US" sz="2400" dirty="0" smtClean="0"/>
                  <a:t>Dependent on the mass and size of the planet</a:t>
                </a:r>
              </a:p>
              <a:p>
                <a:r>
                  <a:rPr lang="en-US" sz="2400" dirty="0" smtClean="0"/>
                  <a:t>Varies across the planet</a:t>
                </a:r>
              </a:p>
              <a:p>
                <a:r>
                  <a:rPr lang="en-US" sz="2400" dirty="0" smtClean="0"/>
                  <a:t>World-wide average for the acceleration due to gravity at/near the surface of Earth: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/>
                      </a:rPr>
                      <m:t>𝑔</m:t>
                    </m:r>
                    <m:r>
                      <a:rPr lang="en-US" sz="2200" b="0" i="1" smtClean="0">
                        <a:latin typeface="Cambria Math"/>
                      </a:rPr>
                      <m:t>=9.81 </m:t>
                    </m:r>
                    <m:r>
                      <a:rPr lang="en-US" sz="2200" b="0" i="1" smtClean="0">
                        <a:latin typeface="Cambria Math"/>
                      </a:rPr>
                      <m:t>𝑚</m:t>
                    </m:r>
                    <m:r>
                      <a:rPr lang="en-US" sz="2200" b="0" i="1" smtClean="0">
                        <a:latin typeface="Cambria Math"/>
                      </a:rPr>
                      <m:t>·</m:t>
                    </m:r>
                    <m:sSup>
                      <m:sSup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200" b="0" i="1" smtClean="0">
                            <a:latin typeface="Cambria Math"/>
                          </a:rPr>
                          <m:t>𝑠</m:t>
                        </m:r>
                      </m:e>
                      <m:sup>
                        <m:r>
                          <a:rPr lang="en-US" sz="2200" b="0" i="1" smtClean="0">
                            <a:latin typeface="Cambria Math"/>
                          </a:rPr>
                          <m:t>−2</m:t>
                        </m:r>
                      </m:sup>
                    </m:sSup>
                  </m:oMath>
                </a14:m>
                <a:r>
                  <a:rPr lang="en-US" sz="2000" i="1" dirty="0" smtClean="0">
                    <a:sym typeface="Wingdings" panose="05000000000000000000" pitchFamily="2" charset="2"/>
                  </a:rPr>
                  <a:t> =magnitude of acceleration</a:t>
                </a:r>
                <a:endParaRPr lang="en-US" sz="2200" i="1" dirty="0" smtClean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90600" y="1676400"/>
                <a:ext cx="7125112" cy="4889637"/>
              </a:xfrm>
              <a:blipFill rotWithShape="1">
                <a:blip r:embed="rId2"/>
                <a:stretch>
                  <a:fillRect l="-1027" t="-33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603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A sandbag is hanging from the rafters of a theater 21.5 m above the stage floor.  If the ropes break and it drops,</a:t>
            </a:r>
          </a:p>
          <a:p>
            <a:pPr lvl="1"/>
            <a:r>
              <a:rPr lang="en-US" sz="1800" dirty="0" smtClean="0"/>
              <a:t>How fast will it be moving the instant it hits the floor?</a:t>
            </a:r>
          </a:p>
          <a:p>
            <a:pPr lvl="1"/>
            <a:endParaRPr lang="en-US" sz="1800" dirty="0"/>
          </a:p>
          <a:p>
            <a:pPr marL="457200" lvl="1" indent="0">
              <a:buNone/>
            </a:pPr>
            <a:endParaRPr lang="en-US" sz="1800" dirty="0" smtClean="0"/>
          </a:p>
          <a:p>
            <a:pPr lvl="1"/>
            <a:r>
              <a:rPr lang="en-US" sz="1800" dirty="0" smtClean="0"/>
              <a:t>How much time will it take to reach the ground?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9391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6686757" cy="405143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baseball player tossed a ball straight up into the air with an initial velocity of 9.35 m·s</a:t>
            </a:r>
            <a:r>
              <a:rPr lang="en-US" sz="2400" baseline="30000" dirty="0" smtClean="0"/>
              <a:t>-1</a:t>
            </a:r>
            <a:r>
              <a:rPr lang="en-US" sz="2400" dirty="0" smtClean="0"/>
              <a:t>.  </a:t>
            </a:r>
          </a:p>
          <a:p>
            <a:pPr lvl="1"/>
            <a:r>
              <a:rPr lang="en-US" sz="2200" dirty="0" smtClean="0"/>
              <a:t>What was the maximum height that it reached?</a:t>
            </a:r>
          </a:p>
          <a:p>
            <a:pPr lvl="1"/>
            <a:r>
              <a:rPr lang="en-US" sz="2200" dirty="0" smtClean="0"/>
              <a:t>How much time was it in the air, assuming it was caught at the same height as it had been released?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9501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free-fall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would a graph of velocity with respect to time look like for the baseball in the previous question?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772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What is air resistance?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547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and talk: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 </a:t>
            </a:r>
            <a:r>
              <a:rPr lang="en-US" sz="2400" dirty="0" err="1"/>
              <a:t>ping-pong</a:t>
            </a:r>
            <a:r>
              <a:rPr lang="en-US" sz="2400" dirty="0"/>
              <a:t> ball that has been filled with sand is </a:t>
            </a:r>
            <a:r>
              <a:rPr lang="en-US" sz="2400" dirty="0" smtClean="0"/>
              <a:t>dropped from a second-story window </a:t>
            </a:r>
            <a:r>
              <a:rPr lang="en-US" sz="2400" dirty="0"/>
              <a:t>at the same time as an identical, although empty, </a:t>
            </a:r>
            <a:r>
              <a:rPr lang="en-US" sz="2400" dirty="0" err="1"/>
              <a:t>ping-pong</a:t>
            </a:r>
            <a:r>
              <a:rPr lang="en-US" sz="2400" dirty="0"/>
              <a:t> ball.</a:t>
            </a:r>
          </a:p>
          <a:p>
            <a:pPr lvl="1"/>
            <a:r>
              <a:rPr lang="en-US" sz="2200" dirty="0"/>
              <a:t>Which will experience more air resistance?</a:t>
            </a:r>
          </a:p>
          <a:p>
            <a:pPr lvl="1"/>
            <a:r>
              <a:rPr lang="en-US" sz="2200" dirty="0" smtClean="0"/>
              <a:t>Which will hit the ground first?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320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Falling objects…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WITHOUT air resistance</a:t>
            </a:r>
          </a:p>
          <a:p>
            <a:pPr lvl="1"/>
            <a:r>
              <a:rPr lang="en-US" sz="2400" dirty="0">
                <a:hlinkClick r:id="rId2"/>
              </a:rPr>
              <a:t>https://www.youtube.com/watch?v=KDp1tiUsZw8</a:t>
            </a:r>
            <a:r>
              <a:rPr lang="en-US" sz="2400" dirty="0"/>
              <a:t> </a:t>
            </a:r>
          </a:p>
          <a:p>
            <a:endParaRPr lang="en-US" dirty="0" smtClean="0"/>
          </a:p>
          <a:p>
            <a:r>
              <a:rPr lang="en-US" sz="2800" dirty="0" smtClean="0"/>
              <a:t>WITH (and without) air resistance</a:t>
            </a:r>
          </a:p>
          <a:p>
            <a:pPr lvl="1"/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www.youtube.com/watch?v=E43-CfukEgs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2772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A force that results from collisions with air molecules</a:t>
            </a:r>
          </a:p>
          <a:p>
            <a:r>
              <a:rPr lang="en-US" sz="2400" dirty="0" smtClean="0"/>
              <a:t>For falling objects, the air resistance is a force that pushes in a direction opposite the direction of motion and slows the rate of acceleration during the fall.</a:t>
            </a:r>
          </a:p>
          <a:p>
            <a:r>
              <a:rPr lang="en-US" sz="2400" dirty="0" smtClean="0"/>
              <a:t>The magnitude of air resistance depends on 2 things:</a:t>
            </a:r>
          </a:p>
          <a:p>
            <a:pPr lvl="1"/>
            <a:r>
              <a:rPr lang="en-US" sz="2000" dirty="0" smtClean="0"/>
              <a:t>The surface area of the falling object</a:t>
            </a:r>
          </a:p>
          <a:p>
            <a:pPr lvl="1"/>
            <a:r>
              <a:rPr lang="en-US" sz="2000" dirty="0" smtClean="0"/>
              <a:t>The speed of the falling object</a:t>
            </a:r>
          </a:p>
        </p:txBody>
      </p:sp>
    </p:spTree>
    <p:extLst>
      <p:ext uri="{BB962C8B-B14F-4D97-AF65-F5344CB8AC3E}">
        <p14:creationId xmlns:p14="http://schemas.microsoft.com/office/powerpoint/2010/main" val="4041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1540</TotalTime>
  <Words>489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Cambria Math</vt:lpstr>
      <vt:lpstr>Courier New</vt:lpstr>
      <vt:lpstr>Trebuchet MS</vt:lpstr>
      <vt:lpstr>Verdana</vt:lpstr>
      <vt:lpstr>Wingdings</vt:lpstr>
      <vt:lpstr>Wingdings 2</vt:lpstr>
      <vt:lpstr>Autumn</vt:lpstr>
      <vt:lpstr>Falling Bodies</vt:lpstr>
      <vt:lpstr>Free-Fall</vt:lpstr>
      <vt:lpstr>Practice Problem #1</vt:lpstr>
      <vt:lpstr>Practice Problem #2</vt:lpstr>
      <vt:lpstr>Graphing free-fall</vt:lpstr>
      <vt:lpstr>Turn and talk:</vt:lpstr>
      <vt:lpstr>Turn and talk:</vt:lpstr>
      <vt:lpstr>Falling objects…</vt:lpstr>
      <vt:lpstr>Air Resistance</vt:lpstr>
      <vt:lpstr>Graphing air resistance</vt:lpstr>
      <vt:lpstr>Effects of Air Resistance on Falling Bodies</vt:lpstr>
      <vt:lpstr>Warm-up 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Falling Bodies</dc:title>
  <dc:creator>Windows User</dc:creator>
  <cp:lastModifiedBy>Ciustea, Corina    SHS - Staff</cp:lastModifiedBy>
  <cp:revision>25</cp:revision>
  <dcterms:created xsi:type="dcterms:W3CDTF">2014-10-29T18:06:36Z</dcterms:created>
  <dcterms:modified xsi:type="dcterms:W3CDTF">2018-11-26T21:39:54Z</dcterms:modified>
</cp:coreProperties>
</file>