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8" r:id="rId4"/>
    <p:sldId id="264" r:id="rId5"/>
    <p:sldId id="265" r:id="rId6"/>
    <p:sldId id="259" r:id="rId7"/>
    <p:sldId id="260" r:id="rId8"/>
    <p:sldId id="266" r:id="rId9"/>
    <p:sldId id="267" r:id="rId10"/>
    <p:sldId id="268" r:id="rId11"/>
    <p:sldId id="273" r:id="rId12"/>
    <p:sldId id="261" r:id="rId13"/>
    <p:sldId id="269" r:id="rId14"/>
    <p:sldId id="270" r:id="rId15"/>
    <p:sldId id="271" r:id="rId16"/>
    <p:sldId id="274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42E122-C2EA-46E9-9797-613A5C94D4D5}" type="datetimeFigureOut">
              <a:rPr lang="en-US" smtClean="0"/>
              <a:pPr/>
              <a:t>11/3/2018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0A901C4-6C61-4072-8478-145794C3C4B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2.jpe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Mechanics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Displacement and Velocity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right-handed baseball player hits a home run and takes 25.0 s to jog around the bases.  Assume that the total distance he runs is 115 m (he rounds the bases widely).</a:t>
            </a:r>
          </a:p>
          <a:p>
            <a:pPr lvl="1"/>
            <a:r>
              <a:rPr lang="en-US" dirty="0"/>
              <a:t>What is his average speed for his trip around the bases?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What, approximately, is his average velocity?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lab:  Paper river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Form groups of 3 (2 is tricky, but doable)</a:t>
            </a:r>
          </a:p>
          <a:p>
            <a:r>
              <a:rPr lang="en-US" dirty="0"/>
              <a:t>Read through the procedure and make a plan for how you are going to proceed .</a:t>
            </a:r>
          </a:p>
        </p:txBody>
      </p:sp>
    </p:spTree>
    <p:extLst>
      <p:ext uri="{BB962C8B-B14F-4D97-AF65-F5344CB8AC3E}">
        <p14:creationId xmlns:p14="http://schemas.microsoft.com/office/powerpoint/2010/main" val="18032244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Instantaneous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i="1" u="sng" dirty="0"/>
              <a:t>Average</a:t>
            </a:r>
            <a:r>
              <a:rPr lang="en-US" dirty="0"/>
              <a:t> velocity will be used to describe the total displacement traveled in a total amount of time</a:t>
            </a:r>
          </a:p>
          <a:p>
            <a:r>
              <a:rPr lang="en-US" b="1" i="1" u="sng" dirty="0"/>
              <a:t>Instantaneous</a:t>
            </a:r>
            <a:r>
              <a:rPr lang="en-US" dirty="0"/>
              <a:t> velocity describes how fast an object is traveling at one given instant of time.</a:t>
            </a:r>
          </a:p>
          <a:p>
            <a:r>
              <a:rPr lang="en-US" b="1" i="1" u="sng" dirty="0"/>
              <a:t>Examples:</a:t>
            </a:r>
            <a:endParaRPr lang="en-US" dirty="0"/>
          </a:p>
          <a:p>
            <a:pPr lvl="1"/>
            <a:r>
              <a:rPr lang="en-US" dirty="0"/>
              <a:t>The most common instantaneous velocities we will be using this year are:</a:t>
            </a:r>
          </a:p>
          <a:p>
            <a:pPr lvl="2"/>
            <a:r>
              <a:rPr lang="en-US" dirty="0"/>
              <a:t>Initial Velocity (</a:t>
            </a:r>
            <a:r>
              <a:rPr lang="en-US" b="1" i="1" dirty="0"/>
              <a:t>v</a:t>
            </a:r>
            <a:r>
              <a:rPr lang="en-US" b="1" i="1" baseline="-25000" dirty="0"/>
              <a:t>i</a:t>
            </a:r>
            <a:r>
              <a:rPr lang="en-US" dirty="0"/>
              <a:t> or </a:t>
            </a:r>
            <a:r>
              <a:rPr lang="en-US" b="1" i="1" dirty="0"/>
              <a:t>v</a:t>
            </a:r>
            <a:r>
              <a:rPr lang="en-US" b="1" i="1" baseline="-25000" dirty="0"/>
              <a:t>0 </a:t>
            </a:r>
            <a:r>
              <a:rPr lang="en-US" i="1" dirty="0"/>
              <a:t>or</a:t>
            </a:r>
            <a:r>
              <a:rPr lang="en-US" b="1" i="1" dirty="0"/>
              <a:t> u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Final Velocity (</a:t>
            </a:r>
            <a:r>
              <a:rPr lang="en-US" b="1" i="1" dirty="0" err="1"/>
              <a:t>v</a:t>
            </a:r>
            <a:r>
              <a:rPr lang="en-US" b="1" i="1" baseline="-25000" dirty="0" err="1"/>
              <a:t>f</a:t>
            </a:r>
            <a:r>
              <a:rPr lang="en-US" dirty="0"/>
              <a:t> or </a:t>
            </a:r>
            <a:r>
              <a:rPr lang="en-US" b="1" i="1" dirty="0"/>
              <a:t>v</a:t>
            </a:r>
            <a:r>
              <a:rPr lang="en-US" dirty="0"/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velocity of one object relative to another’s point of view</a:t>
            </a:r>
          </a:p>
          <a:p>
            <a:r>
              <a:rPr lang="en-US" u="sng" dirty="0"/>
              <a:t>Reference Frame:</a:t>
            </a:r>
            <a:r>
              <a:rPr lang="en-US" dirty="0"/>
              <a:t>  the frame of reference for the observer’s point of view—the observer will always be </a:t>
            </a:r>
            <a:r>
              <a:rPr lang="en-US" b="1" dirty="0"/>
              <a:t>at rest</a:t>
            </a:r>
            <a:r>
              <a:rPr lang="en-US" dirty="0"/>
              <a:t> in his/her frame of reference</a:t>
            </a:r>
          </a:p>
          <a:p>
            <a:r>
              <a:rPr lang="en-US" u="sng" dirty="0"/>
              <a:t>Relative velocity</a:t>
            </a:r>
            <a:r>
              <a:rPr lang="en-US" dirty="0"/>
              <a:t> of an object moving relative to an observer is determined by </a:t>
            </a:r>
            <a:r>
              <a:rPr lang="en-US" b="1" dirty="0"/>
              <a:t>subtracting vectors</a:t>
            </a:r>
            <a:endParaRPr lang="en-US" u="sn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Subtracting Vectors</a:t>
            </a: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295400" y="1219200"/>
          <a:ext cx="303195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Equation" r:id="rId3" imgW="1066680" imgH="241200" progId="Equation.3">
                  <p:embed/>
                </p:oleObj>
              </mc:Choice>
              <mc:Fallback>
                <p:oleObj name="Equation" r:id="rId3" imgW="1066680" imgH="2412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219200"/>
                        <a:ext cx="303195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905000"/>
            <a:ext cx="5257800" cy="4419600"/>
          </a:xfrm>
        </p:spPr>
        <p:txBody>
          <a:bodyPr/>
          <a:lstStyle/>
          <a:p>
            <a:r>
              <a:rPr lang="en-US" dirty="0"/>
              <a:t>The second vector quantity’s direction is 180° from it’s given direction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Once you’ve altered the direction, it becomes basic vector addition</a:t>
            </a:r>
          </a:p>
        </p:txBody>
      </p:sp>
      <p:pic>
        <p:nvPicPr>
          <p:cNvPr id="6" name="Picture 5" descr="03_04_Figur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06666" y="1127760"/>
            <a:ext cx="3337334" cy="57302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pPr algn="r"/>
            <a:r>
              <a:rPr lang="en-US" dirty="0"/>
              <a:t>Sample problem 1:</a:t>
            </a:r>
          </a:p>
        </p:txBody>
      </p:sp>
      <p:pic>
        <p:nvPicPr>
          <p:cNvPr id="6" name="Content Placeholder 5" descr="03_19_Figur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5867400" cy="3582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257800" y="1066800"/>
            <a:ext cx="3886200" cy="4267200"/>
          </a:xfrm>
        </p:spPr>
        <p:txBody>
          <a:bodyPr>
            <a:normAutofit/>
          </a:bodyPr>
          <a:lstStyle/>
          <a:p>
            <a:r>
              <a:rPr lang="en-US" dirty="0"/>
              <a:t>What is the velocity of:</a:t>
            </a:r>
          </a:p>
          <a:p>
            <a:pPr marL="514350" indent="-514350">
              <a:buAutoNum type="arabicPeriod"/>
            </a:pPr>
            <a:r>
              <a:rPr lang="en-US" dirty="0"/>
              <a:t>Car B relative to A?</a:t>
            </a:r>
          </a:p>
          <a:p>
            <a:pPr marL="514350" indent="-514350">
              <a:buAutoNum type="arabicPeriod"/>
            </a:pPr>
            <a:r>
              <a:rPr lang="en-US" dirty="0"/>
              <a:t>Car C relative to A?</a:t>
            </a:r>
          </a:p>
          <a:p>
            <a:pPr marL="514350" indent="-514350">
              <a:buAutoNum type="arabicPeriod"/>
            </a:pPr>
            <a:r>
              <a:rPr lang="en-US" dirty="0"/>
              <a:t>Car C relative to B?</a:t>
            </a:r>
          </a:p>
          <a:p>
            <a:pPr marL="514350" indent="-514350">
              <a:buAutoNum type="arabicPeriod"/>
            </a:pPr>
            <a:r>
              <a:rPr lang="en-US" dirty="0"/>
              <a:t>Car B relative to C?</a:t>
            </a:r>
          </a:p>
          <a:p>
            <a:pPr marL="514350" indent="-514350">
              <a:buAutoNum type="arabicPeriod"/>
            </a:pPr>
            <a:r>
              <a:rPr lang="en-US" dirty="0"/>
              <a:t>Car A relative to C?</a:t>
            </a:r>
          </a:p>
          <a:p>
            <a:pPr marL="514350" indent="-514350">
              <a:buAutoNum type="arabicPeriod"/>
            </a:pPr>
            <a:r>
              <a:rPr lang="en-US" dirty="0"/>
              <a:t>Car A relative to B?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841248"/>
          </a:xfrm>
        </p:spPr>
        <p:txBody>
          <a:bodyPr/>
          <a:lstStyle/>
          <a:p>
            <a:pPr algn="ctr"/>
            <a:r>
              <a:rPr lang="en-US" dirty="0"/>
              <a:t>Warm up </a:t>
            </a:r>
          </a:p>
        </p:txBody>
      </p:sp>
      <p:pic>
        <p:nvPicPr>
          <p:cNvPr id="6" name="Content Placeholder 5" descr="03_19_Figure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19200"/>
            <a:ext cx="5867400" cy="358222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5257800" y="1066800"/>
            <a:ext cx="3886200" cy="4267200"/>
          </a:xfrm>
        </p:spPr>
        <p:txBody>
          <a:bodyPr>
            <a:normAutofit/>
          </a:bodyPr>
          <a:lstStyle/>
          <a:p>
            <a:r>
              <a:rPr lang="en-US" dirty="0"/>
              <a:t>What is the velocity of:</a:t>
            </a:r>
          </a:p>
          <a:p>
            <a:pPr marL="514350" indent="-514350">
              <a:buAutoNum type="arabicPeriod"/>
            </a:pPr>
            <a:r>
              <a:rPr lang="en-US" dirty="0"/>
              <a:t>Car B relative to A?</a:t>
            </a:r>
          </a:p>
          <a:p>
            <a:pPr marL="514350" indent="-514350">
              <a:buAutoNum type="arabicPeriod"/>
            </a:pPr>
            <a:r>
              <a:rPr lang="en-US" dirty="0"/>
              <a:t>Car C relative to A?</a:t>
            </a:r>
          </a:p>
          <a:p>
            <a:pPr marL="514350" indent="-514350">
              <a:buAutoNum type="arabicPeriod"/>
            </a:pPr>
            <a:r>
              <a:rPr lang="en-US" dirty="0"/>
              <a:t>Car C relative to B?</a:t>
            </a:r>
          </a:p>
          <a:p>
            <a:pPr marL="514350" indent="-514350">
              <a:buAutoNum type="arabicPeriod"/>
            </a:pPr>
            <a:r>
              <a:rPr lang="en-US" dirty="0"/>
              <a:t>Car B relative to C?</a:t>
            </a:r>
          </a:p>
          <a:p>
            <a:pPr marL="514350" indent="-514350">
              <a:buAutoNum type="arabicPeriod"/>
            </a:pPr>
            <a:r>
              <a:rPr lang="en-US" dirty="0"/>
              <a:t>Car A relative to C?</a:t>
            </a:r>
          </a:p>
          <a:p>
            <a:pPr marL="514350" indent="-514350">
              <a:buAutoNum type="arabicPeriod"/>
            </a:pPr>
            <a:r>
              <a:rPr lang="en-US" dirty="0"/>
              <a:t>Car A relative to B?</a:t>
            </a:r>
          </a:p>
        </p:txBody>
      </p:sp>
    </p:spTree>
    <p:extLst>
      <p:ext uri="{BB962C8B-B14F-4D97-AF65-F5344CB8AC3E}">
        <p14:creationId xmlns:p14="http://schemas.microsoft.com/office/powerpoint/2010/main" val="1186612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 2: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Car P moves to the left with a speed of 40.0 km·h</a:t>
            </a:r>
            <a:r>
              <a:rPr lang="en-US" sz="2800" baseline="30000" dirty="0"/>
              <a:t>-1</a:t>
            </a:r>
            <a:r>
              <a:rPr lang="en-US" sz="2800" dirty="0"/>
              <a:t> (with respect to the road) and Car Z moves to the right with a speed of 60.0 km·h</a:t>
            </a:r>
            <a:r>
              <a:rPr lang="en-US" sz="2800" baseline="30000" dirty="0"/>
              <a:t>-1</a:t>
            </a:r>
            <a:r>
              <a:rPr lang="en-US" sz="2800" dirty="0"/>
              <a:t> (with respect to the road).  Find the velocity of car Z relative to car P.  </a:t>
            </a:r>
            <a:br>
              <a:rPr lang="en-US" sz="2800" dirty="0"/>
            </a:br>
            <a:r>
              <a:rPr lang="en-US" sz="2800" dirty="0"/>
              <a:t>(Assume left is (-))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76200" y="4191000"/>
          <a:ext cx="908494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9" name="Equation" r:id="rId3" imgW="3187440" imgH="507960" progId="Equation.3">
                  <p:embed/>
                </p:oleObj>
              </mc:Choice>
              <mc:Fallback>
                <p:oleObj name="Equation" r:id="rId3" imgW="3187440" imgH="5079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191000"/>
                        <a:ext cx="9084945" cy="144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   vs.  Displacement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u="sng" dirty="0"/>
              <a:t>Distance</a:t>
            </a:r>
            <a:r>
              <a:rPr lang="en-US" b="1" i="1" dirty="0"/>
              <a:t>:</a:t>
            </a:r>
            <a:r>
              <a:rPr lang="en-US" dirty="0"/>
              <a:t>  the total length of the path taken to move from a starting point to an ending point, regardless of how many turns and changes of direction occur.  </a:t>
            </a:r>
            <a:r>
              <a:rPr lang="en-US" i="1" dirty="0"/>
              <a:t>(scalar quantity)</a:t>
            </a:r>
            <a:endParaRPr lang="en-US" dirty="0"/>
          </a:p>
          <a:p>
            <a:r>
              <a:rPr lang="en-US" b="1" i="1" u="sng" dirty="0"/>
              <a:t>Displacement</a:t>
            </a:r>
            <a:r>
              <a:rPr lang="en-US" b="1" i="1" dirty="0"/>
              <a:t>:</a:t>
            </a:r>
            <a:r>
              <a:rPr lang="en-US" dirty="0"/>
              <a:t>  The length of a straight line path between a starting point and an ending point. </a:t>
            </a:r>
            <a:r>
              <a:rPr lang="en-US" i="1" dirty="0"/>
              <a:t>(vector quantity)</a:t>
            </a:r>
            <a:endParaRPr lang="en-US" dirty="0"/>
          </a:p>
          <a:p>
            <a:pPr lvl="1"/>
            <a:r>
              <a:rPr lang="en-US" b="1" i="1" dirty="0"/>
              <a:t>The</a:t>
            </a:r>
            <a:r>
              <a:rPr lang="en-US" dirty="0"/>
              <a:t> change in position between an object’s initial position and final position.</a:t>
            </a:r>
          </a:p>
          <a:p>
            <a:pPr lvl="1">
              <a:buNone/>
            </a:pPr>
            <a:endParaRPr lang="en-US" b="1" i="1" u="sng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897519"/>
              </p:ext>
            </p:extLst>
          </p:nvPr>
        </p:nvGraphicFramePr>
        <p:xfrm>
          <a:off x="3179763" y="5722938"/>
          <a:ext cx="2706687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Equation" r:id="rId3" imgW="609480" imgH="152280" progId="Equation.3">
                  <p:embed/>
                </p:oleObj>
              </mc:Choice>
              <mc:Fallback>
                <p:oleObj name="Equation" r:id="rId3" imgW="609480" imgH="152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9763" y="5722938"/>
                        <a:ext cx="2706687" cy="676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www.lib.utexas.edu/maps/world_cities/seattle.jpg"/>
          <p:cNvPicPr/>
          <p:nvPr/>
        </p:nvPicPr>
        <p:blipFill>
          <a:blip r:embed="rId2" cstate="print"/>
          <a:srcRect l="34211" t="33515" r="15789" b="29895"/>
          <a:stretch>
            <a:fillRect/>
          </a:stretch>
        </p:blipFill>
        <p:spPr bwMode="auto">
          <a:xfrm>
            <a:off x="2694996" y="0"/>
            <a:ext cx="6449004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>
          <a:xfrm>
            <a:off x="0" y="609600"/>
            <a:ext cx="2819399" cy="480060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2600" dirty="0"/>
              <a:t>Distance from Skyline to the airport = 41.2 km, according to Google Maps.</a:t>
            </a:r>
          </a:p>
          <a:p>
            <a:endParaRPr lang="en-US" sz="2600" dirty="0"/>
          </a:p>
          <a:p>
            <a:r>
              <a:rPr lang="en-US" sz="2600" b="1" dirty="0"/>
              <a:t>Displacement</a:t>
            </a:r>
            <a:r>
              <a:rPr lang="en-US" sz="2600" dirty="0"/>
              <a:t> is much less…</a:t>
            </a:r>
            <a:endParaRPr lang="en-US" sz="2600" b="1" dirty="0"/>
          </a:p>
        </p:txBody>
      </p:sp>
      <p:sp>
        <p:nvSpPr>
          <p:cNvPr id="8" name="Oval 7"/>
          <p:cNvSpPr/>
          <p:nvPr/>
        </p:nvSpPr>
        <p:spPr>
          <a:xfrm>
            <a:off x="7543800" y="2743200"/>
            <a:ext cx="228600" cy="22860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089042" y="2859110"/>
            <a:ext cx="3745606" cy="3054439"/>
          </a:xfrm>
          <a:custGeom>
            <a:avLst/>
            <a:gdLst>
              <a:gd name="connsiteX0" fmla="*/ 3573888 w 3745606"/>
              <a:gd name="connsiteY0" fmla="*/ 0 h 3054439"/>
              <a:gd name="connsiteX1" fmla="*/ 3573888 w 3745606"/>
              <a:gd name="connsiteY1" fmla="*/ 476518 h 3054439"/>
              <a:gd name="connsiteX2" fmla="*/ 3573888 w 3745606"/>
              <a:gd name="connsiteY2" fmla="*/ 476518 h 3054439"/>
              <a:gd name="connsiteX3" fmla="*/ 3638282 w 3745606"/>
              <a:gd name="connsiteY3" fmla="*/ 605307 h 3054439"/>
              <a:gd name="connsiteX4" fmla="*/ 3535251 w 3745606"/>
              <a:gd name="connsiteY4" fmla="*/ 643944 h 3054439"/>
              <a:gd name="connsiteX5" fmla="*/ 3393583 w 3745606"/>
              <a:gd name="connsiteY5" fmla="*/ 656822 h 3054439"/>
              <a:gd name="connsiteX6" fmla="*/ 3342068 w 3745606"/>
              <a:gd name="connsiteY6" fmla="*/ 656822 h 3054439"/>
              <a:gd name="connsiteX7" fmla="*/ 3419341 w 3745606"/>
              <a:gd name="connsiteY7" fmla="*/ 824248 h 3054439"/>
              <a:gd name="connsiteX8" fmla="*/ 3496614 w 3745606"/>
              <a:gd name="connsiteY8" fmla="*/ 1094704 h 3054439"/>
              <a:gd name="connsiteX9" fmla="*/ 3548130 w 3745606"/>
              <a:gd name="connsiteY9" fmla="*/ 1275008 h 3054439"/>
              <a:gd name="connsiteX10" fmla="*/ 2311758 w 3745606"/>
              <a:gd name="connsiteY10" fmla="*/ 476518 h 3054439"/>
              <a:gd name="connsiteX11" fmla="*/ 1770845 w 3745606"/>
              <a:gd name="connsiteY11" fmla="*/ 515155 h 3054439"/>
              <a:gd name="connsiteX12" fmla="*/ 1590541 w 3745606"/>
              <a:gd name="connsiteY12" fmla="*/ 1030310 h 3054439"/>
              <a:gd name="connsiteX13" fmla="*/ 1526147 w 3745606"/>
              <a:gd name="connsiteY13" fmla="*/ 1880315 h 3054439"/>
              <a:gd name="connsiteX14" fmla="*/ 1577662 w 3745606"/>
              <a:gd name="connsiteY14" fmla="*/ 2202287 h 3054439"/>
              <a:gd name="connsiteX15" fmla="*/ 1474631 w 3745606"/>
              <a:gd name="connsiteY15" fmla="*/ 2395470 h 3054439"/>
              <a:gd name="connsiteX16" fmla="*/ 1268569 w 3745606"/>
              <a:gd name="connsiteY16" fmla="*/ 2575775 h 3054439"/>
              <a:gd name="connsiteX17" fmla="*/ 817809 w 3745606"/>
              <a:gd name="connsiteY17" fmla="*/ 2691684 h 3054439"/>
              <a:gd name="connsiteX18" fmla="*/ 315533 w 3745606"/>
              <a:gd name="connsiteY18" fmla="*/ 2678805 h 3054439"/>
              <a:gd name="connsiteX19" fmla="*/ 45076 w 3745606"/>
              <a:gd name="connsiteY19" fmla="*/ 2653048 h 3054439"/>
              <a:gd name="connsiteX20" fmla="*/ 45076 w 3745606"/>
              <a:gd name="connsiteY20" fmla="*/ 3000777 h 3054439"/>
              <a:gd name="connsiteX21" fmla="*/ 32197 w 3745606"/>
              <a:gd name="connsiteY21" fmla="*/ 2975020 h 3054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745606" h="3054439">
                <a:moveTo>
                  <a:pt x="3573888" y="0"/>
                </a:moveTo>
                <a:lnTo>
                  <a:pt x="3573888" y="476518"/>
                </a:lnTo>
                <a:lnTo>
                  <a:pt x="3573888" y="476518"/>
                </a:lnTo>
                <a:cubicBezTo>
                  <a:pt x="3584620" y="497983"/>
                  <a:pt x="3644722" y="577403"/>
                  <a:pt x="3638282" y="605307"/>
                </a:cubicBezTo>
                <a:cubicBezTo>
                  <a:pt x="3631843" y="633211"/>
                  <a:pt x="3576034" y="635358"/>
                  <a:pt x="3535251" y="643944"/>
                </a:cubicBezTo>
                <a:cubicBezTo>
                  <a:pt x="3494468" y="652530"/>
                  <a:pt x="3425780" y="654676"/>
                  <a:pt x="3393583" y="656822"/>
                </a:cubicBezTo>
                <a:cubicBezTo>
                  <a:pt x="3361386" y="658968"/>
                  <a:pt x="3337775" y="628918"/>
                  <a:pt x="3342068" y="656822"/>
                </a:cubicBezTo>
                <a:cubicBezTo>
                  <a:pt x="3346361" y="684726"/>
                  <a:pt x="3393583" y="751268"/>
                  <a:pt x="3419341" y="824248"/>
                </a:cubicBezTo>
                <a:cubicBezTo>
                  <a:pt x="3445099" y="897228"/>
                  <a:pt x="3496614" y="1094704"/>
                  <a:pt x="3496614" y="1094704"/>
                </a:cubicBezTo>
                <a:cubicBezTo>
                  <a:pt x="3518079" y="1169831"/>
                  <a:pt x="3745606" y="1378039"/>
                  <a:pt x="3548130" y="1275008"/>
                </a:cubicBezTo>
                <a:cubicBezTo>
                  <a:pt x="3350654" y="1171977"/>
                  <a:pt x="2607972" y="603160"/>
                  <a:pt x="2311758" y="476518"/>
                </a:cubicBezTo>
                <a:cubicBezTo>
                  <a:pt x="2015544" y="349876"/>
                  <a:pt x="1891048" y="422856"/>
                  <a:pt x="1770845" y="515155"/>
                </a:cubicBezTo>
                <a:cubicBezTo>
                  <a:pt x="1650642" y="607454"/>
                  <a:pt x="1631324" y="802783"/>
                  <a:pt x="1590541" y="1030310"/>
                </a:cubicBezTo>
                <a:cubicBezTo>
                  <a:pt x="1549758" y="1257837"/>
                  <a:pt x="1528294" y="1684986"/>
                  <a:pt x="1526147" y="1880315"/>
                </a:cubicBezTo>
                <a:cubicBezTo>
                  <a:pt x="1524001" y="2075645"/>
                  <a:pt x="1586248" y="2116428"/>
                  <a:pt x="1577662" y="2202287"/>
                </a:cubicBezTo>
                <a:cubicBezTo>
                  <a:pt x="1569076" y="2288146"/>
                  <a:pt x="1526147" y="2333222"/>
                  <a:pt x="1474631" y="2395470"/>
                </a:cubicBezTo>
                <a:cubicBezTo>
                  <a:pt x="1423116" y="2457718"/>
                  <a:pt x="1378039" y="2526406"/>
                  <a:pt x="1268569" y="2575775"/>
                </a:cubicBezTo>
                <a:cubicBezTo>
                  <a:pt x="1159099" y="2625144"/>
                  <a:pt x="976648" y="2674512"/>
                  <a:pt x="817809" y="2691684"/>
                </a:cubicBezTo>
                <a:cubicBezTo>
                  <a:pt x="658970" y="2708856"/>
                  <a:pt x="444322" y="2685244"/>
                  <a:pt x="315533" y="2678805"/>
                </a:cubicBezTo>
                <a:cubicBezTo>
                  <a:pt x="186744" y="2672366"/>
                  <a:pt x="90152" y="2599386"/>
                  <a:pt x="45076" y="2653048"/>
                </a:cubicBezTo>
                <a:cubicBezTo>
                  <a:pt x="0" y="2706710"/>
                  <a:pt x="47222" y="2947115"/>
                  <a:pt x="45076" y="3000777"/>
                </a:cubicBezTo>
                <a:cubicBezTo>
                  <a:pt x="42930" y="3054439"/>
                  <a:pt x="37563" y="3014729"/>
                  <a:pt x="32197" y="2975020"/>
                </a:cubicBezTo>
              </a:path>
            </a:pathLst>
          </a:custGeom>
          <a:ln w="508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>
            <a:off x="4191000" y="2859110"/>
            <a:ext cx="3471930" cy="3084490"/>
          </a:xfrm>
          <a:prstGeom prst="straightConnector1">
            <a:avLst/>
          </a:prstGeom>
          <a:ln w="4762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4" presetClass="entr" presetSubtype="0" accel="10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Distance: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39411"/>
            <a:ext cx="9144000" cy="414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Displacement:</a:t>
            </a:r>
          </a:p>
        </p:txBody>
      </p:sp>
      <p:pic>
        <p:nvPicPr>
          <p:cNvPr id="4" name="Content Placeholder 3" descr="02_04_Figur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6333" y="1600200"/>
            <a:ext cx="9160333" cy="415547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 vs.  Velocity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Average Speed</a:t>
            </a:r>
            <a:r>
              <a:rPr lang="en-US" b="1" i="1" dirty="0"/>
              <a:t>:</a:t>
            </a:r>
            <a:r>
              <a:rPr lang="en-US" dirty="0"/>
              <a:t>  the rate at which a </a:t>
            </a:r>
            <a:r>
              <a:rPr lang="en-US" u="sng" dirty="0"/>
              <a:t>distance</a:t>
            </a:r>
            <a:r>
              <a:rPr lang="en-US" dirty="0"/>
              <a:t> is traveled:</a:t>
            </a:r>
          </a:p>
          <a:p>
            <a:endParaRPr lang="en-US" dirty="0"/>
          </a:p>
          <a:p>
            <a:pPr lvl="1"/>
            <a:r>
              <a:rPr lang="en-US" dirty="0"/>
              <a:t>In this case, </a:t>
            </a:r>
            <a:r>
              <a:rPr lang="en-US" i="1" dirty="0"/>
              <a:t>d</a:t>
            </a:r>
            <a:r>
              <a:rPr lang="en-US" dirty="0"/>
              <a:t> represents a TOTAL DISTANCE covered in a total time, </a:t>
            </a:r>
            <a:r>
              <a:rPr lang="en-US" i="1" dirty="0"/>
              <a:t>t</a:t>
            </a:r>
            <a:endParaRPr lang="en-US" dirty="0"/>
          </a:p>
          <a:p>
            <a:pPr lvl="1"/>
            <a:r>
              <a:rPr lang="en-US" dirty="0"/>
              <a:t>Units for average speed = m∙s</a:t>
            </a:r>
            <a:r>
              <a:rPr lang="en-US" baseline="30000" dirty="0"/>
              <a:t>-1</a:t>
            </a:r>
          </a:p>
          <a:p>
            <a:pPr lvl="1"/>
            <a:endParaRPr lang="en-US" dirty="0"/>
          </a:p>
          <a:p>
            <a:pPr>
              <a:buNone/>
            </a:pPr>
            <a:endParaRPr lang="en-US" b="1" i="1" u="sng" dirty="0"/>
          </a:p>
          <a:p>
            <a:endParaRPr lang="en-US" b="1" i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67000" y="2133600"/>
          <a:ext cx="990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393480" imgH="393480" progId="Equation.3">
                  <p:embed/>
                </p:oleObj>
              </mc:Choice>
              <mc:Fallback>
                <p:oleObj name="Equation" r:id="rId3" imgW="393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133600"/>
                        <a:ext cx="990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 vs.  Velocity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Average Velocity</a:t>
            </a:r>
            <a:r>
              <a:rPr lang="en-US" b="1" i="1" dirty="0"/>
              <a:t>:</a:t>
            </a:r>
            <a:r>
              <a:rPr lang="en-US" dirty="0"/>
              <a:t> the rate of a change in position.</a:t>
            </a:r>
          </a:p>
          <a:p>
            <a:pPr lvl="1"/>
            <a:r>
              <a:rPr lang="en-US" b="1" i="1" u="sng" dirty="0"/>
              <a:t>In other words…</a:t>
            </a:r>
            <a:r>
              <a:rPr lang="en-US" dirty="0"/>
              <a:t>the rate at which a DISPLACEMENT is traveled:</a:t>
            </a:r>
          </a:p>
          <a:p>
            <a:pPr lvl="1">
              <a:buNone/>
            </a:pPr>
            <a:endParaRPr lang="en-US" b="1" i="1" u="sng" dirty="0"/>
          </a:p>
          <a:p>
            <a:pPr lvl="1"/>
            <a:r>
              <a:rPr lang="en-US" b="1" i="1" u="sng" dirty="0"/>
              <a:t>s</a:t>
            </a:r>
            <a:r>
              <a:rPr lang="en-US" dirty="0"/>
              <a:t> represents DISPLACEMENT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130264"/>
              </p:ext>
            </p:extLst>
          </p:nvPr>
        </p:nvGraphicFramePr>
        <p:xfrm>
          <a:off x="4071938" y="3124200"/>
          <a:ext cx="2805112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3" imgW="1066680" imgH="393480" progId="Equation.3">
                  <p:embed/>
                </p:oleObj>
              </mc:Choice>
              <mc:Fallback>
                <p:oleObj name="Equation" r:id="rId3" imgW="1066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1938" y="3124200"/>
                        <a:ext cx="2805112" cy="103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is this not called a </a:t>
            </a:r>
            <a:r>
              <a:rPr lang="en-US" dirty="0" err="1"/>
              <a:t>Velocitometer</a:t>
            </a:r>
            <a:r>
              <a:rPr lang="en-US" dirty="0"/>
              <a:t>?</a:t>
            </a:r>
          </a:p>
        </p:txBody>
      </p:sp>
      <p:pic>
        <p:nvPicPr>
          <p:cNvPr id="4" name="Content Placeholder 3" descr="02_02_Fig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371600"/>
            <a:ext cx="5169408" cy="4980052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98938" y="152400"/>
            <a:ext cx="8686800" cy="838200"/>
          </a:xfrm>
          <a:prstGeom prst="rect">
            <a:avLst/>
          </a:prstGeom>
        </p:spPr>
        <p:txBody>
          <a:bodyPr vert="horz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What is this called?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_00C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799" y="0"/>
            <a:ext cx="5029201" cy="35297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5181600" cy="5791200"/>
          </a:xfrm>
        </p:spPr>
        <p:txBody>
          <a:bodyPr/>
          <a:lstStyle/>
          <a:p>
            <a:r>
              <a:rPr lang="en-US" dirty="0"/>
              <a:t>While chasing an impala, a Cheetah runs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275 m</a:t>
            </a:r>
            <a:r>
              <a:rPr lang="en-US" dirty="0"/>
              <a:t>        at an average speed of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70.0 mi/h</a:t>
            </a:r>
            <a:r>
              <a:rPr lang="en-US" dirty="0"/>
              <a:t>.  Assuming that the impala is caught at the end of the 275 m, how much time elapses between when the cheetah begins its sprint and when he catches his prey?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1530</TotalTime>
  <Words>630</Words>
  <Application>Microsoft Office PowerPoint</Application>
  <PresentationFormat>On-screen Show (4:3)</PresentationFormat>
  <Paragraphs>68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Franklin Gothic Book</vt:lpstr>
      <vt:lpstr>Franklin Gothic Medium</vt:lpstr>
      <vt:lpstr>Wingdings 2</vt:lpstr>
      <vt:lpstr>Trek</vt:lpstr>
      <vt:lpstr>Equation</vt:lpstr>
      <vt:lpstr>Introduction to Mechanics</vt:lpstr>
      <vt:lpstr>Distance   vs.  Displacement</vt:lpstr>
      <vt:lpstr>PowerPoint Presentation</vt:lpstr>
      <vt:lpstr>Linear Distance:</vt:lpstr>
      <vt:lpstr>Displacement:</vt:lpstr>
      <vt:lpstr>Speed  vs.  Velocity</vt:lpstr>
      <vt:lpstr>Speed  vs.  Velocity</vt:lpstr>
      <vt:lpstr>Why is this not called a Velocitometer?</vt:lpstr>
      <vt:lpstr>Sample Problem:</vt:lpstr>
      <vt:lpstr>Sample problem 2</vt:lpstr>
      <vt:lpstr>lab:  Paper river</vt:lpstr>
      <vt:lpstr>Instantaneous Velocity</vt:lpstr>
      <vt:lpstr>Relative Velocity</vt:lpstr>
      <vt:lpstr>Subtracting Vectors</vt:lpstr>
      <vt:lpstr>Sample problem 1:</vt:lpstr>
      <vt:lpstr>Warm up </vt:lpstr>
      <vt:lpstr>Practice Problem 2: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Mechanics</dc:title>
  <dc:creator>Becky</dc:creator>
  <cp:lastModifiedBy>Ciustea, Corina    SHS - Staff</cp:lastModifiedBy>
  <cp:revision>51</cp:revision>
  <dcterms:created xsi:type="dcterms:W3CDTF">2009-10-05T04:02:45Z</dcterms:created>
  <dcterms:modified xsi:type="dcterms:W3CDTF">2018-11-04T04:03:26Z</dcterms:modified>
</cp:coreProperties>
</file>