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5" r:id="rId10"/>
    <p:sldId id="266" r:id="rId11"/>
    <p:sldId id="267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C2D5EF-C9A7-479B-9C87-F49B05701C84}" type="datetimeFigureOut">
              <a:rPr lang="en-US"/>
              <a:pPr>
                <a:defRPr/>
              </a:pPr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EB6880-FFF4-4A99-9F2F-A4A7F2B2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48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http://news.nationalgeographic.com/news/2012/08/120802-cheetah-sarah-cincinnati-zoo-fastest-record-science-usain-bolt-olympics/#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05863E3-4802-4BFD-B945-650D885183C0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263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8891A-969B-403C-953E-06D731FAC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7839-07FA-4421-B583-8344CF414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224B8-B431-4C98-9BA1-7B6968A7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4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E9B2B-C389-4E02-BA59-BCFC36AB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0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2EB7A-5D2E-421F-8AA0-9593ADFE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5323-3D2B-458A-AFBC-F4E0365F4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FF50D-A16E-4A80-BCAE-76A3AB6E4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9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7575-7258-4129-BDE6-855384EB0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0E0C-2338-458D-81C8-46C67C9EB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1969B-A77B-4040-8A31-73391BC7B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52355-D93B-4153-9CA0-8F0A4A999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3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BA1D8-F46C-4C10-A8CD-60893CBB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1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A2D027-10DC-4DAA-88CA-8A8292931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EA18Y8gM0" TargetMode="External"/><Relationship Id="rId2" Type="http://schemas.openxmlformats.org/officeDocument/2006/relationships/hyperlink" Target="https://www.youtube.com/watch?v=eNjUOK8sJW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Uniform Accelerated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0"/>
            <a:ext cx="7086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Kinematic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038600" y="6248400"/>
            <a:ext cx="2057400" cy="533400"/>
          </a:xfrm>
          <a:prstGeom prst="rect">
            <a:avLst/>
          </a:prstGeom>
          <a:solidFill>
            <a:schemeClr val="tx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Rounded Rectangle 1"/>
          <p:cNvSpPr>
            <a:spLocks noChangeArrowheads="1"/>
          </p:cNvSpPr>
          <p:nvPr/>
        </p:nvSpPr>
        <p:spPr bwMode="auto">
          <a:xfrm>
            <a:off x="152400" y="2667000"/>
            <a:ext cx="8839200" cy="419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990600"/>
            <a:ext cx="8229600" cy="5292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800" dirty="0">
                <a:latin typeface="+mn-lt"/>
              </a:rPr>
              <a:t>A school bus is moving at 25 m/s when the driver steps on the brakes and brings the bus to a stop in 3.0 s.  What is the average acceleration of the bus while braking?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v =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 smtClean="0">
                <a:latin typeface="+mn-lt"/>
              </a:rPr>
              <a:t>u </a:t>
            </a:r>
            <a:r>
              <a:rPr lang="en-US" sz="2800" dirty="0">
                <a:latin typeface="+mn-lt"/>
              </a:rPr>
              <a:t>=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t = 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</a:rPr>
              <a:t>a =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5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Practice Problem #1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19200" y="3352800"/>
            <a:ext cx="21336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25 m/s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16764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0 m/s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1905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3.0 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143000" y="4338638"/>
            <a:ext cx="609600" cy="4619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038600" y="6248400"/>
            <a:ext cx="2286000" cy="5238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= -8.3 </a:t>
            </a:r>
            <a:r>
              <a:rPr lang="en-US" sz="2800" b="1" baseline="30000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800" b="1" baseline="30000" dirty="0">
                <a:solidFill>
                  <a:schemeClr val="bg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33362"/>
              </p:ext>
            </p:extLst>
          </p:nvPr>
        </p:nvGraphicFramePr>
        <p:xfrm>
          <a:off x="4337050" y="2924175"/>
          <a:ext cx="16891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3" imgW="609480" imgH="152280" progId="Equation.3">
                  <p:embed/>
                </p:oleObj>
              </mc:Choice>
              <mc:Fallback>
                <p:oleObj name="Equation" r:id="rId3" imgW="609480" imgH="1522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2924175"/>
                        <a:ext cx="16891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7013923"/>
              </p:ext>
            </p:extLst>
          </p:nvPr>
        </p:nvGraphicFramePr>
        <p:xfrm>
          <a:off x="4305300" y="3519488"/>
          <a:ext cx="17526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5" imgW="609480" imgH="583920" progId="Equation.3">
                  <p:embed/>
                </p:oleObj>
              </mc:Choice>
              <mc:Fallback>
                <p:oleObj name="Equation" r:id="rId5" imgW="609480" imgH="58392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519488"/>
                        <a:ext cx="1752600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05275" y="5265738"/>
          <a:ext cx="21526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7" imgW="1129810" imgH="482391" progId="Equation.3">
                  <p:embed/>
                </p:oleObj>
              </mc:Choice>
              <mc:Fallback>
                <p:oleObj name="Equation" r:id="rId7" imgW="1129810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5265738"/>
                        <a:ext cx="21526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796" grpId="0" animBg="1"/>
      <p:bldP spid="33797" grpId="0" animBg="1"/>
      <p:bldP spid="33798" grpId="0" animBg="1"/>
      <p:bldP spid="338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5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Practice Problem #2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An airplane starts from rest and accelerates at a constant 3.00 m/s</a:t>
            </a:r>
            <a:r>
              <a:rPr lang="en-US" sz="2800" baseline="30000" dirty="0"/>
              <a:t>2 </a:t>
            </a:r>
            <a:r>
              <a:rPr lang="en-US" sz="2800" dirty="0"/>
              <a:t>for 30.0 s before leaving the ground.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/>
              <a:t>(a)  How </a:t>
            </a:r>
            <a:r>
              <a:rPr lang="en-US" sz="2400" dirty="0" smtClean="0"/>
              <a:t>far </a:t>
            </a:r>
            <a:r>
              <a:rPr lang="en-US" sz="2400" dirty="0"/>
              <a:t>did it move?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/>
              <a:t>(b)  How fast was it going when it took off?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v =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u</a:t>
            </a:r>
            <a:r>
              <a:rPr lang="en-US" sz="2800" dirty="0" smtClean="0"/>
              <a:t> </a:t>
            </a:r>
            <a:r>
              <a:rPr lang="en-US" sz="2800" dirty="0"/>
              <a:t>=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t =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a =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s</a:t>
            </a:r>
            <a:r>
              <a:rPr lang="en-US" sz="2800" dirty="0" smtClean="0"/>
              <a:t> </a:t>
            </a:r>
            <a:r>
              <a:rPr lang="en-US" sz="2800" dirty="0"/>
              <a:t>=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0 </a:t>
            </a:r>
            <a:r>
              <a:rPr lang="en-US" sz="2400" baseline="30000" dirty="0">
                <a:solidFill>
                  <a:schemeClr val="bg2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143000" y="3124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43000" y="411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30.0 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3.00 </a:t>
            </a:r>
            <a:r>
              <a:rPr lang="en-US" sz="2400" baseline="30000" dirty="0">
                <a:solidFill>
                  <a:schemeClr val="bg2">
                    <a:lumMod val="75000"/>
                  </a:schemeClr>
                </a:solidFill>
              </a:rPr>
              <a:t>m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</a:t>
            </a:r>
            <a:r>
              <a:rPr lang="en-US" sz="2000" baseline="30000" dirty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98925" y="4810125"/>
            <a:ext cx="2486025" cy="5238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s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= 1350 m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1430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00500" y="6257925"/>
            <a:ext cx="2667000" cy="5238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v = 90.0 </a:t>
            </a:r>
            <a:r>
              <a:rPr lang="en-US" sz="2800" b="1" baseline="30000" dirty="0">
                <a:solidFill>
                  <a:schemeClr val="bg2">
                    <a:lumMod val="75000"/>
                  </a:schemeClr>
                </a:solidFill>
              </a:rPr>
              <a:t>m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94134"/>
              </p:ext>
            </p:extLst>
          </p:nvPr>
        </p:nvGraphicFramePr>
        <p:xfrm>
          <a:off x="4502150" y="3200400"/>
          <a:ext cx="16764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4" imgW="825480" imgH="393480" progId="Equation.3">
                  <p:embed/>
                </p:oleObj>
              </mc:Choice>
              <mc:Fallback>
                <p:oleObj name="Equation" r:id="rId4" imgW="825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00400"/>
                        <a:ext cx="16764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603061"/>
              </p:ext>
            </p:extLst>
          </p:nvPr>
        </p:nvGraphicFramePr>
        <p:xfrm>
          <a:off x="3935413" y="3929063"/>
          <a:ext cx="28098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6" imgW="1384200" imgH="393480" progId="Equation.3">
                  <p:embed/>
                </p:oleObj>
              </mc:Choice>
              <mc:Fallback>
                <p:oleObj name="Equation" r:id="rId6" imgW="1384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3929063"/>
                        <a:ext cx="280987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44222"/>
              </p:ext>
            </p:extLst>
          </p:nvPr>
        </p:nvGraphicFramePr>
        <p:xfrm>
          <a:off x="4594225" y="5435600"/>
          <a:ext cx="14779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8" imgW="609480" imgH="152280" progId="Equation.3">
                  <p:embed/>
                </p:oleObj>
              </mc:Choice>
              <mc:Fallback>
                <p:oleObj name="Equation" r:id="rId8" imgW="609480" imgH="152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5435600"/>
                        <a:ext cx="147796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3984625" y="5876925"/>
          <a:ext cx="26987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10" imgW="1206500" imgH="203200" progId="Equation.3">
                  <p:embed/>
                </p:oleObj>
              </mc:Choice>
              <mc:Fallback>
                <p:oleObj name="Equation" r:id="rId10" imgW="12065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5876925"/>
                        <a:ext cx="26987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191000" y="6248400"/>
            <a:ext cx="2286000" cy="5334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4800600"/>
            <a:ext cx="2286000" cy="5334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40967" grpId="0"/>
      <p:bldP spid="40968" grpId="0" animBg="1"/>
      <p:bldP spid="40969" grpId="0"/>
      <p:bldP spid="40970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</a:t>
            </a:r>
            <a:r>
              <a:rPr lang="en-US" smtClean="0"/>
              <a:t>Usain Bolt is fast?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World’s fastest Mammal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Slow Motion Running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867400" y="4191000"/>
            <a:ext cx="18288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4191000"/>
            <a:ext cx="18288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00" y="4191000"/>
            <a:ext cx="13716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Kinematic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Kinematic Equations are considered to be “equations of motion</a:t>
            </a:r>
            <a:r>
              <a:rPr lang="en-US" sz="2800" dirty="0" smtClean="0"/>
              <a:t>” </a:t>
            </a:r>
            <a:r>
              <a:rPr lang="en-US" sz="2800" dirty="0"/>
              <a:t>and are based on the fundamental definitions of average velocity and acceleration:</a:t>
            </a:r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799664"/>
              </p:ext>
            </p:extLst>
          </p:nvPr>
        </p:nvGraphicFramePr>
        <p:xfrm>
          <a:off x="5967413" y="4267200"/>
          <a:ext cx="15827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3" y="4267200"/>
                        <a:ext cx="15827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193258"/>
              </p:ext>
            </p:extLst>
          </p:nvPr>
        </p:nvGraphicFramePr>
        <p:xfrm>
          <a:off x="3336925" y="4229100"/>
          <a:ext cx="1695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583920" imgH="393480" progId="Equation.3">
                  <p:embed/>
                </p:oleObj>
              </mc:Choice>
              <mc:Fallback>
                <p:oleObj name="Equation" r:id="rId5" imgW="58392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229100"/>
                        <a:ext cx="16954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05114" y="4385407"/>
                <a:ext cx="1233286" cy="948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sz="3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114" y="4385407"/>
                <a:ext cx="1233286" cy="94859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/>
              <a:t>Our variables</a:t>
            </a:r>
            <a:endParaRPr lang="en-US" sz="40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There are </a:t>
            </a:r>
            <a:r>
              <a:rPr lang="en-US" sz="2800" b="1" dirty="0"/>
              <a:t>5</a:t>
            </a:r>
            <a:r>
              <a:rPr lang="en-US" sz="2800" dirty="0"/>
              <a:t> basic variables that are used in any motion-related calculation:</a:t>
            </a:r>
          </a:p>
          <a:p>
            <a:pPr lvl="1">
              <a:defRPr/>
            </a:pPr>
            <a:r>
              <a:rPr lang="en-US" sz="2400" dirty="0"/>
              <a:t>Initial Velocity =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="1" baseline="-25000" dirty="0" smtClean="0"/>
              <a:t>  </a:t>
            </a:r>
            <a:r>
              <a:rPr lang="en-US" sz="2400" dirty="0" smtClean="0"/>
              <a:t>or</a:t>
            </a:r>
            <a:r>
              <a:rPr lang="en-US" sz="2400" b="1" dirty="0" smtClean="0"/>
              <a:t>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smtClean="0">
                <a:latin typeface="Cambria Math" pitchFamily="18" charset="0"/>
                <a:ea typeface="Cambria Math" pitchFamily="18" charset="0"/>
              </a:rPr>
              <a:t>i  </a:t>
            </a:r>
            <a:r>
              <a:rPr lang="en-US" sz="2400" dirty="0" smtClean="0"/>
              <a:t>or</a:t>
            </a:r>
            <a:r>
              <a:rPr lang="en-US" sz="2400" b="1" dirty="0" smtClean="0"/>
              <a:t>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smtClean="0">
                <a:latin typeface="Cambria Math" pitchFamily="18" charset="0"/>
                <a:ea typeface="Cambria Math" pitchFamily="18" charset="0"/>
              </a:rPr>
              <a:t>1  </a:t>
            </a:r>
            <a:r>
              <a:rPr lang="en-US" sz="2400" dirty="0" smtClean="0"/>
              <a:t>or</a:t>
            </a:r>
            <a:r>
              <a:rPr lang="en-US" sz="2400" b="1" dirty="0" smtClean="0"/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u</a:t>
            </a:r>
            <a:endParaRPr lang="en-US" sz="2400" b="1" i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  <a:p>
            <a:pPr lvl="1">
              <a:defRPr/>
            </a:pPr>
            <a:r>
              <a:rPr lang="en-US" sz="2400" dirty="0"/>
              <a:t>Final Velocity = </a:t>
            </a:r>
            <a:r>
              <a:rPr lang="en-US" sz="2400" b="1" i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dirty="0" smtClean="0"/>
              <a:t> </a:t>
            </a:r>
            <a:r>
              <a:rPr lang="en-US" sz="2400" dirty="0" smtClean="0"/>
              <a:t>or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err="1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b="1" i="1" baseline="-250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 smtClean="0"/>
              <a:t>or</a:t>
            </a:r>
            <a:r>
              <a:rPr lang="en-US" sz="2400" b="1" dirty="0" smtClean="0"/>
              <a:t>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400" b="1" i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  <a:p>
            <a:pPr lvl="1">
              <a:defRPr/>
            </a:pPr>
            <a:r>
              <a:rPr lang="en-US" sz="2400" dirty="0"/>
              <a:t>Acceleration = </a:t>
            </a:r>
            <a:r>
              <a:rPr lang="en-US" sz="2400" b="1" i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a</a:t>
            </a:r>
            <a:endParaRPr lang="en-US" sz="2400" i="1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  <a:p>
            <a:pPr lvl="1">
              <a:defRPr/>
            </a:pPr>
            <a:r>
              <a:rPr lang="en-US" sz="2400" dirty="0"/>
              <a:t>Displacement = </a:t>
            </a:r>
            <a:r>
              <a:rPr lang="en-US" sz="2400" b="1" i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400" b="1" dirty="0" smtClean="0"/>
              <a:t> </a:t>
            </a:r>
            <a:r>
              <a:rPr lang="en-US" sz="2400" dirty="0" smtClean="0"/>
              <a:t>(sometimes also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or could be </a:t>
            </a:r>
            <a:r>
              <a:rPr lang="en-US" sz="2400" b="1" dirty="0" err="1" smtClean="0">
                <a:latin typeface="Symbol" pitchFamily="18" charset="2"/>
                <a:ea typeface="Cambria Math" pitchFamily="18" charset="0"/>
              </a:rPr>
              <a:t>D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Time = </a:t>
            </a:r>
            <a:r>
              <a:rPr lang="en-US" sz="2400" i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t</a:t>
            </a:r>
          </a:p>
          <a:p>
            <a:pPr>
              <a:defRPr/>
            </a:pPr>
            <a:r>
              <a:rPr lang="en-US" sz="2800" dirty="0" smtClean="0"/>
              <a:t>Bold face indicates a vector</a:t>
            </a:r>
          </a:p>
          <a:p>
            <a:pPr>
              <a:defRPr/>
            </a:pPr>
            <a:r>
              <a:rPr lang="en-US" sz="2800" dirty="0" smtClean="0"/>
              <a:t>Each </a:t>
            </a:r>
            <a:r>
              <a:rPr lang="en-US" sz="2800" dirty="0"/>
              <a:t>of the kinematic equations will use </a:t>
            </a:r>
            <a:r>
              <a:rPr lang="en-US" sz="2800" b="1" dirty="0"/>
              <a:t>4</a:t>
            </a:r>
            <a:r>
              <a:rPr lang="en-US" sz="2800" dirty="0"/>
              <a:t> of these 5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Each of the kinematic equations starts with a rearranged version of the equation for average velocity:</a:t>
            </a:r>
          </a:p>
          <a:p>
            <a:pPr>
              <a:defRPr/>
            </a:pPr>
            <a:endParaRPr lang="en-US" sz="2800" dirty="0"/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	And uses substitution, rearranging, and simplifying the equations to get to the end result.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2800" dirty="0" smtClean="0"/>
              <a:t>For </a:t>
            </a:r>
            <a:r>
              <a:rPr lang="en-US" sz="2800" dirty="0"/>
              <a:t>example…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581400" y="2667000"/>
            <a:ext cx="1981200" cy="762000"/>
            <a:chOff x="3581400" y="2667000"/>
            <a:chExt cx="1981200" cy="762000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3581400" y="2667000"/>
              <a:ext cx="1981200" cy="762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922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4655538"/>
                </p:ext>
              </p:extLst>
            </p:nvPr>
          </p:nvGraphicFramePr>
          <p:xfrm>
            <a:off x="3749675" y="2765425"/>
            <a:ext cx="1644650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4" name="Equation" r:id="rId3" imgW="469800" imgH="164880" progId="Equation.3">
                    <p:embed/>
                  </p:oleObj>
                </mc:Choice>
                <mc:Fallback>
                  <p:oleObj name="Equation" r:id="rId3" imgW="469800" imgH="1648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9675" y="2765425"/>
                          <a:ext cx="1644650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Deriving the </a:t>
            </a:r>
            <a:r>
              <a:rPr lang="en-US" sz="4000" b="1" dirty="0" smtClean="0"/>
              <a:t>Equations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00600" y="1219200"/>
            <a:ext cx="3962400" cy="541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/>
              <a:t>Kinematics Equation </a:t>
            </a:r>
            <a:r>
              <a:rPr lang="en-US" sz="4000" b="1" dirty="0"/>
              <a:t>#1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Step 1:</a:t>
            </a:r>
          </a:p>
          <a:p>
            <a:pPr>
              <a:defRPr/>
            </a:pPr>
            <a:r>
              <a:rPr lang="en-US" sz="2800" dirty="0"/>
              <a:t>Step 2: </a:t>
            </a:r>
            <a:r>
              <a:rPr lang="en-US" sz="2800" dirty="0" smtClean="0"/>
              <a:t>Substitute equation for</a:t>
            </a:r>
            <a:endParaRPr lang="en-US" sz="2800" i="1" dirty="0"/>
          </a:p>
          <a:p>
            <a:pPr>
              <a:defRPr/>
            </a:pPr>
            <a:r>
              <a:rPr lang="en-US" sz="2800" dirty="0"/>
              <a:t>Step 3:  </a:t>
            </a:r>
            <a:r>
              <a:rPr lang="en-US" sz="2800" dirty="0" smtClean="0"/>
              <a:t>Rearrange </a:t>
            </a:r>
            <a:r>
              <a:rPr lang="en-US" sz="2800" dirty="0"/>
              <a:t>acceleration equation to solve for </a:t>
            </a:r>
            <a:r>
              <a:rPr lang="en-US" sz="2800" i="1" dirty="0"/>
              <a:t>t</a:t>
            </a:r>
            <a:r>
              <a:rPr lang="en-US" sz="2800" dirty="0"/>
              <a:t>, then </a:t>
            </a:r>
            <a:r>
              <a:rPr lang="en-US" sz="2800" dirty="0" smtClean="0"/>
              <a:t>substitute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Step 4:  Simplify by multiplying </a:t>
            </a:r>
            <a:r>
              <a:rPr lang="en-US" sz="2800" dirty="0" smtClean="0"/>
              <a:t>fractions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Step 5:  Rearrange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800316"/>
              </p:ext>
            </p:extLst>
          </p:nvPr>
        </p:nvGraphicFramePr>
        <p:xfrm>
          <a:off x="6802438" y="1541463"/>
          <a:ext cx="13557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Equation" r:id="rId3" imgW="469800" imgH="164880" progId="Equation.3">
                  <p:embed/>
                </p:oleObj>
              </mc:Choice>
              <mc:Fallback>
                <p:oleObj name="Equation" r:id="rId3" imgW="46980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8" y="1541463"/>
                        <a:ext cx="13557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25525"/>
              </p:ext>
            </p:extLst>
          </p:nvPr>
        </p:nvGraphicFramePr>
        <p:xfrm>
          <a:off x="6740525" y="2224088"/>
          <a:ext cx="1477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Equation" r:id="rId5" imgW="838080" imgH="431640" progId="Equation.3">
                  <p:embed/>
                </p:oleObj>
              </mc:Choice>
              <mc:Fallback>
                <p:oleObj name="Equation" r:id="rId5" imgW="83808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2224088"/>
                        <a:ext cx="14779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546460"/>
              </p:ext>
            </p:extLst>
          </p:nvPr>
        </p:nvGraphicFramePr>
        <p:xfrm>
          <a:off x="6491288" y="3173413"/>
          <a:ext cx="19764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7" name="Equation" r:id="rId7" imgW="1244520" imgH="431640" progId="Equation.3">
                  <p:embed/>
                </p:oleObj>
              </mc:Choice>
              <mc:Fallback>
                <p:oleObj name="Equation" r:id="rId7" imgW="124452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288" y="3173413"/>
                        <a:ext cx="19764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895600" y="2362200"/>
          <a:ext cx="2159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Equation" r:id="rId9" imgW="126780" imgH="164814" progId="Equation.3">
                  <p:embed/>
                </p:oleObj>
              </mc:Choice>
              <mc:Fallback>
                <p:oleObj name="Equation" r:id="rId9" imgW="126780" imgH="16481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159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55196"/>
              </p:ext>
            </p:extLst>
          </p:nvPr>
        </p:nvGraphicFramePr>
        <p:xfrm>
          <a:off x="6842125" y="4368800"/>
          <a:ext cx="12763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" name="Equation" r:id="rId11" imgW="850680" imgH="482400" progId="Equation.3">
                  <p:embed/>
                </p:oleObj>
              </mc:Choice>
              <mc:Fallback>
                <p:oleObj name="Equation" r:id="rId11" imgW="850680" imgH="482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4368800"/>
                        <a:ext cx="12763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630161"/>
              </p:ext>
            </p:extLst>
          </p:nvPr>
        </p:nvGraphicFramePr>
        <p:xfrm>
          <a:off x="6611938" y="5233988"/>
          <a:ext cx="1733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13" imgW="825480" imgH="203040" progId="Equation.3">
                  <p:embed/>
                </p:oleObj>
              </mc:Choice>
              <mc:Fallback>
                <p:oleObj name="Equation" r:id="rId13" imgW="8254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5233988"/>
                        <a:ext cx="17335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019800" y="5791200"/>
            <a:ext cx="2667000" cy="7620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048420"/>
              </p:ext>
            </p:extLst>
          </p:nvPr>
        </p:nvGraphicFramePr>
        <p:xfrm>
          <a:off x="6186488" y="5895975"/>
          <a:ext cx="24082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15" imgW="838080" imgH="203040" progId="Equation.3">
                  <p:embed/>
                </p:oleObj>
              </mc:Choice>
              <mc:Fallback>
                <p:oleObj name="Equation" r:id="rId15" imgW="83808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5895975"/>
                        <a:ext cx="240823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2974"/>
              </p:ext>
            </p:extLst>
          </p:nvPr>
        </p:nvGraphicFramePr>
        <p:xfrm>
          <a:off x="4999038" y="2286000"/>
          <a:ext cx="10652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Equation" r:id="rId17" imgW="583920" imgH="393480" progId="Equation.3">
                  <p:embed/>
                </p:oleObj>
              </mc:Choice>
              <mc:Fallback>
                <p:oleObj name="Equation" r:id="rId17" imgW="58392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286000"/>
                        <a:ext cx="1065212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35700" y="2438400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>
                <a:latin typeface="Calibri" pitchFamily="34" charset="0"/>
                <a:cs typeface="Calibri" pitchFamily="34" charset="0"/>
              </a:rPr>
              <a:t>→</a:t>
            </a:r>
            <a:endParaRPr lang="en-US" alt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83300" y="3287713"/>
            <a:ext cx="393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>
                <a:latin typeface="Calibri" pitchFamily="34" charset="0"/>
                <a:cs typeface="Calibri" pitchFamily="34" charset="0"/>
              </a:rPr>
              <a:t>→</a:t>
            </a:r>
            <a:endParaRPr lang="en-US" altLang="en-US"/>
          </a:p>
        </p:txBody>
      </p:sp>
      <p:graphicFrame>
        <p:nvGraphicFramePr>
          <p:cNvPr id="225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201260"/>
              </p:ext>
            </p:extLst>
          </p:nvPr>
        </p:nvGraphicFramePr>
        <p:xfrm>
          <a:off x="4989513" y="3124200"/>
          <a:ext cx="10810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19" imgW="558720" imgH="393480" progId="Equation.3">
                  <p:embed/>
                </p:oleObj>
              </mc:Choice>
              <mc:Fallback>
                <p:oleObj name="Equation" r:id="rId19" imgW="55872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124200"/>
                        <a:ext cx="10810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800600" y="1219200"/>
            <a:ext cx="3962400" cy="541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/>
              <a:t>Kinematics Equation #2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41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Step 1: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/>
              <a:t>Step 2: </a:t>
            </a:r>
            <a:r>
              <a:rPr lang="en-US" sz="2800" dirty="0" smtClean="0"/>
              <a:t>Substitute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Step 3:  </a:t>
            </a:r>
            <a:r>
              <a:rPr lang="en-US" sz="2800" dirty="0" smtClean="0"/>
              <a:t>Rearrange </a:t>
            </a:r>
            <a:r>
              <a:rPr lang="en-US" sz="2800" dirty="0"/>
              <a:t>acceleration equation to solve for </a:t>
            </a:r>
            <a:r>
              <a:rPr lang="en-US" sz="2800" i="1" dirty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dirty="0"/>
              <a:t>, then </a:t>
            </a:r>
            <a:r>
              <a:rPr lang="en-US" sz="2800" dirty="0" smtClean="0"/>
              <a:t>substitute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Step 4:  Simplify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Step 5:  Distribute the </a:t>
            </a:r>
            <a:r>
              <a:rPr lang="en-US" sz="2800" i="1" dirty="0"/>
              <a:t>t</a:t>
            </a:r>
            <a:r>
              <a:rPr lang="en-US" sz="2800" dirty="0"/>
              <a:t> through the equation 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Step </a:t>
            </a:r>
            <a:r>
              <a:rPr lang="en-US" sz="2800" dirty="0"/>
              <a:t>6:  Simplify again</a:t>
            </a:r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174208"/>
              </p:ext>
            </p:extLst>
          </p:nvPr>
        </p:nvGraphicFramePr>
        <p:xfrm>
          <a:off x="7008813" y="1538288"/>
          <a:ext cx="11557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3" imgW="469800" imgH="164880" progId="Equation.3">
                  <p:embed/>
                </p:oleObj>
              </mc:Choice>
              <mc:Fallback>
                <p:oleObj name="Equation" r:id="rId3" imgW="469800" imgH="164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1538288"/>
                        <a:ext cx="11557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940160"/>
              </p:ext>
            </p:extLst>
          </p:nvPr>
        </p:nvGraphicFramePr>
        <p:xfrm>
          <a:off x="6846888" y="2224088"/>
          <a:ext cx="1476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5" imgW="838080" imgH="431640" progId="Equation.3">
                  <p:embed/>
                </p:oleObj>
              </mc:Choice>
              <mc:Fallback>
                <p:oleObj name="Equation" r:id="rId5" imgW="83808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2224088"/>
                        <a:ext cx="14763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864485"/>
              </p:ext>
            </p:extLst>
          </p:nvPr>
        </p:nvGraphicFramePr>
        <p:xfrm>
          <a:off x="4960938" y="2286000"/>
          <a:ext cx="10652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7" imgW="583920" imgH="393480" progId="Equation.3">
                  <p:embed/>
                </p:oleObj>
              </mc:Choice>
              <mc:Fallback>
                <p:oleObj name="Equation" r:id="rId7" imgW="58392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2286000"/>
                        <a:ext cx="1065212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35700" y="2438400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>
                <a:latin typeface="Calibri" pitchFamily="34" charset="0"/>
                <a:cs typeface="Calibri" pitchFamily="34" charset="0"/>
              </a:rPr>
              <a:t>→</a:t>
            </a:r>
            <a:endParaRPr lang="en-US" altLang="en-US"/>
          </a:p>
        </p:txBody>
      </p:sp>
      <p:sp>
        <p:nvSpPr>
          <p:cNvPr id="16" name="Rectangle 15"/>
          <p:cNvSpPr/>
          <p:nvPr/>
        </p:nvSpPr>
        <p:spPr>
          <a:xfrm>
            <a:off x="4800600" y="3200400"/>
            <a:ext cx="1295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022791"/>
              </p:ext>
            </p:extLst>
          </p:nvPr>
        </p:nvGraphicFramePr>
        <p:xfrm>
          <a:off x="4948238" y="3268663"/>
          <a:ext cx="109061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9" imgW="609480" imgH="152280" progId="Equation.3">
                  <p:embed/>
                </p:oleObj>
              </mc:Choice>
              <mc:Fallback>
                <p:oleObj name="Equation" r:id="rId9" imgW="609480" imgH="1522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3268663"/>
                        <a:ext cx="109061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596528"/>
              </p:ext>
            </p:extLst>
          </p:nvPr>
        </p:nvGraphicFramePr>
        <p:xfrm>
          <a:off x="6510338" y="3048000"/>
          <a:ext cx="21510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1" imgW="1218960" imgH="431640" progId="Equation.3">
                  <p:embed/>
                </p:oleObj>
              </mc:Choice>
              <mc:Fallback>
                <p:oleObj name="Equation" r:id="rId11" imgW="121896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3048000"/>
                        <a:ext cx="21510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83787"/>
              </p:ext>
            </p:extLst>
          </p:nvPr>
        </p:nvGraphicFramePr>
        <p:xfrm>
          <a:off x="6723063" y="3962400"/>
          <a:ext cx="1724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13" imgW="977760" imgH="431640" progId="Equation.3">
                  <p:embed/>
                </p:oleObj>
              </mc:Choice>
              <mc:Fallback>
                <p:oleObj name="Equation" r:id="rId13" imgW="97776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962400"/>
                        <a:ext cx="1724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551929"/>
              </p:ext>
            </p:extLst>
          </p:nvPr>
        </p:nvGraphicFramePr>
        <p:xfrm>
          <a:off x="6735763" y="4908550"/>
          <a:ext cx="170021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15" imgW="965160" imgH="482400" progId="Equation.3">
                  <p:embed/>
                </p:oleObj>
              </mc:Choice>
              <mc:Fallback>
                <p:oleObj name="Equation" r:id="rId15" imgW="965160" imgH="482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763" y="4908550"/>
                        <a:ext cx="1700212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6477000" y="5715000"/>
            <a:ext cx="2286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21476"/>
              </p:ext>
            </p:extLst>
          </p:nvPr>
        </p:nvGraphicFramePr>
        <p:xfrm>
          <a:off x="6611938" y="5715000"/>
          <a:ext cx="19478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17" imgW="825480" imgH="393480" progId="Equation.3">
                  <p:embed/>
                </p:oleObj>
              </mc:Choice>
              <mc:Fallback>
                <p:oleObj name="Equation" r:id="rId17" imgW="82548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5715000"/>
                        <a:ext cx="194786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19800" y="3200400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>
                <a:latin typeface="Calibri" pitchFamily="34" charset="0"/>
                <a:cs typeface="Calibri" pitchFamily="34" charset="0"/>
              </a:rPr>
              <a:t>→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16" grpId="0" animBg="1"/>
      <p:bldP spid="25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1828800"/>
            <a:ext cx="3352800" cy="2819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Summary of Equations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800600"/>
            <a:ext cx="8229600" cy="13303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You will NOT be required to memorize these </a:t>
            </a:r>
            <a:r>
              <a:rPr lang="en-US" sz="2800" dirty="0">
                <a:sym typeface="Wingdings" pitchFamily="2" charset="2"/>
              </a:rPr>
              <a:t></a:t>
            </a:r>
            <a:endParaRPr lang="en-US" sz="2800" dirty="0"/>
          </a:p>
        </p:txBody>
      </p:sp>
      <p:graphicFrame>
        <p:nvGraphicFramePr>
          <p:cNvPr id="1229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85908"/>
              </p:ext>
            </p:extLst>
          </p:nvPr>
        </p:nvGraphicFramePr>
        <p:xfrm>
          <a:off x="3297238" y="1828800"/>
          <a:ext cx="24415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609480" imgH="152280" progId="Equation.3">
                  <p:embed/>
                </p:oleObj>
              </mc:Choice>
              <mc:Fallback>
                <p:oleObj name="Equation" r:id="rId3" imgW="609480" imgH="1522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828800"/>
                        <a:ext cx="24415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244584"/>
              </p:ext>
            </p:extLst>
          </p:nvPr>
        </p:nvGraphicFramePr>
        <p:xfrm>
          <a:off x="3240088" y="3276600"/>
          <a:ext cx="255428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825480" imgH="393480" progId="Equation.3">
                  <p:embed/>
                </p:oleObj>
              </mc:Choice>
              <mc:Fallback>
                <p:oleObj name="Equation" r:id="rId5" imgW="8254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3276600"/>
                        <a:ext cx="255428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202663"/>
              </p:ext>
            </p:extLst>
          </p:nvPr>
        </p:nvGraphicFramePr>
        <p:xfrm>
          <a:off x="3009900" y="2605088"/>
          <a:ext cx="30162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7" imgW="838080" imgH="203040" progId="Equation.3">
                  <p:embed/>
                </p:oleObj>
              </mc:Choice>
              <mc:Fallback>
                <p:oleObj name="Equation" r:id="rId7" imgW="8380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2605088"/>
                        <a:ext cx="301625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Connection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these equations relate to the lab that we just completed?</a:t>
            </a:r>
          </a:p>
          <a:p>
            <a:r>
              <a:rPr lang="en-US" dirty="0" smtClean="0"/>
              <a:t>How might you determine the acceleration of your cart using the data collected?</a:t>
            </a:r>
          </a:p>
          <a:p>
            <a:r>
              <a:rPr lang="en-US" dirty="0" smtClean="0"/>
              <a:t>What does your graph look like?</a:t>
            </a:r>
          </a:p>
          <a:p>
            <a:r>
              <a:rPr lang="en-US" dirty="0" smtClean="0"/>
              <a:t>How might we change the axes in order to have a linear fit?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2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36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/>
              <a:t>Problem Solving Strategy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" y="1295400"/>
            <a:ext cx="86487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When given problems to solve, you will be expected to “show </a:t>
            </a:r>
            <a:r>
              <a:rPr lang="en-US" sz="2800" dirty="0" smtClean="0"/>
              <a:t>your work” </a:t>
            </a:r>
            <a:r>
              <a:rPr lang="en-US" sz="2800" i="1" u="sng" dirty="0" smtClean="0"/>
              <a:t>COMPLETELY</a:t>
            </a:r>
            <a:r>
              <a:rPr lang="en-US" sz="2800" i="1" dirty="0" smtClean="0"/>
              <a:t>!</a:t>
            </a:r>
            <a:endParaRPr lang="en-US" sz="2800" i="1" dirty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“Showing </a:t>
            </a:r>
            <a:r>
              <a:rPr lang="en-US" sz="2800" dirty="0"/>
              <a:t>work” means that you will be expected to include the following pieces in your full answer (or you will not receive full credit for the problem…)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5"/>
                </a:solidFill>
              </a:rPr>
              <a:t>List of </a:t>
            </a:r>
            <a:r>
              <a:rPr lang="en-US" sz="2400" b="1" dirty="0" smtClean="0">
                <a:solidFill>
                  <a:schemeClr val="accent5"/>
                </a:solidFill>
              </a:rPr>
              <a:t>variables</a:t>
            </a:r>
            <a:r>
              <a:rPr lang="en-US" sz="2400" dirty="0"/>
              <a:t> </a:t>
            </a:r>
            <a:r>
              <a:rPr lang="en-US" sz="2400" dirty="0" smtClean="0"/>
              <a:t>– include </a:t>
            </a:r>
            <a:r>
              <a:rPr lang="en-US" sz="2400" dirty="0"/>
              <a:t>units </a:t>
            </a:r>
            <a:r>
              <a:rPr lang="en-US" sz="2400" dirty="0" smtClean="0"/>
              <a:t>on this list</a:t>
            </a:r>
            <a:endParaRPr 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5"/>
                </a:solidFill>
              </a:rPr>
              <a:t>Equation </a:t>
            </a:r>
            <a:r>
              <a:rPr lang="en-US" sz="2400" dirty="0" smtClean="0"/>
              <a:t>– in variable form </a:t>
            </a:r>
            <a:r>
              <a:rPr lang="en-US" sz="2000" dirty="0" smtClean="0"/>
              <a:t>(no </a:t>
            </a:r>
            <a:r>
              <a:rPr lang="en-US" sz="2000" dirty="0"/>
              <a:t>numbers plugged </a:t>
            </a:r>
            <a:r>
              <a:rPr lang="en-US" sz="2000" dirty="0" smtClean="0"/>
              <a:t>in yet)</a:t>
            </a:r>
            <a:endParaRPr 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If necessary, show algebra </a:t>
            </a:r>
            <a:r>
              <a:rPr lang="en-US" sz="2400" b="1" dirty="0" smtClean="0">
                <a:solidFill>
                  <a:schemeClr val="accent5"/>
                </a:solidFill>
              </a:rPr>
              <a:t>mid-steps </a:t>
            </a:r>
            <a:r>
              <a:rPr lang="en-US" sz="2000" dirty="0" smtClean="0"/>
              <a:t>(still no numbers)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5"/>
                </a:solidFill>
              </a:rPr>
              <a:t>Plug </a:t>
            </a:r>
            <a:r>
              <a:rPr lang="en-US" sz="2400" b="1" dirty="0">
                <a:solidFill>
                  <a:schemeClr val="accent5"/>
                </a:solidFill>
              </a:rPr>
              <a:t>in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/>
              <a:t>your </a:t>
            </a:r>
            <a:r>
              <a:rPr lang="en-US" sz="2400" dirty="0" smtClean="0"/>
              <a:t>value(s) for the variables</a:t>
            </a:r>
            <a:endParaRPr 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5"/>
                </a:solidFill>
              </a:rPr>
              <a:t>Final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answer</a:t>
            </a:r>
            <a:r>
              <a:rPr lang="en-US" sz="2400" dirty="0" smtClean="0"/>
              <a:t> – boxed/circled </a:t>
            </a:r>
            <a:r>
              <a:rPr lang="en-US" sz="2400" dirty="0"/>
              <a:t>with appropriate units and </a:t>
            </a:r>
            <a:r>
              <a:rPr lang="en-US" sz="2400" dirty="0" smtClean="0"/>
              <a:t>sig figs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1652</TotalTime>
  <Words>516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Tahoma</vt:lpstr>
      <vt:lpstr>Wingdings</vt:lpstr>
      <vt:lpstr>Textured</vt:lpstr>
      <vt:lpstr>Equation</vt:lpstr>
      <vt:lpstr>Uniform Accelerated Motion</vt:lpstr>
      <vt:lpstr>Kinematic Equations</vt:lpstr>
      <vt:lpstr>Our variables</vt:lpstr>
      <vt:lpstr>Deriving the Equations</vt:lpstr>
      <vt:lpstr>Kinematics Equation #1</vt:lpstr>
      <vt:lpstr>Kinematics Equation #2</vt:lpstr>
      <vt:lpstr>Summary of Equations</vt:lpstr>
      <vt:lpstr>Lab Connection</vt:lpstr>
      <vt:lpstr>Problem Solving Strategy</vt:lpstr>
      <vt:lpstr>Practice Problem #1</vt:lpstr>
      <vt:lpstr>Practice Problem #2</vt:lpstr>
      <vt:lpstr>Think Usain Bolt is fast?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Accelerated Motion</dc:title>
  <dc:creator>fowlerr</dc:creator>
  <cp:lastModifiedBy>Rebecca Fowler</cp:lastModifiedBy>
  <cp:revision>113</cp:revision>
  <dcterms:created xsi:type="dcterms:W3CDTF">2007-10-03T15:51:37Z</dcterms:created>
  <dcterms:modified xsi:type="dcterms:W3CDTF">2018-11-05T18:30:33Z</dcterms:modified>
</cp:coreProperties>
</file>