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73" r:id="rId8"/>
    <p:sldId id="263" r:id="rId9"/>
    <p:sldId id="265" r:id="rId10"/>
    <p:sldId id="267" r:id="rId11"/>
    <p:sldId id="269" r:id="rId12"/>
    <p:sldId id="271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D9DEA0-F4CF-4FEE-98C9-09B4BE539B2D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27FF25-8A24-4935-BECC-AE3C07ABC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842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 = 5.0s</a:t>
            </a:r>
          </a:p>
          <a:p>
            <a:r>
              <a:rPr lang="en-US" dirty="0"/>
              <a:t>d = 18m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7FF25-8A24-4935-BECC-AE3C07ABCFF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5165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 = 26.2 m/s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7FF25-8A24-4935-BECC-AE3C07ABCFF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247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v</a:t>
            </a:r>
            <a:r>
              <a:rPr lang="en-US" baseline="-25000" dirty="0" err="1"/>
              <a:t>o</a:t>
            </a:r>
            <a:r>
              <a:rPr lang="en-US" baseline="-25000" dirty="0"/>
              <a:t> </a:t>
            </a:r>
            <a:r>
              <a:rPr lang="en-US" dirty="0"/>
              <a:t>= 35 m/s</a:t>
            </a:r>
          </a:p>
          <a:p>
            <a:r>
              <a:rPr lang="en-US" dirty="0"/>
              <a:t>YES! 126 km/hr &gt; 80 km/hr!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7FF25-8A24-4935-BECC-AE3C07ABCFF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4811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= -1440</a:t>
            </a:r>
            <a:r>
              <a:rPr lang="en-US" baseline="0" dirty="0"/>
              <a:t> </a:t>
            </a:r>
            <a:r>
              <a:rPr lang="en-US" dirty="0"/>
              <a:t>m/s</a:t>
            </a:r>
            <a:r>
              <a:rPr lang="en-US" baseline="30000" dirty="0"/>
              <a:t>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7FF25-8A24-4935-BECC-AE3C07ABCFF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04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 = 22.6 m/s</a:t>
            </a:r>
          </a:p>
          <a:p>
            <a:r>
              <a:rPr lang="en-US" dirty="0"/>
              <a:t>t</a:t>
            </a:r>
            <a:r>
              <a:rPr lang="en-US" baseline="0" dirty="0"/>
              <a:t> = 4.28 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7FF25-8A24-4935-BECC-AE3C07ABCFF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7723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 = 45.8 s</a:t>
            </a:r>
          </a:p>
          <a:p>
            <a:r>
              <a:rPr lang="en-US" dirty="0"/>
              <a:t>s= 41.9</a:t>
            </a:r>
            <a:r>
              <a:rPr lang="en-US" baseline="0" dirty="0"/>
              <a:t> km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7FF25-8A24-4935-BECC-AE3C07ABCFF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5903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 = 75.2 m/s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7FF25-8A24-4935-BECC-AE3C07ABCFF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4954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v</a:t>
            </a:r>
            <a:r>
              <a:rPr lang="en-US" baseline="-25000" dirty="0" err="1"/>
              <a:t>o</a:t>
            </a:r>
            <a:r>
              <a:rPr lang="en-US" baseline="-25000" dirty="0"/>
              <a:t> </a:t>
            </a:r>
            <a:r>
              <a:rPr lang="en-US" dirty="0"/>
              <a:t>= 51.3 m/s West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7FF25-8A24-4935-BECC-AE3C07ABCFF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6903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= -7620 m/s</a:t>
            </a:r>
            <a:r>
              <a:rPr lang="en-US" baseline="30000" dirty="0"/>
              <a:t>2</a:t>
            </a:r>
          </a:p>
          <a:p>
            <a:r>
              <a:rPr lang="en-US" baseline="0" dirty="0"/>
              <a:t>s = 0.105 m</a:t>
            </a:r>
          </a:p>
          <a:p>
            <a:r>
              <a:rPr lang="en-US" baseline="0" dirty="0"/>
              <a:t>S = 0.315 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7FF25-8A24-4935-BECC-AE3C07ABCFF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5510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 = 8.00</a:t>
            </a:r>
            <a:r>
              <a:rPr lang="en-US" baseline="0" dirty="0"/>
              <a:t> s</a:t>
            </a:r>
          </a:p>
          <a:p>
            <a:r>
              <a:rPr lang="en-US" baseline="0" dirty="0"/>
              <a:t>d = 400. 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7FF25-8A24-4935-BECC-AE3C07ABCFF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4474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= - 7.81 m/s</a:t>
            </a:r>
            <a:r>
              <a:rPr lang="en-US" baseline="30000" dirty="0"/>
              <a:t>2</a:t>
            </a:r>
            <a:endParaRPr lang="en-US" dirty="0"/>
          </a:p>
          <a:p>
            <a:r>
              <a:rPr lang="en-US" dirty="0"/>
              <a:t>d = 490. m </a:t>
            </a:r>
            <a:endParaRPr lang="en-US" baseline="30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7FF25-8A24-4935-BECC-AE3C07ABCFF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018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4B3523-5180-4E09-9161-2724CFFDBD4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F1D80C-C08C-493F-BFDE-B42F66B7298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5FA777-1DF6-4B4E-A6EE-41EC18FC961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706521-C73C-4E22-A044-2836DFD2D5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22F098-4DBC-4940-BD48-ACF1E332604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53E34C-266A-433C-998A-76C4B89E721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F7C12B-728E-4BD4-9D68-F7191111B17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59A45F-1928-4F75-B4B9-2E4771537CB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E23179-DE84-409D-B3C4-6449EE2D99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FFFFB8-8250-4CC0-987A-8FB8BAFFCFD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C78D370-8DA7-42B0-9F8F-39650D142B0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2B50553-606B-4BB1-A25C-F83D47EB524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772400" cy="990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/>
              <a:t>Linear Motion Problems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52500" y="3048000"/>
            <a:ext cx="7239000" cy="3657600"/>
          </a:xfrm>
        </p:spPr>
        <p:txBody>
          <a:bodyPr/>
          <a:lstStyle/>
          <a:p>
            <a:pPr eaLnBrk="1" hangingPunct="1">
              <a:defRPr/>
            </a:pPr>
            <a:endParaRPr lang="en-US" sz="2800" b="1" dirty="0">
              <a:sym typeface="Wingdings" pitchFamily="2" charset="2"/>
            </a:endParaRPr>
          </a:p>
          <a:p>
            <a:pPr eaLnBrk="1" hangingPunct="1">
              <a:defRPr/>
            </a:pPr>
            <a:endParaRPr lang="en-US" sz="2800" b="1" dirty="0"/>
          </a:p>
          <a:p>
            <a:pPr eaLnBrk="1" hangingPunct="1">
              <a:buFontTx/>
              <a:buChar char="•"/>
              <a:defRPr/>
            </a:pPr>
            <a:endParaRPr lang="en-US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609600"/>
            <a:ext cx="8382000" cy="552132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3600" dirty="0"/>
              <a:t>An Alaska Airlines jet traveling at 87.5 m/s lands on a runway and comes to a stop 11.2 seconds later before taxiing to the gate.</a:t>
            </a:r>
          </a:p>
          <a:p>
            <a:pPr eaLnBrk="1" hangingPunct="1">
              <a:defRPr/>
            </a:pPr>
            <a:endParaRPr lang="en-US" sz="3600" dirty="0"/>
          </a:p>
          <a:p>
            <a:pPr lvl="1" eaLnBrk="1" hangingPunct="1">
              <a:defRPr/>
            </a:pPr>
            <a:r>
              <a:rPr lang="en-US" sz="3200" dirty="0"/>
              <a:t>What is the acceleration of the jet as it lands?</a:t>
            </a:r>
          </a:p>
          <a:p>
            <a:pPr eaLnBrk="1" hangingPunct="1">
              <a:defRPr/>
            </a:pPr>
            <a:endParaRPr lang="en-US" sz="3600" dirty="0"/>
          </a:p>
          <a:p>
            <a:pPr lvl="1" eaLnBrk="1" hangingPunct="1">
              <a:defRPr/>
            </a:pPr>
            <a:r>
              <a:rPr lang="en-US" sz="3200" dirty="0"/>
              <a:t>How long does the runway need to be for this jet to land?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533400"/>
            <a:ext cx="8077200" cy="55975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 dirty="0"/>
              <a:t>A motorcycle traveling at 16.5 m/s accelerates at a constant rate of 4.15 m/s</a:t>
            </a:r>
            <a:r>
              <a:rPr lang="en-US" sz="4000" baseline="30000" dirty="0"/>
              <a:t>2</a:t>
            </a:r>
            <a:r>
              <a:rPr lang="en-US" sz="4000" dirty="0"/>
              <a:t> over a distance of 50.0 m.  What is its final velocity?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533400"/>
            <a:ext cx="8229600" cy="5597525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600" dirty="0"/>
              <a:t>Police find skid marks 60. m long on a highway showing where a car made an emergency stop.  Assuming that the acceleration was -10. m/s</a:t>
            </a:r>
            <a:r>
              <a:rPr lang="en-US" sz="3600" baseline="30000" dirty="0"/>
              <a:t>2</a:t>
            </a:r>
            <a:r>
              <a:rPr lang="en-US" sz="3600" dirty="0"/>
              <a:t> (about the maximum for dry pavement), </a:t>
            </a:r>
            <a:r>
              <a:rPr lang="en-US" sz="3600" u="sng" dirty="0"/>
              <a:t>how fast</a:t>
            </a:r>
            <a:r>
              <a:rPr lang="en-US" sz="3600" dirty="0"/>
              <a:t> was the car going when it began to skid? 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36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dirty="0"/>
              <a:t>Was the car exceeding the 80 km/h speed limit? (show your work to justify your answer).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76200"/>
            <a:ext cx="8534400" cy="574992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3600" dirty="0"/>
              <a:t>A motorboat is traveling due north in calm water at a speed of 7.0 m/s.  The operator puts the motor in reverse and the boat receives an acceleration of -1.4 m/s</a:t>
            </a:r>
            <a:r>
              <a:rPr lang="en-US" sz="3600" baseline="30000" dirty="0"/>
              <a:t>2</a:t>
            </a:r>
            <a:r>
              <a:rPr lang="en-US" sz="3600" dirty="0"/>
              <a:t>.  </a:t>
            </a:r>
          </a:p>
          <a:p>
            <a:pPr lvl="1" eaLnBrk="1" hangingPunct="1">
              <a:defRPr/>
            </a:pPr>
            <a:endParaRPr lang="en-US" sz="3200" dirty="0"/>
          </a:p>
          <a:p>
            <a:pPr lvl="1" eaLnBrk="1" hangingPunct="1">
              <a:defRPr/>
            </a:pPr>
            <a:r>
              <a:rPr lang="en-US" sz="3200" dirty="0"/>
              <a:t>How long after the boat is put into reverse does it momentarily come to a stop?</a:t>
            </a:r>
          </a:p>
          <a:p>
            <a:pPr lvl="1" eaLnBrk="1" hangingPunct="1">
              <a:buNone/>
              <a:defRPr/>
            </a:pPr>
            <a:endParaRPr lang="en-US" sz="3200" dirty="0"/>
          </a:p>
          <a:p>
            <a:pPr lvl="1" eaLnBrk="1" hangingPunct="1">
              <a:defRPr/>
            </a:pPr>
            <a:r>
              <a:rPr lang="en-US" sz="3200" dirty="0"/>
              <a:t>How far has the boat traveled while it decelerated to a stop?</a:t>
            </a:r>
            <a:endParaRPr lang="en-US" sz="3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914400"/>
            <a:ext cx="8229600" cy="470916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dirty="0"/>
              <a:t>A car moving at 32.5 m/s hits a wall and stops in 0.0225 s.  Calculate the acceleration stopping the car.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6"/>
          <p:cNvSpPr>
            <a:spLocks noGrp="1" noChangeArrowheads="1"/>
          </p:cNvSpPr>
          <p:nvPr>
            <p:ph idx="1"/>
          </p:nvPr>
        </p:nvSpPr>
        <p:spPr>
          <a:xfrm>
            <a:off x="304800" y="381000"/>
            <a:ext cx="8229600" cy="57499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dirty="0"/>
              <a:t>The driver of a pick-up truck going      100. km/h applies the brakes, giving the truck a uniform deceleration of 6.50 m/s</a:t>
            </a:r>
            <a:r>
              <a:rPr lang="en-US" sz="3600" baseline="30000" dirty="0"/>
              <a:t>2</a:t>
            </a:r>
            <a:r>
              <a:rPr lang="en-US" sz="3600" dirty="0"/>
              <a:t> while it travels 20.0 m. </a:t>
            </a:r>
          </a:p>
          <a:p>
            <a:pPr eaLnBrk="1" hangingPunct="1">
              <a:buNone/>
              <a:defRPr/>
            </a:pPr>
            <a:r>
              <a:rPr lang="en-US" sz="3600" dirty="0"/>
              <a:t> </a:t>
            </a:r>
          </a:p>
          <a:p>
            <a:pPr lvl="1" eaLnBrk="1" hangingPunct="1">
              <a:defRPr/>
            </a:pPr>
            <a:r>
              <a:rPr lang="en-US" sz="3200" dirty="0"/>
              <a:t>What is the velocity of the truck, in m/s, at the end of this distance?</a:t>
            </a:r>
          </a:p>
          <a:p>
            <a:pPr lvl="1" eaLnBrk="1" hangingPunct="1">
              <a:defRPr/>
            </a:pPr>
            <a:endParaRPr lang="en-US" sz="3200" dirty="0"/>
          </a:p>
          <a:p>
            <a:pPr lvl="1" eaLnBrk="1" hangingPunct="1">
              <a:defRPr/>
            </a:pPr>
            <a:r>
              <a:rPr lang="en-US" sz="3200" dirty="0"/>
              <a:t>How much </a:t>
            </a:r>
            <a:r>
              <a:rPr lang="en-US" sz="3200" u="sng" dirty="0"/>
              <a:t>time</a:t>
            </a:r>
            <a:r>
              <a:rPr lang="en-US" sz="3200" dirty="0"/>
              <a:t> does it take the driver to </a:t>
            </a:r>
            <a:r>
              <a:rPr lang="en-US" sz="3200" b="1" dirty="0"/>
              <a:t>come to a </a:t>
            </a:r>
            <a:r>
              <a:rPr lang="en-US" sz="3200" b="1" u="sng" dirty="0"/>
              <a:t>stop</a:t>
            </a:r>
            <a:r>
              <a:rPr lang="en-US" sz="3200" dirty="0"/>
              <a:t>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838200"/>
            <a:ext cx="8229600" cy="470916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/>
              <a:t>A rocket accelerates uniformly from  rest at a rate of 40.0 m·s</a:t>
            </a:r>
            <a:r>
              <a:rPr lang="en-US" sz="4000" baseline="30000" dirty="0"/>
              <a:t>-2 </a:t>
            </a:r>
            <a:r>
              <a:rPr lang="en-US" sz="4000" dirty="0"/>
              <a:t>until it reaches a velocity of 1830. m·s</a:t>
            </a:r>
            <a:r>
              <a:rPr lang="en-US" sz="4000" baseline="30000" dirty="0"/>
              <a:t>-1</a:t>
            </a:r>
            <a:r>
              <a:rPr lang="en-US" sz="4000" dirty="0"/>
              <a:t>.  </a:t>
            </a:r>
          </a:p>
          <a:p>
            <a:pPr lvl="1">
              <a:defRPr/>
            </a:pPr>
            <a:r>
              <a:rPr lang="en-US" sz="3800" dirty="0"/>
              <a:t>How much time does this take? </a:t>
            </a:r>
          </a:p>
          <a:p>
            <a:pPr lvl="1">
              <a:defRPr/>
            </a:pPr>
            <a:r>
              <a:rPr lang="en-US" sz="3800" dirty="0"/>
              <a:t>How far has the rocket traveled in this time?</a:t>
            </a:r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81000"/>
            <a:ext cx="8229600" cy="57499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 dirty="0"/>
              <a:t>A jet aircraft being launched from an aircraft carrier is accelerated from rest along a 94.0 m track for 2.50 s.  What is the launch speed of the plane?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 dirty="0"/>
              <a:t>A car accelerates at 2.55 m·s</a:t>
            </a:r>
            <a:r>
              <a:rPr lang="en-US" sz="4000" baseline="30000" dirty="0"/>
              <a:t>-2</a:t>
            </a:r>
            <a:r>
              <a:rPr lang="en-US" sz="4000" dirty="0"/>
              <a:t> East for 16.2 s.  After this time the car is moving at 10.0 m/s West.  Calculate its initial velocity.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533400"/>
            <a:ext cx="8229600" cy="5597525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defRPr/>
            </a:pPr>
            <a:r>
              <a:rPr lang="en-US" sz="4000" dirty="0"/>
              <a:t>From the moment a 40.0 m/s fastball touches the catcher’s mitt until it is completely stopped takes 0.00525 s.  </a:t>
            </a:r>
          </a:p>
          <a:p>
            <a:pPr lvl="1">
              <a:defRPr/>
            </a:pPr>
            <a:r>
              <a:rPr lang="en-US" sz="3800" dirty="0"/>
              <a:t>Calculate the average acceleration of the ball as it is being caught. </a:t>
            </a:r>
          </a:p>
          <a:p>
            <a:pPr lvl="1">
              <a:defRPr/>
            </a:pPr>
            <a:r>
              <a:rPr lang="en-US" sz="3800" dirty="0"/>
              <a:t>How far has the mitt moved in this time? (assume the mitt moves with the ball as it comes to a stop).</a:t>
            </a:r>
          </a:p>
          <a:p>
            <a:pPr lvl="1">
              <a:defRPr/>
            </a:pPr>
            <a:r>
              <a:rPr lang="en-US" sz="3800" dirty="0"/>
              <a:t>A catcher typically moves his/her hand backwards when catching it in order to increase the time it takes to come to a stop.  How far would the mitt need to move in order to reduce the acceleration by a factor of 3?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81000"/>
            <a:ext cx="8229600" cy="5597525"/>
          </a:xfrm>
        </p:spPr>
        <p:txBody>
          <a:bodyPr>
            <a:noAutofit/>
          </a:bodyPr>
          <a:lstStyle/>
          <a:p>
            <a:pPr marL="609600" indent="-609600" eaLnBrk="1" hangingPunct="1">
              <a:buFontTx/>
              <a:buChar char="•"/>
              <a:defRPr/>
            </a:pPr>
            <a:r>
              <a:rPr lang="en-US" sz="4000" dirty="0"/>
              <a:t>Top-fuel drag racers are able to uniformly accelerate at 12.5 m/s</a:t>
            </a:r>
            <a:r>
              <a:rPr lang="en-US" sz="4000" baseline="30000" dirty="0"/>
              <a:t>2</a:t>
            </a:r>
            <a:r>
              <a:rPr lang="en-US" sz="4000" dirty="0"/>
              <a:t> from rest to 100. m/s before crossing the finish line. </a:t>
            </a:r>
          </a:p>
          <a:p>
            <a:pPr marL="906780" lvl="1" indent="-609600">
              <a:buFontTx/>
              <a:buChar char="•"/>
              <a:defRPr/>
            </a:pPr>
            <a:r>
              <a:rPr lang="en-US" sz="3800" dirty="0"/>
              <a:t>How much time elapses during that acceleration?</a:t>
            </a:r>
          </a:p>
          <a:p>
            <a:pPr marL="906780" lvl="1" indent="-609600">
              <a:buFontTx/>
              <a:buChar char="•"/>
              <a:defRPr/>
            </a:pPr>
            <a:r>
              <a:rPr lang="en-US" sz="3800" dirty="0"/>
              <a:t>How far has the drag racer traveled down the track in that time?</a:t>
            </a:r>
          </a:p>
          <a:p>
            <a:pPr marL="609600" indent="-609600" eaLnBrk="1" hangingPunct="1">
              <a:buFontTx/>
              <a:buNone/>
              <a:defRPr/>
            </a:pPr>
            <a:endParaRPr lang="en-US" sz="4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1889</TotalTime>
  <Words>695</Words>
  <Application>Microsoft Office PowerPoint</Application>
  <PresentationFormat>On-screen Show (4:3)</PresentationFormat>
  <Paragraphs>64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Cambria</vt:lpstr>
      <vt:lpstr>Verdana</vt:lpstr>
      <vt:lpstr>Wingdings</vt:lpstr>
      <vt:lpstr>Adjacency</vt:lpstr>
      <vt:lpstr>Linear Motion Problems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Issaquah School District 411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Linear Motion Problems</dc:title>
  <dc:creator>fowlerr</dc:creator>
  <cp:lastModifiedBy>Ciustea, Corina    SHS - Staff</cp:lastModifiedBy>
  <cp:revision>81</cp:revision>
  <dcterms:created xsi:type="dcterms:W3CDTF">2008-10-08T15:05:24Z</dcterms:created>
  <dcterms:modified xsi:type="dcterms:W3CDTF">2018-11-09T14:53:49Z</dcterms:modified>
</cp:coreProperties>
</file>