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3"/>
  </p:notesMasterIdLst>
  <p:sldIdLst>
    <p:sldId id="276" r:id="rId2"/>
    <p:sldId id="278" r:id="rId3"/>
    <p:sldId id="256" r:id="rId4"/>
    <p:sldId id="282" r:id="rId5"/>
    <p:sldId id="267" r:id="rId6"/>
    <p:sldId id="273" r:id="rId7"/>
    <p:sldId id="279" r:id="rId8"/>
    <p:sldId id="274" r:id="rId9"/>
    <p:sldId id="280" r:id="rId10"/>
    <p:sldId id="283" r:id="rId11"/>
    <p:sldId id="281" r:id="rId12"/>
    <p:sldId id="257" r:id="rId13"/>
    <p:sldId id="258" r:id="rId14"/>
    <p:sldId id="259" r:id="rId15"/>
    <p:sldId id="284" r:id="rId16"/>
    <p:sldId id="285" r:id="rId17"/>
    <p:sldId id="260" r:id="rId18"/>
    <p:sldId id="286" r:id="rId19"/>
    <p:sldId id="261" r:id="rId20"/>
    <p:sldId id="266" r:id="rId21"/>
    <p:sldId id="263" r:id="rId22"/>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86" autoAdjust="0"/>
  </p:normalViewPr>
  <p:slideViewPr>
    <p:cSldViewPr>
      <p:cViewPr varScale="1">
        <p:scale>
          <a:sx n="110" d="100"/>
          <a:sy n="110" d="100"/>
        </p:scale>
        <p:origin x="164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1440" tIns="45720" rIns="91440" bIns="45720" rtlCol="0"/>
          <a:lstStyle>
            <a:lvl1pPr algn="r">
              <a:defRPr sz="1200"/>
            </a:lvl1pPr>
          </a:lstStyle>
          <a:p>
            <a:fld id="{8EA705AA-8B81-4658-A1C5-7036CF92C38A}" type="datetimeFigureOut">
              <a:rPr lang="en-US" smtClean="0"/>
              <a:t>12/7/2018</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1440" tIns="45720" rIns="91440" bIns="45720" rtlCol="0" anchor="b"/>
          <a:lstStyle>
            <a:lvl1pPr algn="r">
              <a:defRPr sz="1200"/>
            </a:lvl1pPr>
          </a:lstStyle>
          <a:p>
            <a:fld id="{1331CCD5-CBCC-4CE4-A14F-09D0A2AD4013}" type="slidenum">
              <a:rPr lang="en-US" smtClean="0"/>
              <a:t>‹#›</a:t>
            </a:fld>
            <a:endParaRPr lang="en-US"/>
          </a:p>
        </p:txBody>
      </p:sp>
    </p:spTree>
    <p:extLst>
      <p:ext uri="{BB962C8B-B14F-4D97-AF65-F5344CB8AC3E}">
        <p14:creationId xmlns:p14="http://schemas.microsoft.com/office/powerpoint/2010/main" val="231883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55307"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530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E1EF042C-4D5A-42EE-8454-744E8DDE3F0A}" type="slidenum">
              <a:rPr lang="en-US"/>
              <a:pPr>
                <a:defRPr/>
              </a:pPr>
              <a:t>‹#›</a:t>
            </a:fld>
            <a:endParaRPr lang="en-US"/>
          </a:p>
        </p:txBody>
      </p:sp>
    </p:spTree>
    <p:extLst>
      <p:ext uri="{BB962C8B-B14F-4D97-AF65-F5344CB8AC3E}">
        <p14:creationId xmlns:p14="http://schemas.microsoft.com/office/powerpoint/2010/main" val="175114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D36D94E-33B8-4259-95D9-62D911CAB11D}" type="slidenum">
              <a:rPr lang="en-US"/>
              <a:pPr>
                <a:defRPr/>
              </a:pPr>
              <a:t>‹#›</a:t>
            </a:fld>
            <a:endParaRPr lang="en-US"/>
          </a:p>
        </p:txBody>
      </p:sp>
    </p:spTree>
    <p:extLst>
      <p:ext uri="{BB962C8B-B14F-4D97-AF65-F5344CB8AC3E}">
        <p14:creationId xmlns:p14="http://schemas.microsoft.com/office/powerpoint/2010/main" val="17997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E91EF0E-3DB9-4DBD-8F91-75B7164069CF}" type="slidenum">
              <a:rPr lang="en-US"/>
              <a:pPr>
                <a:defRPr/>
              </a:pPr>
              <a:t>‹#›</a:t>
            </a:fld>
            <a:endParaRPr lang="en-US"/>
          </a:p>
        </p:txBody>
      </p:sp>
    </p:spTree>
    <p:extLst>
      <p:ext uri="{BB962C8B-B14F-4D97-AF65-F5344CB8AC3E}">
        <p14:creationId xmlns:p14="http://schemas.microsoft.com/office/powerpoint/2010/main" val="146828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95EC970-56E1-415B-80F5-2EB165281989}" type="slidenum">
              <a:rPr lang="en-US"/>
              <a:pPr>
                <a:defRPr/>
              </a:pPr>
              <a:t>‹#›</a:t>
            </a:fld>
            <a:endParaRPr lang="en-US"/>
          </a:p>
        </p:txBody>
      </p:sp>
    </p:spTree>
    <p:extLst>
      <p:ext uri="{BB962C8B-B14F-4D97-AF65-F5344CB8AC3E}">
        <p14:creationId xmlns:p14="http://schemas.microsoft.com/office/powerpoint/2010/main" val="369361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AF93443-1293-4E2D-9013-9B141F73329F}" type="slidenum">
              <a:rPr lang="en-US"/>
              <a:pPr>
                <a:defRPr/>
              </a:pPr>
              <a:t>‹#›</a:t>
            </a:fld>
            <a:endParaRPr lang="en-US"/>
          </a:p>
        </p:txBody>
      </p:sp>
    </p:spTree>
    <p:extLst>
      <p:ext uri="{BB962C8B-B14F-4D97-AF65-F5344CB8AC3E}">
        <p14:creationId xmlns:p14="http://schemas.microsoft.com/office/powerpoint/2010/main" val="197247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D678F9A-F26B-4C7A-8368-230F64C5CC31}" type="slidenum">
              <a:rPr lang="en-US"/>
              <a:pPr>
                <a:defRPr/>
              </a:pPr>
              <a:t>‹#›</a:t>
            </a:fld>
            <a:endParaRPr lang="en-US"/>
          </a:p>
        </p:txBody>
      </p:sp>
    </p:spTree>
    <p:extLst>
      <p:ext uri="{BB962C8B-B14F-4D97-AF65-F5344CB8AC3E}">
        <p14:creationId xmlns:p14="http://schemas.microsoft.com/office/powerpoint/2010/main" val="1740910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E6B7AA3B-916C-48DB-B51E-8A8FAB270C39}" type="slidenum">
              <a:rPr lang="en-US"/>
              <a:pPr>
                <a:defRPr/>
              </a:pPr>
              <a:t>‹#›</a:t>
            </a:fld>
            <a:endParaRPr lang="en-US"/>
          </a:p>
        </p:txBody>
      </p:sp>
    </p:spTree>
    <p:extLst>
      <p:ext uri="{BB962C8B-B14F-4D97-AF65-F5344CB8AC3E}">
        <p14:creationId xmlns:p14="http://schemas.microsoft.com/office/powerpoint/2010/main" val="76373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21D99C77-A9B2-4EF3-AC12-30B53DB90173}" type="slidenum">
              <a:rPr lang="en-US"/>
              <a:pPr>
                <a:defRPr/>
              </a:pPr>
              <a:t>‹#›</a:t>
            </a:fld>
            <a:endParaRPr lang="en-US"/>
          </a:p>
        </p:txBody>
      </p:sp>
    </p:spTree>
    <p:extLst>
      <p:ext uri="{BB962C8B-B14F-4D97-AF65-F5344CB8AC3E}">
        <p14:creationId xmlns:p14="http://schemas.microsoft.com/office/powerpoint/2010/main" val="21481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3901E00D-51BE-4D9F-BEFF-84DC5A954058}" type="slidenum">
              <a:rPr lang="en-US"/>
              <a:pPr>
                <a:defRPr/>
              </a:pPr>
              <a:t>‹#›</a:t>
            </a:fld>
            <a:endParaRPr lang="en-US"/>
          </a:p>
        </p:txBody>
      </p:sp>
    </p:spTree>
    <p:extLst>
      <p:ext uri="{BB962C8B-B14F-4D97-AF65-F5344CB8AC3E}">
        <p14:creationId xmlns:p14="http://schemas.microsoft.com/office/powerpoint/2010/main" val="138840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53DC96D-9C57-4C47-B424-0C1E167D0816}" type="slidenum">
              <a:rPr lang="en-US"/>
              <a:pPr>
                <a:defRPr/>
              </a:pPr>
              <a:t>‹#›</a:t>
            </a:fld>
            <a:endParaRPr lang="en-US"/>
          </a:p>
        </p:txBody>
      </p:sp>
    </p:spTree>
    <p:extLst>
      <p:ext uri="{BB962C8B-B14F-4D97-AF65-F5344CB8AC3E}">
        <p14:creationId xmlns:p14="http://schemas.microsoft.com/office/powerpoint/2010/main" val="377609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5BBC985-817F-4888-AE3B-B9B7B8776A1E}" type="slidenum">
              <a:rPr lang="en-US"/>
              <a:pPr>
                <a:defRPr/>
              </a:pPr>
              <a:t>‹#›</a:t>
            </a:fld>
            <a:endParaRPr lang="en-US"/>
          </a:p>
        </p:txBody>
      </p:sp>
    </p:spTree>
    <p:extLst>
      <p:ext uri="{BB962C8B-B14F-4D97-AF65-F5344CB8AC3E}">
        <p14:creationId xmlns:p14="http://schemas.microsoft.com/office/powerpoint/2010/main" val="382804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686800" cy="4876800"/>
            <a:chOff x="0" y="0"/>
            <a:chExt cx="5472" cy="3072"/>
          </a:xfrm>
        </p:grpSpPr>
        <p:sp>
          <p:nvSpPr>
            <p:cNvPr id="54275"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154" name="Group 4"/>
            <p:cNvGrpSpPr>
              <a:grpSpLocks/>
            </p:cNvGrpSpPr>
            <p:nvPr/>
          </p:nvGrpSpPr>
          <p:grpSpPr bwMode="auto">
            <a:xfrm>
              <a:off x="240" y="893"/>
              <a:ext cx="5232" cy="115"/>
              <a:chOff x="240" y="893"/>
              <a:chExt cx="5232" cy="115"/>
            </a:xfrm>
          </p:grpSpPr>
          <p:sp>
            <p:nvSpPr>
              <p:cNvPr id="54277"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54278"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614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28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54282"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54283"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DB520622-4155-446C-AF43-2A5A12E7F370}" type="slidenum">
              <a:rPr lang="en-US"/>
              <a:pPr>
                <a:defRPr/>
              </a:pPr>
              <a:t>‹#›</a:t>
            </a:fld>
            <a:endParaRPr lang="en-US"/>
          </a:p>
        </p:txBody>
      </p:sp>
      <p:sp>
        <p:nvSpPr>
          <p:cNvPr id="54284"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37"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7.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a:t>
            </a:r>
            <a:r>
              <a:rPr lang="en-US" smtClean="0"/>
              <a:t>(11.21.18)</a:t>
            </a:r>
            <a:endParaRPr lang="en-US" dirty="0"/>
          </a:p>
        </p:txBody>
      </p:sp>
      <p:sp>
        <p:nvSpPr>
          <p:cNvPr id="3" name="Content Placeholder 2"/>
          <p:cNvSpPr>
            <a:spLocks noGrp="1"/>
          </p:cNvSpPr>
          <p:nvPr>
            <p:ph idx="1"/>
          </p:nvPr>
        </p:nvSpPr>
        <p:spPr/>
        <p:txBody>
          <a:bodyPr/>
          <a:lstStyle/>
          <a:p>
            <a:pPr>
              <a:buClr>
                <a:schemeClr val="accent6"/>
              </a:buClr>
            </a:pPr>
            <a:r>
              <a:rPr lang="en-US" sz="2400" dirty="0" smtClean="0"/>
              <a:t>Madame Hooch throws a </a:t>
            </a:r>
            <a:r>
              <a:rPr lang="en-US" sz="2400" dirty="0" err="1" smtClean="0"/>
              <a:t>Quaffle</a:t>
            </a:r>
            <a:r>
              <a:rPr lang="en-US" sz="2400" dirty="0" smtClean="0"/>
              <a:t> straight up into the air to begin a </a:t>
            </a:r>
            <a:r>
              <a:rPr lang="en-US" sz="2400" dirty="0" err="1" smtClean="0"/>
              <a:t>Quidditch</a:t>
            </a:r>
            <a:r>
              <a:rPr lang="en-US" sz="2400" dirty="0" smtClean="0"/>
              <a:t> match.  It was caught at its maximum height, 3.25 m.  </a:t>
            </a:r>
          </a:p>
          <a:p>
            <a:pPr marL="514350" indent="-514350">
              <a:buClr>
                <a:schemeClr val="accent6">
                  <a:lumMod val="75000"/>
                </a:schemeClr>
              </a:buClr>
              <a:buFont typeface="+mj-lt"/>
              <a:buAutoNum type="arabicPeriod"/>
            </a:pPr>
            <a:r>
              <a:rPr lang="en-US" sz="2400" dirty="0" smtClean="0"/>
              <a:t>What is the acceleration of the </a:t>
            </a:r>
            <a:r>
              <a:rPr lang="en-US" sz="2400" dirty="0" err="1" smtClean="0"/>
              <a:t>quaffle</a:t>
            </a:r>
            <a:r>
              <a:rPr lang="en-US" sz="2400" dirty="0" smtClean="0"/>
              <a:t>?</a:t>
            </a:r>
          </a:p>
          <a:p>
            <a:pPr marL="514350" indent="-514350">
              <a:buClr>
                <a:schemeClr val="accent6">
                  <a:lumMod val="75000"/>
                </a:schemeClr>
              </a:buClr>
              <a:buFont typeface="+mj-lt"/>
              <a:buAutoNum type="arabicPeriod"/>
            </a:pPr>
            <a:r>
              <a:rPr lang="en-US" sz="2400" dirty="0" smtClean="0"/>
              <a:t>What is its velocity at its maximum height?</a:t>
            </a:r>
          </a:p>
          <a:p>
            <a:pPr marL="514350" indent="-514350">
              <a:buClr>
                <a:schemeClr val="accent6">
                  <a:lumMod val="75000"/>
                </a:schemeClr>
              </a:buClr>
              <a:buFont typeface="+mj-lt"/>
              <a:buAutoNum type="arabicPeriod"/>
            </a:pPr>
            <a:r>
              <a:rPr lang="en-US" sz="2400" dirty="0" smtClean="0"/>
              <a:t>What was the velocity at which it was thrown?</a:t>
            </a:r>
          </a:p>
          <a:p>
            <a:pPr marL="514350" indent="-514350">
              <a:buClr>
                <a:schemeClr val="accent6">
                  <a:lumMod val="75000"/>
                </a:schemeClr>
              </a:buClr>
              <a:buFont typeface="+mj-lt"/>
              <a:buAutoNum type="arabicPeriod"/>
            </a:pPr>
            <a:r>
              <a:rPr lang="en-US" sz="2400" dirty="0" smtClean="0"/>
              <a:t>How much time was it in the air between when it was released and when it was caught?</a:t>
            </a:r>
          </a:p>
          <a:p>
            <a:pPr marL="514350" indent="-514350">
              <a:buClr>
                <a:schemeClr val="accent6">
                  <a:lumMod val="75000"/>
                </a:schemeClr>
              </a:buClr>
              <a:buFont typeface="+mj-lt"/>
              <a:buAutoNum type="arabicPeriod"/>
            </a:pPr>
            <a:r>
              <a:rPr lang="en-US" sz="2400" dirty="0" smtClean="0"/>
              <a:t>If the Chaser misses the </a:t>
            </a:r>
            <a:r>
              <a:rPr lang="en-US" sz="2400" dirty="0" err="1"/>
              <a:t>Q</a:t>
            </a:r>
            <a:r>
              <a:rPr lang="en-US" sz="2400" dirty="0" err="1" smtClean="0"/>
              <a:t>uaffle</a:t>
            </a:r>
            <a:r>
              <a:rPr lang="en-US" sz="2400" dirty="0" smtClean="0"/>
              <a:t> and it falls back to the height at which it was thrown, what is its velocity at that point?</a:t>
            </a:r>
            <a:endParaRPr lang="en-US" sz="2400" dirty="0"/>
          </a:p>
        </p:txBody>
      </p:sp>
    </p:spTree>
    <p:extLst>
      <p:ext uri="{BB962C8B-B14F-4D97-AF65-F5344CB8AC3E}">
        <p14:creationId xmlns:p14="http://schemas.microsoft.com/office/powerpoint/2010/main" val="3663014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Practical</a:t>
            </a:r>
            <a:br>
              <a:rPr lang="en-US" dirty="0" smtClean="0"/>
            </a:br>
            <a:r>
              <a:rPr lang="en-US" dirty="0" smtClean="0"/>
              <a:t>Horizontally Launched Projectiles</a:t>
            </a:r>
            <a:endParaRPr lang="en-US" dirty="0"/>
          </a:p>
        </p:txBody>
      </p:sp>
      <p:sp>
        <p:nvSpPr>
          <p:cNvPr id="3" name="Content Placeholder 2"/>
          <p:cNvSpPr>
            <a:spLocks noGrp="1"/>
          </p:cNvSpPr>
          <p:nvPr>
            <p:ph idx="1"/>
          </p:nvPr>
        </p:nvSpPr>
        <p:spPr/>
        <p:txBody>
          <a:bodyPr/>
          <a:lstStyle/>
          <a:p>
            <a:r>
              <a:rPr lang="en-US" dirty="0" smtClean="0"/>
              <a:t>LT – using kinematic equations to  predict the landing position of a horizontally launched projectile.</a:t>
            </a:r>
          </a:p>
          <a:p>
            <a:r>
              <a:rPr lang="en-US" dirty="0" smtClean="0"/>
              <a:t>Analyzing projectile motion</a:t>
            </a:r>
          </a:p>
          <a:p>
            <a:endParaRPr lang="en-US" dirty="0"/>
          </a:p>
          <a:p>
            <a:endParaRPr lang="en-US" dirty="0" smtClean="0"/>
          </a:p>
          <a:p>
            <a:r>
              <a:rPr lang="en-US" dirty="0" smtClean="0"/>
              <a:t>Take notes on the set-up!</a:t>
            </a:r>
            <a:endParaRPr lang="en-US" dirty="0"/>
          </a:p>
        </p:txBody>
      </p:sp>
    </p:spTree>
    <p:extLst>
      <p:ext uri="{BB962C8B-B14F-4D97-AF65-F5344CB8AC3E}">
        <p14:creationId xmlns:p14="http://schemas.microsoft.com/office/powerpoint/2010/main" val="363657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the Monkey”—turn and talk</a:t>
            </a:r>
            <a:endParaRPr lang="en-US" dirty="0"/>
          </a:p>
        </p:txBody>
      </p:sp>
      <p:sp>
        <p:nvSpPr>
          <p:cNvPr id="3" name="Content Placeholder 2"/>
          <p:cNvSpPr>
            <a:spLocks noGrp="1"/>
          </p:cNvSpPr>
          <p:nvPr>
            <p:ph idx="1"/>
          </p:nvPr>
        </p:nvSpPr>
        <p:spPr/>
        <p:txBody>
          <a:bodyPr/>
          <a:lstStyle/>
          <a:p>
            <a:r>
              <a:rPr lang="en-US" dirty="0" smtClean="0"/>
              <a:t>Imagine a monkey hanging from a tree.  When Caleb wants to throws him some food (like a banana), he knows the monkey will let go of the branch to catch the banana.  If he lets go the instant the banana is thrown, where should Caleb aim his throw so that the monkey will be able to catch the banana?  Be prepared to justify your answer.</a:t>
            </a:r>
            <a:endParaRPr lang="en-US" dirty="0"/>
          </a:p>
        </p:txBody>
      </p:sp>
    </p:spTree>
    <p:extLst>
      <p:ext uri="{BB962C8B-B14F-4D97-AF65-F5344CB8AC3E}">
        <p14:creationId xmlns:p14="http://schemas.microsoft.com/office/powerpoint/2010/main" val="2165002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General Terms/Characteristics</a:t>
            </a:r>
          </a:p>
        </p:txBody>
      </p:sp>
      <p:sp>
        <p:nvSpPr>
          <p:cNvPr id="9219" name="Rectangle 3"/>
          <p:cNvSpPr>
            <a:spLocks noGrp="1" noChangeArrowheads="1"/>
          </p:cNvSpPr>
          <p:nvPr>
            <p:ph type="body" idx="1"/>
          </p:nvPr>
        </p:nvSpPr>
        <p:spPr/>
        <p:txBody>
          <a:bodyPr/>
          <a:lstStyle/>
          <a:p>
            <a:pPr eaLnBrk="1" hangingPunct="1"/>
            <a:r>
              <a:rPr lang="en-US" altLang="en-US" b="1" smtClean="0"/>
              <a:t>Range:</a:t>
            </a:r>
            <a:r>
              <a:rPr lang="en-US" altLang="en-US" smtClean="0"/>
              <a:t>  the horizontal displacement of a projectile</a:t>
            </a:r>
          </a:p>
          <a:p>
            <a:pPr eaLnBrk="1" hangingPunct="1"/>
            <a:r>
              <a:rPr lang="en-US" altLang="en-US" b="1" smtClean="0"/>
              <a:t>Trajectory:</a:t>
            </a:r>
            <a:r>
              <a:rPr lang="en-US" altLang="en-US" smtClean="0"/>
              <a:t>  The path the projectile follows while in the air</a:t>
            </a:r>
          </a:p>
          <a:p>
            <a:pPr eaLnBrk="1" hangingPunct="1"/>
            <a:r>
              <a:rPr lang="en-US" altLang="en-US" b="1" smtClean="0"/>
              <a:t>Flight Time </a:t>
            </a:r>
            <a:r>
              <a:rPr lang="en-US" altLang="en-US" i="1" smtClean="0"/>
              <a:t>(or, Hang Time)</a:t>
            </a:r>
            <a:r>
              <a:rPr lang="en-US" altLang="en-US" b="1" smtClean="0"/>
              <a:t>:</a:t>
            </a:r>
            <a:r>
              <a:rPr lang="en-US" altLang="en-US" smtClean="0"/>
              <a:t>  The total amount of time the projectile is in the air.</a:t>
            </a:r>
          </a:p>
          <a:p>
            <a:pPr eaLnBrk="1" hangingPunct="1"/>
            <a:r>
              <a:rPr lang="en-US" altLang="en-US" b="1" smtClean="0"/>
              <a:t>Maximum Height:</a:t>
            </a:r>
            <a:r>
              <a:rPr lang="en-US" altLang="en-US" smtClean="0"/>
              <a:t>  The vertical displacement a projectile has reached when its vertical velocity is zero.</a:t>
            </a:r>
            <a:endParaRPr lang="en-US" altLang="en-US"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3"/>
          <p:cNvSpPr>
            <a:spLocks noGrp="1" noChangeArrowheads="1"/>
          </p:cNvSpPr>
          <p:nvPr>
            <p:ph type="body" idx="1"/>
          </p:nvPr>
        </p:nvSpPr>
        <p:spPr>
          <a:xfrm>
            <a:off x="838200" y="1524000"/>
            <a:ext cx="7772400" cy="5181600"/>
          </a:xfrm>
        </p:spPr>
        <p:txBody>
          <a:bodyPr/>
          <a:lstStyle/>
          <a:p>
            <a:pPr eaLnBrk="1" hangingPunct="1"/>
            <a:r>
              <a:rPr lang="en-US" altLang="en-US" sz="2400" dirty="0" smtClean="0"/>
              <a:t>Projectile motion can only be analyzed by breaking the initial velocity into its horizontal and vertical components:</a:t>
            </a:r>
          </a:p>
          <a:p>
            <a:pPr eaLnBrk="1" hangingPunct="1"/>
            <a:endParaRPr lang="en-US" altLang="en-US" sz="2400" dirty="0" smtClean="0"/>
          </a:p>
          <a:p>
            <a:pPr eaLnBrk="1" hangingPunct="1"/>
            <a:endParaRPr lang="en-US" altLang="en-US" sz="2400" dirty="0" smtClean="0"/>
          </a:p>
          <a:p>
            <a:pPr eaLnBrk="1" hangingPunct="1"/>
            <a:endParaRPr lang="en-US" altLang="en-US" sz="2400" dirty="0" smtClean="0"/>
          </a:p>
          <a:p>
            <a:pPr eaLnBrk="1" hangingPunct="1"/>
            <a:endParaRPr lang="en-US" altLang="en-US" sz="2400" dirty="0" smtClean="0"/>
          </a:p>
          <a:p>
            <a:pPr eaLnBrk="1" hangingPunct="1"/>
            <a:endParaRPr lang="en-US" altLang="en-US" sz="2400" dirty="0" smtClean="0"/>
          </a:p>
          <a:p>
            <a:pPr eaLnBrk="1" hangingPunct="1"/>
            <a:endParaRPr lang="en-US" altLang="en-US" sz="2400" dirty="0" smtClean="0"/>
          </a:p>
          <a:p>
            <a:pPr eaLnBrk="1" hangingPunct="1"/>
            <a:r>
              <a:rPr lang="en-US" altLang="en-US" sz="2400" dirty="0" smtClean="0"/>
              <a:t>Just like with horizontal launches, the horizontal velocity will remain constant, while the vertical motion will be affected by gravity</a:t>
            </a:r>
          </a:p>
        </p:txBody>
      </p:sp>
      <p:sp>
        <p:nvSpPr>
          <p:cNvPr id="1034" name="Rectangle 2"/>
          <p:cNvSpPr>
            <a:spLocks noGrp="1" noChangeArrowheads="1"/>
          </p:cNvSpPr>
          <p:nvPr>
            <p:ph type="title"/>
          </p:nvPr>
        </p:nvSpPr>
        <p:spPr/>
        <p:txBody>
          <a:bodyPr/>
          <a:lstStyle/>
          <a:p>
            <a:pPr eaLnBrk="1" hangingPunct="1"/>
            <a:r>
              <a:rPr lang="en-US" altLang="en-US" smtClean="0"/>
              <a:t>Velocity Components</a:t>
            </a:r>
          </a:p>
        </p:txBody>
      </p:sp>
      <p:grpSp>
        <p:nvGrpSpPr>
          <p:cNvPr id="1035" name="Group 18"/>
          <p:cNvGrpSpPr>
            <a:grpSpLocks/>
          </p:cNvGrpSpPr>
          <p:nvPr/>
        </p:nvGrpSpPr>
        <p:grpSpPr bwMode="auto">
          <a:xfrm>
            <a:off x="2133600" y="2819400"/>
            <a:ext cx="5237163" cy="2309813"/>
            <a:chOff x="1728" y="2097"/>
            <a:chExt cx="3299" cy="1455"/>
          </a:xfrm>
        </p:grpSpPr>
        <p:sp>
          <p:nvSpPr>
            <p:cNvPr id="1036" name="Line 4"/>
            <p:cNvSpPr>
              <a:spLocks noChangeShapeType="1"/>
            </p:cNvSpPr>
            <p:nvPr/>
          </p:nvSpPr>
          <p:spPr bwMode="auto">
            <a:xfrm flipV="1">
              <a:off x="1728" y="2112"/>
              <a:ext cx="1776" cy="1104"/>
            </a:xfrm>
            <a:prstGeom prst="line">
              <a:avLst/>
            </a:prstGeom>
            <a:noFill/>
            <a:ln w="38100">
              <a:solidFill>
                <a:schemeClr val="tx1"/>
              </a:solidFill>
              <a:round/>
              <a:headEnd type="oval" w="sm" len="sm"/>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1037" name="Line 5"/>
            <p:cNvSpPr>
              <a:spLocks noChangeShapeType="1"/>
            </p:cNvSpPr>
            <p:nvPr/>
          </p:nvSpPr>
          <p:spPr bwMode="auto">
            <a:xfrm>
              <a:off x="1728" y="3216"/>
              <a:ext cx="17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8" name="Line 6"/>
            <p:cNvSpPr>
              <a:spLocks noChangeShapeType="1"/>
            </p:cNvSpPr>
            <p:nvPr/>
          </p:nvSpPr>
          <p:spPr bwMode="auto">
            <a:xfrm flipV="1">
              <a:off x="3504" y="2112"/>
              <a:ext cx="0" cy="11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26" name="Object 9"/>
            <p:cNvGraphicFramePr>
              <a:graphicFrameLocks noChangeAspect="1"/>
            </p:cNvGraphicFramePr>
            <p:nvPr/>
          </p:nvGraphicFramePr>
          <p:xfrm>
            <a:off x="2016" y="3183"/>
            <a:ext cx="1392" cy="369"/>
          </p:xfrm>
          <a:graphic>
            <a:graphicData uri="http://schemas.openxmlformats.org/presentationml/2006/ole">
              <mc:AlternateContent xmlns:mc="http://schemas.openxmlformats.org/markup-compatibility/2006">
                <mc:Choice xmlns:v="urn:schemas-microsoft-com:vml" Requires="v">
                  <p:oleObj spid="_x0000_s1272" name="Equation" r:id="rId3" imgW="863280" imgH="228600" progId="Equation.DSMT4">
                    <p:embed/>
                  </p:oleObj>
                </mc:Choice>
                <mc:Fallback>
                  <p:oleObj name="Equation" r:id="rId3" imgW="863280" imgH="2286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 y="3183"/>
                          <a:ext cx="1392"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10"/>
            <p:cNvGraphicFramePr>
              <a:graphicFrameLocks noChangeAspect="1"/>
            </p:cNvGraphicFramePr>
            <p:nvPr/>
          </p:nvGraphicFramePr>
          <p:xfrm>
            <a:off x="3493" y="2448"/>
            <a:ext cx="1534" cy="394"/>
          </p:xfrm>
          <a:graphic>
            <a:graphicData uri="http://schemas.openxmlformats.org/presentationml/2006/ole">
              <mc:AlternateContent xmlns:mc="http://schemas.openxmlformats.org/markup-compatibility/2006">
                <mc:Choice xmlns:v="urn:schemas-microsoft-com:vml" Requires="v">
                  <p:oleObj spid="_x0000_s1273" name="Equation" r:id="rId5" imgW="939600" imgH="241200" progId="Equation.DSMT4">
                    <p:embed/>
                  </p:oleObj>
                </mc:Choice>
                <mc:Fallback>
                  <p:oleObj name="Equation" r:id="rId5" imgW="939600" imgH="2412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3" y="2448"/>
                          <a:ext cx="1534" cy="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11"/>
            <p:cNvGraphicFramePr>
              <a:graphicFrameLocks noChangeAspect="1"/>
            </p:cNvGraphicFramePr>
            <p:nvPr/>
          </p:nvGraphicFramePr>
          <p:xfrm>
            <a:off x="2352" y="2404"/>
            <a:ext cx="193" cy="236"/>
          </p:xfrm>
          <a:graphic>
            <a:graphicData uri="http://schemas.openxmlformats.org/presentationml/2006/ole">
              <mc:AlternateContent xmlns:mc="http://schemas.openxmlformats.org/markup-compatibility/2006">
                <mc:Choice xmlns:v="urn:schemas-microsoft-com:vml" Requires="v">
                  <p:oleObj spid="_x0000_s1274" name="Equation" r:id="rId7" imgW="114120" imgH="139680" progId="Equation.DSMT4">
                    <p:embed/>
                  </p:oleObj>
                </mc:Choice>
                <mc:Fallback>
                  <p:oleObj name="Equation" r:id="rId7" imgW="114120" imgH="139680"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2" y="2404"/>
                          <a:ext cx="193"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12"/>
            <p:cNvGraphicFramePr>
              <a:graphicFrameLocks noChangeAspect="1"/>
            </p:cNvGraphicFramePr>
            <p:nvPr/>
          </p:nvGraphicFramePr>
          <p:xfrm>
            <a:off x="2064" y="2928"/>
            <a:ext cx="211" cy="296"/>
          </p:xfrm>
          <a:graphic>
            <a:graphicData uri="http://schemas.openxmlformats.org/presentationml/2006/ole">
              <mc:AlternateContent xmlns:mc="http://schemas.openxmlformats.org/markup-compatibility/2006">
                <mc:Choice xmlns:v="urn:schemas-microsoft-com:vml" Requires="v">
                  <p:oleObj spid="_x0000_s1275" name="Equation" r:id="rId9" imgW="126720" imgH="177480" progId="Equation.DSMT4">
                    <p:embed/>
                  </p:oleObj>
                </mc:Choice>
                <mc:Fallback>
                  <p:oleObj name="Equation" r:id="rId9" imgW="126720" imgH="177480" progId="Equation.DSMT4">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64" y="2928"/>
                          <a:ext cx="211" cy="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9" name="Line 13"/>
            <p:cNvSpPr>
              <a:spLocks noChangeShapeType="1"/>
            </p:cNvSpPr>
            <p:nvPr/>
          </p:nvSpPr>
          <p:spPr bwMode="auto">
            <a:xfrm flipV="1">
              <a:off x="1728" y="2097"/>
              <a:ext cx="1776" cy="1104"/>
            </a:xfrm>
            <a:prstGeom prst="line">
              <a:avLst/>
            </a:prstGeom>
            <a:noFill/>
            <a:ln w="38100">
              <a:solidFill>
                <a:schemeClr val="tx1"/>
              </a:solidFill>
              <a:round/>
              <a:headEnd type="oval" w="sm" len="sm"/>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1040" name="Line 14"/>
            <p:cNvSpPr>
              <a:spLocks noChangeShapeType="1"/>
            </p:cNvSpPr>
            <p:nvPr/>
          </p:nvSpPr>
          <p:spPr bwMode="auto">
            <a:xfrm>
              <a:off x="1728" y="3201"/>
              <a:ext cx="177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30" name="Object 15"/>
            <p:cNvGraphicFramePr>
              <a:graphicFrameLocks noChangeAspect="1"/>
            </p:cNvGraphicFramePr>
            <p:nvPr/>
          </p:nvGraphicFramePr>
          <p:xfrm>
            <a:off x="2016" y="3168"/>
            <a:ext cx="1392" cy="369"/>
          </p:xfrm>
          <a:graphic>
            <a:graphicData uri="http://schemas.openxmlformats.org/presentationml/2006/ole">
              <mc:AlternateContent xmlns:mc="http://schemas.openxmlformats.org/markup-compatibility/2006">
                <mc:Choice xmlns:v="urn:schemas-microsoft-com:vml" Requires="v">
                  <p:oleObj spid="_x0000_s1276" name="Equation" r:id="rId11" imgW="863280" imgH="228600" progId="Equation.DSMT4">
                    <p:embed/>
                  </p:oleObj>
                </mc:Choice>
                <mc:Fallback>
                  <p:oleObj name="Equation" r:id="rId11" imgW="863280" imgH="228600" progId="Equation.DSMT4">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 y="3168"/>
                          <a:ext cx="1392" cy="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1" name="Object 16"/>
            <p:cNvGraphicFramePr>
              <a:graphicFrameLocks noChangeAspect="1"/>
            </p:cNvGraphicFramePr>
            <p:nvPr/>
          </p:nvGraphicFramePr>
          <p:xfrm>
            <a:off x="2352" y="2389"/>
            <a:ext cx="193" cy="236"/>
          </p:xfrm>
          <a:graphic>
            <a:graphicData uri="http://schemas.openxmlformats.org/presentationml/2006/ole">
              <mc:AlternateContent xmlns:mc="http://schemas.openxmlformats.org/markup-compatibility/2006">
                <mc:Choice xmlns:v="urn:schemas-microsoft-com:vml" Requires="v">
                  <p:oleObj spid="_x0000_s1277" name="Equation" r:id="rId12" imgW="114120" imgH="139680" progId="Equation.DSMT4">
                    <p:embed/>
                  </p:oleObj>
                </mc:Choice>
                <mc:Fallback>
                  <p:oleObj name="Equation" r:id="rId12" imgW="114120" imgH="13968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2" y="2389"/>
                          <a:ext cx="193"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2" name="Object 17"/>
            <p:cNvGraphicFramePr>
              <a:graphicFrameLocks noChangeAspect="1"/>
            </p:cNvGraphicFramePr>
            <p:nvPr/>
          </p:nvGraphicFramePr>
          <p:xfrm>
            <a:off x="2064" y="2913"/>
            <a:ext cx="211" cy="296"/>
          </p:xfrm>
          <a:graphic>
            <a:graphicData uri="http://schemas.openxmlformats.org/presentationml/2006/ole">
              <mc:AlternateContent xmlns:mc="http://schemas.openxmlformats.org/markup-compatibility/2006">
                <mc:Choice xmlns:v="urn:schemas-microsoft-com:vml" Requires="v">
                  <p:oleObj spid="_x0000_s1278" name="Equation" r:id="rId13" imgW="126720" imgH="177480" progId="Equation.DSMT4">
                    <p:embed/>
                  </p:oleObj>
                </mc:Choice>
                <mc:Fallback>
                  <p:oleObj name="Equation" r:id="rId13" imgW="126720" imgH="177480" progId="Equation.DSMT4">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64" y="2913"/>
                          <a:ext cx="211" cy="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Problem Solving Technique:</a:t>
            </a:r>
          </a:p>
        </p:txBody>
      </p:sp>
      <p:sp>
        <p:nvSpPr>
          <p:cNvPr id="10243" name="Rectangle 3"/>
          <p:cNvSpPr>
            <a:spLocks noGrp="1" noChangeArrowheads="1"/>
          </p:cNvSpPr>
          <p:nvPr>
            <p:ph type="body" idx="1"/>
          </p:nvPr>
        </p:nvSpPr>
        <p:spPr/>
        <p:txBody>
          <a:bodyPr/>
          <a:lstStyle/>
          <a:p>
            <a:pPr eaLnBrk="1" hangingPunct="1"/>
            <a:r>
              <a:rPr lang="en-US" altLang="en-US" smtClean="0"/>
              <a:t>Just like with horizontally launched projectiles, you must separate all variables into the appropriate direction:</a:t>
            </a:r>
          </a:p>
        </p:txBody>
      </p:sp>
      <p:grpSp>
        <p:nvGrpSpPr>
          <p:cNvPr id="10244" name="Group 11"/>
          <p:cNvGrpSpPr>
            <a:grpSpLocks/>
          </p:cNvGrpSpPr>
          <p:nvPr/>
        </p:nvGrpSpPr>
        <p:grpSpPr bwMode="auto">
          <a:xfrm>
            <a:off x="1440" y="3200400"/>
            <a:ext cx="2736" cy="3276600"/>
            <a:chOff x="1440" y="2016"/>
            <a:chExt cx="2736" cy="2064"/>
          </a:xfrm>
        </p:grpSpPr>
        <p:sp>
          <p:nvSpPr>
            <p:cNvPr id="10252" name="Line 4"/>
            <p:cNvSpPr>
              <a:spLocks noChangeShapeType="1"/>
            </p:cNvSpPr>
            <p:nvPr/>
          </p:nvSpPr>
          <p:spPr bwMode="auto">
            <a:xfrm>
              <a:off x="2736" y="2016"/>
              <a:ext cx="0" cy="20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5"/>
            <p:cNvSpPr>
              <a:spLocks noChangeShapeType="1"/>
            </p:cNvSpPr>
            <p:nvPr/>
          </p:nvSpPr>
          <p:spPr bwMode="auto">
            <a:xfrm>
              <a:off x="1440" y="2352"/>
              <a:ext cx="27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Text Box 6"/>
            <p:cNvSpPr txBox="1">
              <a:spLocks noChangeArrowheads="1"/>
            </p:cNvSpPr>
            <p:nvPr/>
          </p:nvSpPr>
          <p:spPr bwMode="auto">
            <a:xfrm>
              <a:off x="1488" y="2112"/>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b="1"/>
                <a:t>X-direction</a:t>
              </a:r>
            </a:p>
          </p:txBody>
        </p:sp>
        <p:sp>
          <p:nvSpPr>
            <p:cNvPr id="10255" name="Text Box 7"/>
            <p:cNvSpPr txBox="1">
              <a:spLocks noChangeArrowheads="1"/>
            </p:cNvSpPr>
            <p:nvPr/>
          </p:nvSpPr>
          <p:spPr bwMode="auto">
            <a:xfrm>
              <a:off x="2784" y="2112"/>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b="1"/>
                <a:t>Y-direction</a:t>
              </a:r>
            </a:p>
          </p:txBody>
        </p:sp>
        <p:sp>
          <p:nvSpPr>
            <p:cNvPr id="10256" name="Text Box 8"/>
            <p:cNvSpPr txBox="1">
              <a:spLocks noChangeArrowheads="1"/>
            </p:cNvSpPr>
            <p:nvPr/>
          </p:nvSpPr>
          <p:spPr bwMode="auto">
            <a:xfrm>
              <a:off x="1488" y="2448"/>
              <a:ext cx="1152"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t>Vx =</a:t>
              </a:r>
              <a:endParaRPr lang="en-US" altLang="en-US">
                <a:solidFill>
                  <a:schemeClr val="hlink"/>
                </a:solidFill>
              </a:endParaRPr>
            </a:p>
            <a:p>
              <a:pPr eaLnBrk="1" hangingPunct="1">
                <a:spcBef>
                  <a:spcPct val="50000"/>
                </a:spcBef>
              </a:pPr>
              <a:r>
                <a:rPr lang="en-US" altLang="en-US" b="1"/>
                <a:t>d</a:t>
              </a:r>
              <a:r>
                <a:rPr lang="en-US" altLang="en-US" b="1" baseline="-25000"/>
                <a:t>x</a:t>
              </a:r>
              <a:r>
                <a:rPr lang="en-US" altLang="en-US" b="1"/>
                <a:t> = </a:t>
              </a:r>
            </a:p>
            <a:p>
              <a:pPr eaLnBrk="1" hangingPunct="1">
                <a:spcBef>
                  <a:spcPct val="50000"/>
                </a:spcBef>
              </a:pPr>
              <a:r>
                <a:rPr lang="en-US" altLang="en-US" b="1"/>
                <a:t>t = </a:t>
              </a:r>
              <a:endParaRPr lang="en-US" altLang="en-US" b="1">
                <a:solidFill>
                  <a:schemeClr val="hlink"/>
                </a:solidFill>
              </a:endParaRPr>
            </a:p>
          </p:txBody>
        </p:sp>
        <p:sp>
          <p:nvSpPr>
            <p:cNvPr id="10257" name="Text Box 10"/>
            <p:cNvSpPr txBox="1">
              <a:spLocks noChangeArrowheads="1"/>
            </p:cNvSpPr>
            <p:nvPr/>
          </p:nvSpPr>
          <p:spPr bwMode="auto">
            <a:xfrm>
              <a:off x="2880" y="2496"/>
              <a:ext cx="1248" cy="1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dirty="0" err="1" smtClean="0"/>
                <a:t>u</a:t>
              </a:r>
              <a:r>
                <a:rPr lang="en-US" altLang="en-US" b="1" baseline="-25000" dirty="0" err="1" smtClean="0"/>
                <a:t>y</a:t>
              </a:r>
              <a:r>
                <a:rPr lang="en-US" altLang="en-US" b="1" dirty="0" smtClean="0"/>
                <a:t> </a:t>
              </a:r>
              <a:r>
                <a:rPr lang="en-US" altLang="en-US" b="1" dirty="0"/>
                <a:t>=</a:t>
              </a:r>
              <a:endParaRPr lang="en-US" altLang="en-US" b="1" dirty="0">
                <a:solidFill>
                  <a:schemeClr val="hlink"/>
                </a:solidFill>
              </a:endParaRPr>
            </a:p>
            <a:p>
              <a:pPr eaLnBrk="1" hangingPunct="1">
                <a:spcBef>
                  <a:spcPct val="50000"/>
                </a:spcBef>
              </a:pPr>
              <a:r>
                <a:rPr lang="en-US" altLang="en-US" b="1" dirty="0"/>
                <a:t>a = </a:t>
              </a:r>
              <a:endParaRPr lang="en-US" altLang="en-US" b="1" dirty="0">
                <a:solidFill>
                  <a:schemeClr val="hlink"/>
                </a:solidFill>
              </a:endParaRPr>
            </a:p>
            <a:p>
              <a:pPr eaLnBrk="1" hangingPunct="1">
                <a:spcBef>
                  <a:spcPct val="50000"/>
                </a:spcBef>
              </a:pPr>
              <a:r>
                <a:rPr lang="en-US" altLang="en-US" b="1" dirty="0" err="1"/>
                <a:t>s</a:t>
              </a:r>
              <a:r>
                <a:rPr lang="en-US" altLang="en-US" b="1" baseline="-25000" dirty="0" err="1" smtClean="0"/>
                <a:t>y</a:t>
              </a:r>
              <a:r>
                <a:rPr lang="en-US" altLang="en-US" b="1" dirty="0" smtClean="0"/>
                <a:t> </a:t>
              </a:r>
              <a:r>
                <a:rPr lang="en-US" altLang="en-US" b="1" dirty="0"/>
                <a:t>= </a:t>
              </a:r>
              <a:endParaRPr lang="en-US" altLang="en-US" b="1" dirty="0">
                <a:solidFill>
                  <a:schemeClr val="hlink"/>
                </a:solidFill>
              </a:endParaRPr>
            </a:p>
            <a:p>
              <a:pPr eaLnBrk="1" hangingPunct="1">
                <a:spcBef>
                  <a:spcPct val="50000"/>
                </a:spcBef>
              </a:pPr>
              <a:r>
                <a:rPr lang="en-US" altLang="en-US" b="1" dirty="0"/>
                <a:t>t = </a:t>
              </a:r>
              <a:endParaRPr lang="en-US" altLang="en-US" b="1" dirty="0">
                <a:solidFill>
                  <a:schemeClr val="hlink"/>
                </a:solidFill>
              </a:endParaRPr>
            </a:p>
          </p:txBody>
        </p:sp>
      </p:grpSp>
      <p:grpSp>
        <p:nvGrpSpPr>
          <p:cNvPr id="3" name="Group 12"/>
          <p:cNvGrpSpPr>
            <a:grpSpLocks/>
          </p:cNvGrpSpPr>
          <p:nvPr/>
        </p:nvGrpSpPr>
        <p:grpSpPr bwMode="auto">
          <a:xfrm>
            <a:off x="1440" y="3200400"/>
            <a:ext cx="2736" cy="3276600"/>
            <a:chOff x="1440" y="2016"/>
            <a:chExt cx="2736" cy="2064"/>
          </a:xfrm>
        </p:grpSpPr>
        <p:sp>
          <p:nvSpPr>
            <p:cNvPr id="10246" name="Line 13"/>
            <p:cNvSpPr>
              <a:spLocks noChangeShapeType="1"/>
            </p:cNvSpPr>
            <p:nvPr/>
          </p:nvSpPr>
          <p:spPr bwMode="auto">
            <a:xfrm>
              <a:off x="2736" y="2016"/>
              <a:ext cx="0" cy="20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 name="Line 14"/>
            <p:cNvSpPr>
              <a:spLocks noChangeShapeType="1"/>
            </p:cNvSpPr>
            <p:nvPr/>
          </p:nvSpPr>
          <p:spPr bwMode="auto">
            <a:xfrm>
              <a:off x="1440" y="2352"/>
              <a:ext cx="27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 name="Text Box 15"/>
            <p:cNvSpPr txBox="1">
              <a:spLocks noChangeArrowheads="1"/>
            </p:cNvSpPr>
            <p:nvPr/>
          </p:nvSpPr>
          <p:spPr bwMode="auto">
            <a:xfrm>
              <a:off x="1488" y="2112"/>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b="1"/>
                <a:t>X-direction</a:t>
              </a:r>
            </a:p>
          </p:txBody>
        </p:sp>
        <p:sp>
          <p:nvSpPr>
            <p:cNvPr id="10249" name="Text Box 16"/>
            <p:cNvSpPr txBox="1">
              <a:spLocks noChangeArrowheads="1"/>
            </p:cNvSpPr>
            <p:nvPr/>
          </p:nvSpPr>
          <p:spPr bwMode="auto">
            <a:xfrm>
              <a:off x="2784" y="2112"/>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b="1"/>
                <a:t>Y-direction</a:t>
              </a:r>
            </a:p>
          </p:txBody>
        </p:sp>
        <p:sp>
          <p:nvSpPr>
            <p:cNvPr id="10250" name="Text Box 17"/>
            <p:cNvSpPr txBox="1">
              <a:spLocks noChangeArrowheads="1"/>
            </p:cNvSpPr>
            <p:nvPr/>
          </p:nvSpPr>
          <p:spPr bwMode="auto">
            <a:xfrm>
              <a:off x="1488" y="2448"/>
              <a:ext cx="1152"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t>Vx =</a:t>
              </a:r>
              <a:r>
                <a:rPr lang="en-US" altLang="en-US"/>
                <a:t> </a:t>
              </a:r>
              <a:r>
                <a:rPr lang="en-US" altLang="en-US" b="1" i="1">
                  <a:solidFill>
                    <a:schemeClr val="hlink"/>
                  </a:solidFill>
                </a:rPr>
                <a:t>v·cos(</a:t>
              </a:r>
              <a:r>
                <a:rPr lang="en-US" altLang="en-US" b="1" i="1">
                  <a:solidFill>
                    <a:schemeClr val="hlink"/>
                  </a:solidFill>
                  <a:latin typeface="Symbol" pitchFamily="18" charset="2"/>
                </a:rPr>
                <a:t>q</a:t>
              </a:r>
              <a:r>
                <a:rPr lang="en-US" altLang="en-US" b="1" i="1">
                  <a:solidFill>
                    <a:schemeClr val="hlink"/>
                  </a:solidFill>
                </a:rPr>
                <a:t>)</a:t>
              </a:r>
              <a:endParaRPr lang="en-US" altLang="en-US">
                <a:solidFill>
                  <a:schemeClr val="hlink"/>
                </a:solidFill>
              </a:endParaRPr>
            </a:p>
            <a:p>
              <a:pPr eaLnBrk="1" hangingPunct="1">
                <a:spcBef>
                  <a:spcPct val="50000"/>
                </a:spcBef>
              </a:pPr>
              <a:r>
                <a:rPr lang="en-US" altLang="en-US" b="1"/>
                <a:t>d</a:t>
              </a:r>
              <a:r>
                <a:rPr lang="en-US" altLang="en-US" b="1" baseline="-25000"/>
                <a:t>x</a:t>
              </a:r>
              <a:r>
                <a:rPr lang="en-US" altLang="en-US" b="1"/>
                <a:t> = </a:t>
              </a:r>
              <a:r>
                <a:rPr lang="en-US" altLang="en-US" b="1" i="1">
                  <a:solidFill>
                    <a:schemeClr val="hlink"/>
                  </a:solidFill>
                </a:rPr>
                <a:t>range</a:t>
              </a:r>
              <a:endParaRPr lang="en-US" altLang="en-US" b="1">
                <a:solidFill>
                  <a:schemeClr val="hlink"/>
                </a:solidFill>
              </a:endParaRPr>
            </a:p>
            <a:p>
              <a:pPr eaLnBrk="1" hangingPunct="1">
                <a:spcBef>
                  <a:spcPct val="50000"/>
                </a:spcBef>
              </a:pPr>
              <a:r>
                <a:rPr lang="en-US" altLang="en-US" b="1"/>
                <a:t>t = </a:t>
              </a:r>
              <a:r>
                <a:rPr lang="en-US" altLang="en-US" b="1" i="1">
                  <a:solidFill>
                    <a:schemeClr val="hlink"/>
                  </a:solidFill>
                </a:rPr>
                <a:t>flight time</a:t>
              </a:r>
              <a:endParaRPr lang="en-US" altLang="en-US" b="1">
                <a:solidFill>
                  <a:schemeClr val="hlink"/>
                </a:solidFill>
              </a:endParaRPr>
            </a:p>
          </p:txBody>
        </p:sp>
        <p:sp>
          <p:nvSpPr>
            <p:cNvPr id="10251" name="Text Box 18"/>
            <p:cNvSpPr txBox="1">
              <a:spLocks noChangeArrowheads="1"/>
            </p:cNvSpPr>
            <p:nvPr/>
          </p:nvSpPr>
          <p:spPr bwMode="auto">
            <a:xfrm>
              <a:off x="2880" y="2493"/>
              <a:ext cx="1248" cy="1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dirty="0" err="1" smtClean="0"/>
                <a:t>u</a:t>
              </a:r>
              <a:r>
                <a:rPr lang="en-US" altLang="en-US" b="1" baseline="-25000" dirty="0" err="1" smtClean="0"/>
                <a:t>y</a:t>
              </a:r>
              <a:r>
                <a:rPr lang="en-US" altLang="en-US" b="1" dirty="0" smtClean="0"/>
                <a:t> = </a:t>
              </a:r>
              <a:r>
                <a:rPr lang="en-US" altLang="en-US" b="1" i="1" dirty="0" err="1">
                  <a:solidFill>
                    <a:schemeClr val="hlink"/>
                  </a:solidFill>
                </a:rPr>
                <a:t>v·sin</a:t>
              </a:r>
              <a:r>
                <a:rPr lang="en-US" altLang="en-US" b="1" i="1" dirty="0">
                  <a:solidFill>
                    <a:schemeClr val="hlink"/>
                  </a:solidFill>
                </a:rPr>
                <a:t>(</a:t>
              </a:r>
              <a:r>
                <a:rPr lang="en-US" altLang="en-US" b="1" i="1" dirty="0">
                  <a:solidFill>
                    <a:schemeClr val="hlink"/>
                  </a:solidFill>
                  <a:latin typeface="Symbol" pitchFamily="18" charset="2"/>
                </a:rPr>
                <a:t>q</a:t>
              </a:r>
              <a:r>
                <a:rPr lang="en-US" altLang="en-US" b="1" i="1" dirty="0">
                  <a:solidFill>
                    <a:schemeClr val="hlink"/>
                  </a:solidFill>
                </a:rPr>
                <a:t>)</a:t>
              </a:r>
              <a:endParaRPr lang="en-US" altLang="en-US" b="1" dirty="0">
                <a:solidFill>
                  <a:schemeClr val="hlink"/>
                </a:solidFill>
              </a:endParaRPr>
            </a:p>
            <a:p>
              <a:pPr eaLnBrk="1" hangingPunct="1">
                <a:spcBef>
                  <a:spcPct val="50000"/>
                </a:spcBef>
              </a:pPr>
              <a:r>
                <a:rPr lang="en-US" altLang="en-US" b="1" dirty="0"/>
                <a:t>a = </a:t>
              </a:r>
              <a:r>
                <a:rPr lang="en-US" altLang="en-US" b="1" dirty="0">
                  <a:solidFill>
                    <a:schemeClr val="hlink"/>
                  </a:solidFill>
                </a:rPr>
                <a:t>- 9.81 m/s</a:t>
              </a:r>
              <a:r>
                <a:rPr lang="en-US" altLang="en-US" b="1" baseline="30000" dirty="0">
                  <a:solidFill>
                    <a:schemeClr val="hlink"/>
                  </a:solidFill>
                </a:rPr>
                <a:t>2</a:t>
              </a:r>
              <a:endParaRPr lang="en-US" altLang="en-US" b="1" dirty="0">
                <a:solidFill>
                  <a:schemeClr val="hlink"/>
                </a:solidFill>
              </a:endParaRPr>
            </a:p>
            <a:p>
              <a:pPr eaLnBrk="1" hangingPunct="1">
                <a:spcBef>
                  <a:spcPct val="50000"/>
                </a:spcBef>
              </a:pPr>
              <a:r>
                <a:rPr lang="en-US" altLang="en-US" b="1" dirty="0" err="1"/>
                <a:t>s</a:t>
              </a:r>
              <a:r>
                <a:rPr lang="en-US" altLang="en-US" b="1" baseline="-25000" dirty="0" err="1" smtClean="0"/>
                <a:t>y</a:t>
              </a:r>
              <a:r>
                <a:rPr lang="en-US" altLang="en-US" b="1" dirty="0" smtClean="0"/>
                <a:t> </a:t>
              </a:r>
              <a:r>
                <a:rPr lang="en-US" altLang="en-US" b="1" dirty="0"/>
                <a:t>= </a:t>
              </a:r>
              <a:r>
                <a:rPr lang="en-US" altLang="en-US" b="1" i="1" dirty="0">
                  <a:solidFill>
                    <a:schemeClr val="hlink"/>
                  </a:solidFill>
                </a:rPr>
                <a:t>Max. height</a:t>
              </a:r>
              <a:endParaRPr lang="en-US" altLang="en-US" b="1" dirty="0">
                <a:solidFill>
                  <a:schemeClr val="hlink"/>
                </a:solidFill>
              </a:endParaRPr>
            </a:p>
            <a:p>
              <a:pPr eaLnBrk="1" hangingPunct="1">
                <a:spcBef>
                  <a:spcPct val="50000"/>
                </a:spcBef>
              </a:pPr>
              <a:r>
                <a:rPr lang="en-US" altLang="en-US" b="1" dirty="0"/>
                <a:t>t = </a:t>
              </a:r>
              <a:r>
                <a:rPr lang="en-US" altLang="en-US" b="1" dirty="0">
                  <a:solidFill>
                    <a:schemeClr val="hlink"/>
                  </a:solidFill>
                </a:rPr>
                <a:t>½</a:t>
              </a:r>
              <a:r>
                <a:rPr lang="en-US" altLang="en-US" b="1" dirty="0"/>
                <a:t> </a:t>
              </a:r>
              <a:r>
                <a:rPr lang="en-US" altLang="en-US" b="1" i="1" dirty="0">
                  <a:solidFill>
                    <a:schemeClr val="hlink"/>
                  </a:solidFill>
                </a:rPr>
                <a:t>flight time</a:t>
              </a:r>
              <a:endParaRPr lang="en-US" altLang="en-US" b="1" dirty="0">
                <a:solidFill>
                  <a:schemeClr val="hlink"/>
                </a:solidFil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77813"/>
            <a:ext cx="7772400" cy="636587"/>
          </a:xfrm>
        </p:spPr>
        <p:txBody>
          <a:bodyPr/>
          <a:lstStyle/>
          <a:p>
            <a:pPr eaLnBrk="1" hangingPunct="1"/>
            <a:r>
              <a:rPr lang="en-US" altLang="en-US" sz="3800" dirty="0" smtClean="0"/>
              <a:t>Warm-up 12.1.17:</a:t>
            </a:r>
          </a:p>
        </p:txBody>
      </p:sp>
      <p:sp>
        <p:nvSpPr>
          <p:cNvPr id="59395" name="Rectangle 3"/>
          <p:cNvSpPr>
            <a:spLocks noGrp="1" noChangeArrowheads="1"/>
          </p:cNvSpPr>
          <p:nvPr>
            <p:ph type="body" idx="1"/>
          </p:nvPr>
        </p:nvSpPr>
        <p:spPr/>
        <p:txBody>
          <a:bodyPr/>
          <a:lstStyle/>
          <a:p>
            <a:pPr eaLnBrk="1" hangingPunct="1"/>
            <a:r>
              <a:rPr lang="en-US" altLang="en-US" dirty="0" smtClean="0"/>
              <a:t>A player kicks a football from ground level with an initial velocity of 27.0 m/s, 30.0° above the horizontal.  Find the ball’s:  </a:t>
            </a:r>
          </a:p>
          <a:p>
            <a:pPr lvl="1" eaLnBrk="1" hangingPunct="1"/>
            <a:r>
              <a:rPr lang="en-US" altLang="en-US" b="1" dirty="0" smtClean="0"/>
              <a:t>Horizontal and vertical velocity at the time it is kicked</a:t>
            </a:r>
            <a:endParaRPr lang="en-US" altLang="en-US" dirty="0" smtClean="0"/>
          </a:p>
        </p:txBody>
      </p:sp>
    </p:spTree>
    <p:extLst>
      <p:ext uri="{BB962C8B-B14F-4D97-AF65-F5344CB8AC3E}">
        <p14:creationId xmlns:p14="http://schemas.microsoft.com/office/powerpoint/2010/main" val="963991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 calcmode="lin" valueType="num">
                                      <p:cBhvr>
                                        <p:cTn id="7" dur="500" fill="hold"/>
                                        <p:tgtEl>
                                          <p:spTgt spid="59395">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59395">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59395">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59395">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77813"/>
            <a:ext cx="7772400" cy="636587"/>
          </a:xfrm>
        </p:spPr>
        <p:txBody>
          <a:bodyPr/>
          <a:lstStyle/>
          <a:p>
            <a:pPr eaLnBrk="1" hangingPunct="1"/>
            <a:r>
              <a:rPr lang="en-US" altLang="en-US" sz="3800" dirty="0" smtClean="0"/>
              <a:t>Warm-up 12.1.17</a:t>
            </a:r>
          </a:p>
        </p:txBody>
      </p:sp>
      <p:sp>
        <p:nvSpPr>
          <p:cNvPr id="59395" name="Rectangle 3"/>
          <p:cNvSpPr>
            <a:spLocks noGrp="1" noChangeArrowheads="1"/>
          </p:cNvSpPr>
          <p:nvPr>
            <p:ph type="body" idx="1"/>
          </p:nvPr>
        </p:nvSpPr>
        <p:spPr/>
        <p:txBody>
          <a:bodyPr/>
          <a:lstStyle/>
          <a:p>
            <a:pPr eaLnBrk="1" hangingPunct="1"/>
            <a:r>
              <a:rPr lang="en-US" altLang="en-US" dirty="0" smtClean="0"/>
              <a:t>A player kicks a football from ground level with an initial velocity of 27.0 m/s, 30.0° above the horizontal.  Find the ball’s:  </a:t>
            </a:r>
          </a:p>
          <a:p>
            <a:pPr lvl="1" eaLnBrk="1" hangingPunct="1"/>
            <a:r>
              <a:rPr lang="en-US" altLang="en-US" b="1" dirty="0" smtClean="0"/>
              <a:t>Horizontal velocity</a:t>
            </a:r>
          </a:p>
          <a:p>
            <a:pPr lvl="1" eaLnBrk="1" hangingPunct="1"/>
            <a:r>
              <a:rPr lang="en-US" altLang="en-US" b="1" dirty="0" smtClean="0"/>
              <a:t>Initial vertical velocity</a:t>
            </a:r>
          </a:p>
          <a:p>
            <a:pPr lvl="1" eaLnBrk="1" hangingPunct="1"/>
            <a:endParaRPr lang="en-US" altLang="en-US" dirty="0" smtClean="0"/>
          </a:p>
        </p:txBody>
      </p:sp>
    </p:spTree>
    <p:extLst>
      <p:ext uri="{BB962C8B-B14F-4D97-AF65-F5344CB8AC3E}">
        <p14:creationId xmlns:p14="http://schemas.microsoft.com/office/powerpoint/2010/main" val="958454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 calcmode="lin" valueType="num">
                                      <p:cBhvr>
                                        <p:cTn id="7" dur="500" fill="hold"/>
                                        <p:tgtEl>
                                          <p:spTgt spid="59395">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59395">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59395">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59395">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5939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59395">
                                            <p:txEl>
                                              <p:pRg st="2" end="2"/>
                                            </p:txEl>
                                          </p:spTgt>
                                        </p:tgtEl>
                                        <p:attrNameLst>
                                          <p:attrName>style.visibility</p:attrName>
                                        </p:attrNameLst>
                                      </p:cBhvr>
                                      <p:to>
                                        <p:strVal val="visible"/>
                                      </p:to>
                                    </p:set>
                                    <p:anim calcmode="lin" valueType="num">
                                      <p:cBhvr>
                                        <p:cTn id="16" dur="500" fill="hold"/>
                                        <p:tgtEl>
                                          <p:spTgt spid="59395">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59395">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59395">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59395">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77813"/>
            <a:ext cx="7772400" cy="636587"/>
          </a:xfrm>
        </p:spPr>
        <p:txBody>
          <a:bodyPr/>
          <a:lstStyle/>
          <a:p>
            <a:pPr eaLnBrk="1" hangingPunct="1"/>
            <a:r>
              <a:rPr lang="en-US" altLang="en-US" sz="3800" smtClean="0"/>
              <a:t>Example Problem #1:</a:t>
            </a:r>
          </a:p>
        </p:txBody>
      </p:sp>
      <p:sp>
        <p:nvSpPr>
          <p:cNvPr id="59395" name="Rectangle 3"/>
          <p:cNvSpPr>
            <a:spLocks noGrp="1" noChangeArrowheads="1"/>
          </p:cNvSpPr>
          <p:nvPr>
            <p:ph type="body" idx="1"/>
          </p:nvPr>
        </p:nvSpPr>
        <p:spPr/>
        <p:txBody>
          <a:bodyPr/>
          <a:lstStyle/>
          <a:p>
            <a:pPr eaLnBrk="1" hangingPunct="1"/>
            <a:r>
              <a:rPr lang="en-US" altLang="en-US" smtClean="0"/>
              <a:t>A player kicks a football from ground level with an initial velocity of 27.0 m/s, 30.0° above the horizontal.  Find the ball’s:  </a:t>
            </a:r>
          </a:p>
          <a:p>
            <a:pPr lvl="1" eaLnBrk="1" hangingPunct="1"/>
            <a:r>
              <a:rPr lang="en-US" altLang="en-US" b="1" smtClean="0"/>
              <a:t>hang time</a:t>
            </a:r>
          </a:p>
          <a:p>
            <a:pPr lvl="1" eaLnBrk="1" hangingPunct="1"/>
            <a:r>
              <a:rPr lang="en-US" altLang="en-US" b="1" smtClean="0"/>
              <a:t>Range</a:t>
            </a:r>
          </a:p>
          <a:p>
            <a:pPr lvl="1" eaLnBrk="1" hangingPunct="1"/>
            <a:r>
              <a:rPr lang="en-US" altLang="en-US" b="1" smtClean="0"/>
              <a:t>maximum height</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 calcmode="lin" valueType="num">
                                      <p:cBhvr>
                                        <p:cTn id="7" dur="500" fill="hold"/>
                                        <p:tgtEl>
                                          <p:spTgt spid="59395">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59395">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59395">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59395">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59395">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59395">
                                            <p:txEl>
                                              <p:pRg st="2" end="2"/>
                                            </p:txEl>
                                          </p:spTgt>
                                        </p:tgtEl>
                                        <p:attrNameLst>
                                          <p:attrName>style.visibility</p:attrName>
                                        </p:attrNameLst>
                                      </p:cBhvr>
                                      <p:to>
                                        <p:strVal val="visible"/>
                                      </p:to>
                                    </p:set>
                                    <p:anim calcmode="lin" valueType="num">
                                      <p:cBhvr>
                                        <p:cTn id="16" dur="500" fill="hold"/>
                                        <p:tgtEl>
                                          <p:spTgt spid="59395">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59395">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59395">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59395">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59395">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p:cTn id="25" dur="500" fill="hold"/>
                                        <p:tgtEl>
                                          <p:spTgt spid="59395">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59395">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59395">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59395">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277813"/>
            <a:ext cx="7772400" cy="636587"/>
          </a:xfrm>
        </p:spPr>
        <p:txBody>
          <a:bodyPr/>
          <a:lstStyle/>
          <a:p>
            <a:pPr eaLnBrk="1" hangingPunct="1"/>
            <a:r>
              <a:rPr lang="en-US" altLang="en-US" sz="3800" dirty="0" smtClean="0"/>
              <a:t>Warm Up </a:t>
            </a:r>
          </a:p>
        </p:txBody>
      </p:sp>
      <p:sp>
        <p:nvSpPr>
          <p:cNvPr id="59395" name="Rectangle 3"/>
          <p:cNvSpPr>
            <a:spLocks noGrp="1" noChangeArrowheads="1"/>
          </p:cNvSpPr>
          <p:nvPr>
            <p:ph type="body" idx="1"/>
          </p:nvPr>
        </p:nvSpPr>
        <p:spPr/>
        <p:txBody>
          <a:bodyPr/>
          <a:lstStyle/>
          <a:p>
            <a:pPr eaLnBrk="1" hangingPunct="1"/>
            <a:r>
              <a:rPr lang="en-US" altLang="en-US" dirty="0" smtClean="0"/>
              <a:t>A player kicks a football from ground level with an initial velocity of 27.0 m/s, 30.0° above the horizontal.  Find the ball’s:  </a:t>
            </a:r>
          </a:p>
          <a:p>
            <a:pPr lvl="1" eaLnBrk="1" hangingPunct="1"/>
            <a:r>
              <a:rPr lang="en-US" altLang="en-US" b="1" dirty="0" smtClean="0"/>
              <a:t>hang time</a:t>
            </a:r>
          </a:p>
          <a:p>
            <a:pPr lvl="1" eaLnBrk="1" hangingPunct="1"/>
            <a:r>
              <a:rPr lang="en-US" altLang="en-US" b="1" dirty="0" smtClean="0"/>
              <a:t>Range</a:t>
            </a:r>
          </a:p>
          <a:p>
            <a:pPr lvl="1" eaLnBrk="1" hangingPunct="1"/>
            <a:r>
              <a:rPr lang="en-US" altLang="en-US" b="1" dirty="0" smtClean="0"/>
              <a:t>maximum height</a:t>
            </a:r>
            <a:endParaRPr lang="en-US" altLang="en-US" dirty="0" smtClean="0"/>
          </a:p>
        </p:txBody>
      </p:sp>
    </p:spTree>
    <p:extLst>
      <p:ext uri="{BB962C8B-B14F-4D97-AF65-F5344CB8AC3E}">
        <p14:creationId xmlns:p14="http://schemas.microsoft.com/office/powerpoint/2010/main" val="1145785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 calcmode="lin" valueType="num">
                                      <p:cBhvr>
                                        <p:cTn id="7" dur="500" fill="hold"/>
                                        <p:tgtEl>
                                          <p:spTgt spid="59395">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59395">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59395">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59395">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59395">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59395">
                                            <p:txEl>
                                              <p:pRg st="2" end="2"/>
                                            </p:txEl>
                                          </p:spTgt>
                                        </p:tgtEl>
                                        <p:attrNameLst>
                                          <p:attrName>style.visibility</p:attrName>
                                        </p:attrNameLst>
                                      </p:cBhvr>
                                      <p:to>
                                        <p:strVal val="visible"/>
                                      </p:to>
                                    </p:set>
                                    <p:anim calcmode="lin" valueType="num">
                                      <p:cBhvr>
                                        <p:cTn id="16" dur="500" fill="hold"/>
                                        <p:tgtEl>
                                          <p:spTgt spid="59395">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59395">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59395">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59395">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59395">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p:cTn id="25" dur="500" fill="hold"/>
                                        <p:tgtEl>
                                          <p:spTgt spid="59395">
                                            <p:txEl>
                                              <p:pRg st="3" end="3"/>
                                            </p:txEl>
                                          </p:spTgt>
                                        </p:tgtEl>
                                        <p:attrNameLst>
                                          <p:attrName>ppt_w</p:attrName>
                                        </p:attrNameLst>
                                      </p:cBhvr>
                                      <p:tavLst>
                                        <p:tav tm="0">
                                          <p:val>
                                            <p:strVal val="#ppt_w*0.05"/>
                                          </p:val>
                                        </p:tav>
                                        <p:tav tm="100000">
                                          <p:val>
                                            <p:strVal val="#ppt_w"/>
                                          </p:val>
                                        </p:tav>
                                      </p:tavLst>
                                    </p:anim>
                                    <p:anim calcmode="lin" valueType="num">
                                      <p:cBhvr>
                                        <p:cTn id="26" dur="500" fill="hold"/>
                                        <p:tgtEl>
                                          <p:spTgt spid="59395">
                                            <p:txEl>
                                              <p:pRg st="3" end="3"/>
                                            </p:txEl>
                                          </p:spTgt>
                                        </p:tgtEl>
                                        <p:attrNameLst>
                                          <p:attrName>ppt_h</p:attrName>
                                        </p:attrNameLst>
                                      </p:cBhvr>
                                      <p:tavLst>
                                        <p:tav tm="0">
                                          <p:val>
                                            <p:strVal val="#ppt_h"/>
                                          </p:val>
                                        </p:tav>
                                        <p:tav tm="100000">
                                          <p:val>
                                            <p:strVal val="#ppt_h"/>
                                          </p:val>
                                        </p:tav>
                                      </p:tavLst>
                                    </p:anim>
                                    <p:anim calcmode="lin" valueType="num">
                                      <p:cBhvr>
                                        <p:cTn id="27" dur="500" fill="hold"/>
                                        <p:tgtEl>
                                          <p:spTgt spid="59395">
                                            <p:txEl>
                                              <p:pRg st="3" end="3"/>
                                            </p:txEl>
                                          </p:spTgt>
                                        </p:tgtEl>
                                        <p:attrNameLst>
                                          <p:attrName>ppt_x</p:attrName>
                                        </p:attrNameLst>
                                      </p:cBhvr>
                                      <p:tavLst>
                                        <p:tav tm="0">
                                          <p:val>
                                            <p:strVal val="#ppt_x-.2"/>
                                          </p:val>
                                        </p:tav>
                                        <p:tav tm="100000">
                                          <p:val>
                                            <p:strVal val="#ppt_x"/>
                                          </p:val>
                                        </p:tav>
                                      </p:tavLst>
                                    </p:anim>
                                    <p:anim calcmode="lin" valueType="num">
                                      <p:cBhvr>
                                        <p:cTn id="28" dur="500" fill="hold"/>
                                        <p:tgtEl>
                                          <p:spTgt spid="59395">
                                            <p:txEl>
                                              <p:pRg st="3" end="3"/>
                                            </p:txEl>
                                          </p:spTgt>
                                        </p:tgtEl>
                                        <p:attrNameLst>
                                          <p:attrName>ppt_y</p:attrName>
                                        </p:attrNameLst>
                                      </p:cBhvr>
                                      <p:tavLst>
                                        <p:tav tm="0">
                                          <p:val>
                                            <p:strVal val="#ppt_y"/>
                                          </p:val>
                                        </p:tav>
                                        <p:tav tm="100000">
                                          <p:val>
                                            <p:strVal val="#ppt_y"/>
                                          </p:val>
                                        </p:tav>
                                      </p:tavLst>
                                    </p:anim>
                                    <p:animEffect transition="in" filter="fade">
                                      <p:cBhvr>
                                        <p:cTn id="29"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Example #2</a:t>
            </a:r>
          </a:p>
        </p:txBody>
      </p:sp>
      <p:sp>
        <p:nvSpPr>
          <p:cNvPr id="60419" name="Rectangle 3"/>
          <p:cNvSpPr>
            <a:spLocks noGrp="1" noChangeArrowheads="1"/>
          </p:cNvSpPr>
          <p:nvPr>
            <p:ph type="body" idx="1"/>
          </p:nvPr>
        </p:nvSpPr>
        <p:spPr/>
        <p:txBody>
          <a:bodyPr/>
          <a:lstStyle/>
          <a:p>
            <a:pPr eaLnBrk="1" hangingPunct="1"/>
            <a:r>
              <a:rPr lang="en-US" altLang="en-US" smtClean="0"/>
              <a:t>An arrow is shot at 30.0° above the horizontal.  Its velocity is 49.0 m/s and it hits the target.  </a:t>
            </a:r>
          </a:p>
          <a:p>
            <a:pPr lvl="1" eaLnBrk="1" hangingPunct="1"/>
            <a:r>
              <a:rPr lang="en-US" altLang="en-US" smtClean="0"/>
              <a:t>What is the maximum height the arrow will attain?</a:t>
            </a:r>
          </a:p>
          <a:p>
            <a:pPr lvl="1" eaLnBrk="1" hangingPunct="1"/>
            <a:r>
              <a:rPr lang="en-US" altLang="en-US" smtClean="0"/>
              <a:t>The target is at the same height from which the arrow was originally shot.  How far away is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p:cTn id="7" dur="500" fill="hold"/>
                                        <p:tgtEl>
                                          <p:spTgt spid="60419">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60419">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60419">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60419">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60419">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60419">
                                            <p:txEl>
                                              <p:pRg st="2" end="2"/>
                                            </p:txEl>
                                          </p:spTgt>
                                        </p:tgtEl>
                                        <p:attrNameLst>
                                          <p:attrName>style.visibility</p:attrName>
                                        </p:attrNameLst>
                                      </p:cBhvr>
                                      <p:to>
                                        <p:strVal val="visible"/>
                                      </p:to>
                                    </p:set>
                                    <p:anim calcmode="lin" valueType="num">
                                      <p:cBhvr>
                                        <p:cTn id="16" dur="500" fill="hold"/>
                                        <p:tgtEl>
                                          <p:spTgt spid="60419">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60419">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60419">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60419">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749925"/>
          </a:xfrm>
        </p:spPr>
        <p:txBody>
          <a:bodyPr/>
          <a:lstStyle/>
          <a:p>
            <a:pPr marL="0" indent="0">
              <a:buClr>
                <a:schemeClr val="accent6">
                  <a:lumMod val="75000"/>
                </a:schemeClr>
              </a:buClr>
              <a:buNone/>
            </a:pPr>
            <a:r>
              <a:rPr lang="en-US" sz="2400" dirty="0" smtClean="0"/>
              <a:t>1. What </a:t>
            </a:r>
            <a:r>
              <a:rPr lang="en-US" sz="2400" dirty="0"/>
              <a:t>is the acceleration of the </a:t>
            </a:r>
            <a:r>
              <a:rPr lang="en-US" sz="2400" dirty="0" err="1"/>
              <a:t>quaffle</a:t>
            </a:r>
            <a:r>
              <a:rPr lang="en-US" sz="2400" dirty="0" smtClean="0"/>
              <a:t>?</a:t>
            </a:r>
          </a:p>
          <a:p>
            <a:pPr marL="0" indent="0">
              <a:buClr>
                <a:schemeClr val="accent6">
                  <a:lumMod val="75000"/>
                </a:schemeClr>
              </a:buClr>
              <a:buNone/>
            </a:pPr>
            <a:r>
              <a:rPr lang="en-US" sz="2400" dirty="0"/>
              <a:t>	</a:t>
            </a:r>
            <a:r>
              <a:rPr lang="en-US" sz="2400" dirty="0" smtClean="0"/>
              <a:t>-9.81 m·s</a:t>
            </a:r>
            <a:r>
              <a:rPr lang="en-US" sz="2400" baseline="30000" dirty="0" smtClean="0"/>
              <a:t>-2</a:t>
            </a:r>
            <a:r>
              <a:rPr lang="en-US" sz="2400" dirty="0" smtClean="0"/>
              <a:t> (negative is down)</a:t>
            </a:r>
            <a:endParaRPr lang="en-US" sz="2400" dirty="0"/>
          </a:p>
          <a:p>
            <a:pPr marL="0" indent="0">
              <a:buClr>
                <a:schemeClr val="accent6">
                  <a:lumMod val="75000"/>
                </a:schemeClr>
              </a:buClr>
              <a:buNone/>
            </a:pPr>
            <a:r>
              <a:rPr lang="en-US" sz="2400" dirty="0" smtClean="0"/>
              <a:t>2. What </a:t>
            </a:r>
            <a:r>
              <a:rPr lang="en-US" sz="2400" dirty="0"/>
              <a:t>is its velocity at its maximum height</a:t>
            </a:r>
            <a:r>
              <a:rPr lang="en-US" sz="2400" dirty="0" smtClean="0"/>
              <a:t>?</a:t>
            </a:r>
          </a:p>
          <a:p>
            <a:pPr marL="0" indent="0">
              <a:buClr>
                <a:schemeClr val="accent6">
                  <a:lumMod val="75000"/>
                </a:schemeClr>
              </a:buClr>
              <a:buNone/>
            </a:pPr>
            <a:r>
              <a:rPr lang="en-US" sz="2400" dirty="0" smtClean="0"/>
              <a:t>	0 m·s</a:t>
            </a:r>
            <a:r>
              <a:rPr lang="en-US" sz="2400" baseline="30000" dirty="0" smtClean="0"/>
              <a:t>-1</a:t>
            </a:r>
            <a:r>
              <a:rPr lang="en-US" sz="2400" dirty="0"/>
              <a:t>	</a:t>
            </a:r>
          </a:p>
          <a:p>
            <a:pPr marL="0" indent="0">
              <a:buClr>
                <a:schemeClr val="accent6">
                  <a:lumMod val="75000"/>
                </a:schemeClr>
              </a:buClr>
              <a:buNone/>
            </a:pPr>
            <a:r>
              <a:rPr lang="en-US" sz="2400" dirty="0" smtClean="0"/>
              <a:t>3. What </a:t>
            </a:r>
            <a:r>
              <a:rPr lang="en-US" sz="2400" dirty="0"/>
              <a:t>was the velocity at which it was thrown</a:t>
            </a:r>
            <a:r>
              <a:rPr lang="en-US" sz="2400" dirty="0" smtClean="0"/>
              <a:t>?</a:t>
            </a:r>
          </a:p>
          <a:p>
            <a:pPr marL="0" indent="0">
              <a:buClr>
                <a:schemeClr val="accent6">
                  <a:lumMod val="75000"/>
                </a:schemeClr>
              </a:buClr>
              <a:buNone/>
            </a:pPr>
            <a:r>
              <a:rPr lang="en-US" sz="2400" dirty="0" smtClean="0"/>
              <a:t>	u = 7.98 m·s</a:t>
            </a:r>
            <a:r>
              <a:rPr lang="en-US" sz="2400" baseline="30000" dirty="0" smtClean="0"/>
              <a:t>-1</a:t>
            </a:r>
            <a:r>
              <a:rPr lang="en-US" sz="2400" dirty="0" smtClean="0"/>
              <a:t> </a:t>
            </a:r>
            <a:endParaRPr lang="en-US" sz="2400" dirty="0"/>
          </a:p>
          <a:p>
            <a:pPr marL="0" indent="0">
              <a:buClr>
                <a:schemeClr val="accent6">
                  <a:lumMod val="75000"/>
                </a:schemeClr>
              </a:buClr>
              <a:buNone/>
            </a:pPr>
            <a:r>
              <a:rPr lang="en-US" sz="2400" dirty="0" smtClean="0"/>
              <a:t>4. How </a:t>
            </a:r>
            <a:r>
              <a:rPr lang="en-US" sz="2400" dirty="0"/>
              <a:t>much time was it in the air between when it was released and when it was caught</a:t>
            </a:r>
            <a:r>
              <a:rPr lang="en-US" sz="2400" dirty="0" smtClean="0"/>
              <a:t>?</a:t>
            </a:r>
          </a:p>
          <a:p>
            <a:pPr marL="0" indent="0">
              <a:buClr>
                <a:schemeClr val="accent6">
                  <a:lumMod val="75000"/>
                </a:schemeClr>
              </a:buClr>
              <a:buNone/>
            </a:pPr>
            <a:r>
              <a:rPr lang="en-US" sz="2400" dirty="0" smtClean="0"/>
              <a:t>	t = 0.814 s</a:t>
            </a:r>
            <a:endParaRPr lang="en-US" sz="2400" dirty="0"/>
          </a:p>
          <a:p>
            <a:pPr marL="0" indent="0">
              <a:buClr>
                <a:schemeClr val="accent6">
                  <a:lumMod val="75000"/>
                </a:schemeClr>
              </a:buClr>
              <a:buNone/>
            </a:pPr>
            <a:r>
              <a:rPr lang="en-US" sz="2400" dirty="0" smtClean="0"/>
              <a:t>5. If </a:t>
            </a:r>
            <a:r>
              <a:rPr lang="en-US" sz="2400" dirty="0"/>
              <a:t>the Chaser misses the </a:t>
            </a:r>
            <a:r>
              <a:rPr lang="en-US" sz="2400" dirty="0" err="1"/>
              <a:t>Quaffle</a:t>
            </a:r>
            <a:r>
              <a:rPr lang="en-US" sz="2400" dirty="0"/>
              <a:t> and it falls back to the height at which it was thrown, what is its velocity at that point</a:t>
            </a:r>
            <a:r>
              <a:rPr lang="en-US" sz="2400" dirty="0" smtClean="0"/>
              <a:t>?</a:t>
            </a:r>
          </a:p>
          <a:p>
            <a:pPr marL="0" indent="0">
              <a:buClr>
                <a:schemeClr val="accent6">
                  <a:lumMod val="75000"/>
                </a:schemeClr>
              </a:buClr>
              <a:buNone/>
            </a:pPr>
            <a:r>
              <a:rPr lang="en-US" sz="2400" dirty="0"/>
              <a:t>	</a:t>
            </a:r>
            <a:r>
              <a:rPr lang="en-US" sz="2400" dirty="0" smtClean="0"/>
              <a:t>-7.98 m·s</a:t>
            </a:r>
            <a:r>
              <a:rPr lang="en-US" sz="2400" baseline="30000" dirty="0" smtClean="0"/>
              <a:t>-1</a:t>
            </a:r>
            <a:r>
              <a:rPr lang="en-US" sz="2400" dirty="0" smtClean="0"/>
              <a:t> </a:t>
            </a:r>
            <a:endParaRPr lang="en-US" sz="2400" dirty="0"/>
          </a:p>
        </p:txBody>
      </p:sp>
    </p:spTree>
    <p:extLst>
      <p:ext uri="{BB962C8B-B14F-4D97-AF65-F5344CB8AC3E}">
        <p14:creationId xmlns:p14="http://schemas.microsoft.com/office/powerpoint/2010/main" val="1601423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2" name="Title 1"/>
          <p:cNvSpPr>
            <a:spLocks noGrp="1"/>
          </p:cNvSpPr>
          <p:nvPr>
            <p:ph type="title"/>
          </p:nvPr>
        </p:nvSpPr>
        <p:spPr/>
        <p:txBody>
          <a:bodyPr/>
          <a:lstStyle/>
          <a:p>
            <a:r>
              <a:rPr lang="en-US" altLang="en-US" smtClean="0"/>
              <a:t>Example #3 </a:t>
            </a:r>
          </a:p>
        </p:txBody>
      </p:sp>
      <p:sp>
        <p:nvSpPr>
          <p:cNvPr id="3123" name="Content Placeholder 2"/>
          <p:cNvSpPr>
            <a:spLocks noGrp="1"/>
          </p:cNvSpPr>
          <p:nvPr>
            <p:ph idx="1"/>
          </p:nvPr>
        </p:nvSpPr>
        <p:spPr>
          <a:xfrm>
            <a:off x="914400" y="1676400"/>
            <a:ext cx="7772400" cy="3962399"/>
          </a:xfrm>
        </p:spPr>
        <p:txBody>
          <a:bodyPr/>
          <a:lstStyle/>
          <a:p>
            <a:r>
              <a:rPr lang="en-US" altLang="en-US" dirty="0" smtClean="0"/>
              <a:t>A soccer ball is kicked into the air at a velocity of 29.0 m/s and at an angle of 37.0°.  How far away will it first hit the ground?  (Assuming we ignore air resistance)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2"/>
          <p:cNvSpPr>
            <a:spLocks noGrp="1" noChangeArrowheads="1"/>
          </p:cNvSpPr>
          <p:nvPr>
            <p:ph type="title"/>
          </p:nvPr>
        </p:nvSpPr>
        <p:spPr>
          <a:xfrm>
            <a:off x="914400" y="277813"/>
            <a:ext cx="7772400" cy="865187"/>
          </a:xfrm>
        </p:spPr>
        <p:txBody>
          <a:bodyPr/>
          <a:lstStyle/>
          <a:p>
            <a:pPr eaLnBrk="1" hangingPunct="1"/>
            <a:r>
              <a:rPr lang="en-US" altLang="en-US" dirty="0" smtClean="0"/>
              <a:t>Range Equation- for Type 2 Projectiles only</a:t>
            </a:r>
          </a:p>
        </p:txBody>
      </p:sp>
      <p:sp>
        <p:nvSpPr>
          <p:cNvPr id="4105" name="Rectangle 3"/>
          <p:cNvSpPr>
            <a:spLocks noGrp="1" noChangeArrowheads="1"/>
          </p:cNvSpPr>
          <p:nvPr>
            <p:ph type="body" idx="1"/>
          </p:nvPr>
        </p:nvSpPr>
        <p:spPr>
          <a:xfrm>
            <a:off x="914400" y="1600200"/>
            <a:ext cx="8001000" cy="4530725"/>
          </a:xfrm>
        </p:spPr>
        <p:txBody>
          <a:bodyPr/>
          <a:lstStyle/>
          <a:p>
            <a:pPr eaLnBrk="1" hangingPunct="1"/>
            <a:r>
              <a:rPr lang="en-US" altLang="en-US" sz="2400" dirty="0" smtClean="0"/>
              <a:t>The kinematic equations for the vertical and the horizontal directions can be combined mathematically in order to solve for the horizontal range WITHOUT KNOWING THE TIME IN THE AIR!</a:t>
            </a:r>
          </a:p>
          <a:p>
            <a:pPr algn="ctr" eaLnBrk="1" hangingPunct="1">
              <a:buFont typeface="Wingdings" pitchFamily="2" charset="2"/>
              <a:buNone/>
            </a:pPr>
            <a:r>
              <a:rPr lang="en-US" altLang="en-US" sz="2400" dirty="0" smtClean="0">
                <a:solidFill>
                  <a:schemeClr val="hlink"/>
                </a:solidFill>
              </a:rPr>
              <a:t>R = </a:t>
            </a:r>
            <a:r>
              <a:rPr lang="en-US" altLang="en-US" sz="2400" u="sng" dirty="0" smtClean="0">
                <a:solidFill>
                  <a:schemeClr val="hlink"/>
                </a:solidFill>
              </a:rPr>
              <a:t>2v</a:t>
            </a:r>
            <a:r>
              <a:rPr lang="en-US" altLang="en-US" sz="2400" u="sng" baseline="-25000" dirty="0" smtClean="0">
                <a:solidFill>
                  <a:schemeClr val="hlink"/>
                </a:solidFill>
              </a:rPr>
              <a:t>i</a:t>
            </a:r>
            <a:r>
              <a:rPr lang="en-US" altLang="en-US" sz="2400" u="sng" baseline="30000" dirty="0" smtClean="0">
                <a:solidFill>
                  <a:schemeClr val="hlink"/>
                </a:solidFill>
              </a:rPr>
              <a:t>2</a:t>
            </a:r>
            <a:r>
              <a:rPr lang="en-US" altLang="en-US" sz="2400" u="sng" dirty="0" smtClean="0">
                <a:solidFill>
                  <a:schemeClr val="hlink"/>
                </a:solidFill>
              </a:rPr>
              <a:t>·Sin</a:t>
            </a:r>
            <a:r>
              <a:rPr lang="en-US" altLang="en-US" sz="2400" b="1" u="sng" dirty="0" smtClean="0">
                <a:solidFill>
                  <a:schemeClr val="hlink"/>
                </a:solidFill>
                <a:latin typeface="Symbol" pitchFamily="18" charset="2"/>
              </a:rPr>
              <a:t>q</a:t>
            </a:r>
            <a:r>
              <a:rPr lang="en-US" altLang="en-US" sz="2400" u="sng" dirty="0" smtClean="0">
                <a:solidFill>
                  <a:schemeClr val="hlink"/>
                </a:solidFill>
              </a:rPr>
              <a:t>·Cos</a:t>
            </a:r>
            <a:r>
              <a:rPr lang="en-US" altLang="en-US" sz="2400" b="1" u="sng" dirty="0" smtClean="0">
                <a:solidFill>
                  <a:schemeClr val="hlink"/>
                </a:solidFill>
                <a:latin typeface="Symbol" pitchFamily="18" charset="2"/>
              </a:rPr>
              <a:t>q</a:t>
            </a:r>
          </a:p>
          <a:p>
            <a:pPr algn="ctr" eaLnBrk="1" hangingPunct="1">
              <a:buFont typeface="Wingdings" pitchFamily="2" charset="2"/>
              <a:buNone/>
            </a:pPr>
            <a:r>
              <a:rPr lang="en-US" altLang="en-US" sz="2400" b="1" dirty="0" smtClean="0">
                <a:solidFill>
                  <a:schemeClr val="hlink"/>
                </a:solidFill>
              </a:rPr>
              <a:t>g</a:t>
            </a:r>
          </a:p>
          <a:p>
            <a:pPr eaLnBrk="1" hangingPunct="1">
              <a:buFont typeface="Wingdings" pitchFamily="2" charset="2"/>
              <a:buNone/>
            </a:pPr>
            <a:r>
              <a:rPr lang="en-US" altLang="en-US" sz="2400" dirty="0" smtClean="0"/>
              <a:t>R = range (m)</a:t>
            </a:r>
          </a:p>
          <a:p>
            <a:pPr eaLnBrk="1" hangingPunct="1">
              <a:buFont typeface="Wingdings" pitchFamily="2" charset="2"/>
              <a:buNone/>
            </a:pPr>
            <a:r>
              <a:rPr lang="en-US" altLang="en-US" sz="2400" dirty="0" smtClean="0"/>
              <a:t>V</a:t>
            </a:r>
            <a:r>
              <a:rPr lang="en-US" altLang="en-US" sz="2400" baseline="-25000" dirty="0" smtClean="0"/>
              <a:t>i</a:t>
            </a:r>
            <a:r>
              <a:rPr lang="en-US" altLang="en-US" sz="2400" dirty="0" smtClean="0"/>
              <a:t> = overall launch velocity (the total vector quantity) (m/s)</a:t>
            </a:r>
          </a:p>
          <a:p>
            <a:pPr eaLnBrk="1" hangingPunct="1">
              <a:buFont typeface="Wingdings" pitchFamily="2" charset="2"/>
              <a:buNone/>
            </a:pPr>
            <a:r>
              <a:rPr lang="en-US" altLang="en-US" sz="2400" dirty="0" smtClean="0"/>
              <a:t>g = 9.81 m/s</a:t>
            </a:r>
            <a:r>
              <a:rPr lang="en-US" altLang="en-US" sz="2400" baseline="30000" dirty="0" smtClean="0"/>
              <a:t>2  </a:t>
            </a:r>
            <a:r>
              <a:rPr lang="en-US" altLang="en-US" sz="2400" dirty="0" smtClean="0">
                <a:sym typeface="Wingdings" pitchFamily="2" charset="2"/>
              </a:rPr>
              <a:t>*Note:</a:t>
            </a:r>
            <a:r>
              <a:rPr lang="en-US" altLang="en-US" sz="2400" baseline="30000" dirty="0" smtClean="0">
                <a:sym typeface="Wingdings" pitchFamily="2" charset="2"/>
              </a:rPr>
              <a:t>  </a:t>
            </a:r>
            <a:r>
              <a:rPr lang="en-US" altLang="en-US" sz="2400" dirty="0" smtClean="0">
                <a:sym typeface="Wingdings" pitchFamily="2" charset="2"/>
              </a:rPr>
              <a:t>this is NOT negative!</a:t>
            </a:r>
            <a:endParaRPr lang="en-US"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altLang="en-US" smtClean="0"/>
              <a:t>Projectile Motion</a:t>
            </a:r>
          </a:p>
        </p:txBody>
      </p:sp>
      <p:sp>
        <p:nvSpPr>
          <p:cNvPr id="8195" name="Rectangle 3"/>
          <p:cNvSpPr>
            <a:spLocks noGrp="1" noChangeArrowheads="1"/>
          </p:cNvSpPr>
          <p:nvPr>
            <p:ph type="subTitle" idx="1"/>
          </p:nvPr>
        </p:nvSpPr>
        <p:spPr>
          <a:xfrm>
            <a:off x="1371600" y="3733800"/>
            <a:ext cx="6858000" cy="2133600"/>
          </a:xfrm>
        </p:spPr>
        <p:txBody>
          <a:bodyPr/>
          <a:lstStyle/>
          <a:p>
            <a:pPr eaLnBrk="1" hangingPunct="1"/>
            <a:r>
              <a:rPr lang="en-US" altLang="en-US" dirty="0" smtClean="0"/>
              <a:t>Horizontally Launched Projectiles</a:t>
            </a:r>
          </a:p>
          <a:p>
            <a:pPr eaLnBrk="1" hangingPunct="1"/>
            <a:r>
              <a:rPr lang="en-US" altLang="en-US" dirty="0" smtClean="0"/>
              <a:t>Projectiles Launched at an Angle</a:t>
            </a:r>
          </a:p>
          <a:p>
            <a:pPr eaLnBrk="1" hangingPunct="1"/>
            <a:r>
              <a:rPr lang="en-US" altLang="en-US" dirty="0" smtClean="0"/>
              <a:t>Text Reference:  pp. 39-43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and Talk:</a:t>
            </a:r>
            <a:endParaRPr lang="en-US" dirty="0"/>
          </a:p>
        </p:txBody>
      </p:sp>
      <p:sp>
        <p:nvSpPr>
          <p:cNvPr id="3" name="Content Placeholder 2"/>
          <p:cNvSpPr>
            <a:spLocks noGrp="1"/>
          </p:cNvSpPr>
          <p:nvPr>
            <p:ph idx="1"/>
          </p:nvPr>
        </p:nvSpPr>
        <p:spPr/>
        <p:txBody>
          <a:bodyPr/>
          <a:lstStyle/>
          <a:p>
            <a:r>
              <a:rPr lang="en-US" dirty="0" smtClean="0"/>
              <a:t>What can we say regarding the relationship between horizontal motion and vertical motion for an object projected into the air?</a:t>
            </a:r>
            <a:endParaRPr lang="en-US" dirty="0"/>
          </a:p>
        </p:txBody>
      </p:sp>
    </p:spTree>
    <p:extLst>
      <p:ext uri="{BB962C8B-B14F-4D97-AF65-F5344CB8AC3E}">
        <p14:creationId xmlns:p14="http://schemas.microsoft.com/office/powerpoint/2010/main" val="641332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Motion--horizontal</a:t>
            </a:r>
            <a:endParaRPr lang="en-US" dirty="0"/>
          </a:p>
        </p:txBody>
      </p:sp>
      <p:sp>
        <p:nvSpPr>
          <p:cNvPr id="3" name="Content Placeholder 2"/>
          <p:cNvSpPr>
            <a:spLocks noGrp="1"/>
          </p:cNvSpPr>
          <p:nvPr>
            <p:ph idx="1"/>
          </p:nvPr>
        </p:nvSpPr>
        <p:spPr/>
        <p:txBody>
          <a:bodyPr/>
          <a:lstStyle/>
          <a:p>
            <a:r>
              <a:rPr lang="en-US" dirty="0" smtClean="0"/>
              <a:t>Horizontal motion is unaffected by vertical accelerations or vertical motion</a:t>
            </a:r>
          </a:p>
          <a:p>
            <a:endParaRPr lang="en-US" dirty="0"/>
          </a:p>
          <a:p>
            <a:r>
              <a:rPr lang="en-US" dirty="0" smtClean="0"/>
              <a:t>We will work with the assumption that air resistance is negligible, so…</a:t>
            </a:r>
          </a:p>
          <a:p>
            <a:endParaRPr lang="en-US" dirty="0" smtClean="0"/>
          </a:p>
          <a:p>
            <a:r>
              <a:rPr lang="en-US" dirty="0" smtClean="0"/>
              <a:t>Horizontal velocity will remain CONSTANT throughout the flight of a projectile</a:t>
            </a:r>
          </a:p>
          <a:p>
            <a:endParaRPr lang="en-US" dirty="0"/>
          </a:p>
          <a:p>
            <a:endParaRPr lang="en-US" dirty="0"/>
          </a:p>
        </p:txBody>
      </p:sp>
    </p:spTree>
    <p:extLst>
      <p:ext uri="{BB962C8B-B14F-4D97-AF65-F5344CB8AC3E}">
        <p14:creationId xmlns:p14="http://schemas.microsoft.com/office/powerpoint/2010/main" val="289372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Horizontally Launched: </a:t>
            </a:r>
            <a:br>
              <a:rPr lang="en-US" dirty="0" smtClean="0"/>
            </a:br>
            <a:r>
              <a:rPr lang="en-US" dirty="0" smtClean="0"/>
              <a:t>Problem Solving Strategy</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737479529"/>
              </p:ext>
            </p:extLst>
          </p:nvPr>
        </p:nvGraphicFramePr>
        <p:xfrm>
          <a:off x="914400" y="1600200"/>
          <a:ext cx="3810000" cy="327660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546100">
                <a:tc>
                  <a:txBody>
                    <a:bodyPr/>
                    <a:lstStyle/>
                    <a:p>
                      <a:r>
                        <a:rPr lang="en-US" b="1" dirty="0" smtClean="0">
                          <a:solidFill>
                            <a:schemeClr val="tx2">
                              <a:lumMod val="90000"/>
                              <a:lumOff val="10000"/>
                            </a:schemeClr>
                          </a:solidFill>
                          <a:effectLst>
                            <a:outerShdw blurRad="38100" dist="38100" dir="2700000" algn="tl">
                              <a:srgbClr val="000000">
                                <a:alpha val="43137"/>
                              </a:srgbClr>
                            </a:outerShdw>
                          </a:effectLst>
                        </a:rPr>
                        <a:t>X-direction</a:t>
                      </a:r>
                      <a:endParaRPr lang="en-US" b="1" dirty="0">
                        <a:solidFill>
                          <a:schemeClr val="tx2">
                            <a:lumMod val="90000"/>
                            <a:lumOff val="10000"/>
                          </a:schemeClr>
                        </a:solidFill>
                        <a:effectLst>
                          <a:outerShdw blurRad="38100" dist="38100" dir="2700000" algn="tl">
                            <a:srgbClr val="000000">
                              <a:alpha val="43137"/>
                            </a:srgbClr>
                          </a:outerShdw>
                        </a:effectLst>
                      </a:endParaRPr>
                    </a:p>
                  </a:txBody>
                  <a:tcPr marL="44824" marR="448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2">
                              <a:lumMod val="90000"/>
                              <a:lumOff val="10000"/>
                            </a:schemeClr>
                          </a:solidFill>
                          <a:effectLst>
                            <a:outerShdw blurRad="38100" dist="38100" dir="2700000" algn="tl">
                              <a:srgbClr val="000000">
                                <a:alpha val="43137"/>
                              </a:srgbClr>
                            </a:outerShdw>
                          </a:effectLst>
                        </a:rPr>
                        <a:t>Y-direction</a:t>
                      </a:r>
                    </a:p>
                  </a:txBody>
                  <a:tcPr marL="44824" marR="44824"/>
                </a:tc>
                <a:extLst>
                  <a:ext uri="{0D108BD9-81ED-4DB2-BD59-A6C34878D82A}">
                    <a16:rowId xmlns:a16="http://schemas.microsoft.com/office/drawing/2014/main" val="10000"/>
                  </a:ext>
                </a:extLst>
              </a:tr>
              <a:tr h="546100">
                <a:tc>
                  <a:txBody>
                    <a:bodyPr/>
                    <a:lstStyle/>
                    <a:p>
                      <a:r>
                        <a:rPr lang="en-US" sz="2400" dirty="0" smtClean="0"/>
                        <a:t>v</a:t>
                      </a:r>
                      <a:r>
                        <a:rPr lang="en-US" sz="2400" baseline="0" dirty="0" smtClean="0"/>
                        <a:t> =</a:t>
                      </a:r>
                      <a:endParaRPr lang="en-US" sz="2400" dirty="0"/>
                    </a:p>
                  </a:txBody>
                  <a:tcPr marL="44824" marR="44824"/>
                </a:tc>
                <a:tc>
                  <a:txBody>
                    <a:bodyPr/>
                    <a:lstStyle/>
                    <a:p>
                      <a:r>
                        <a:rPr lang="en-US" sz="2400" dirty="0" smtClean="0"/>
                        <a:t>u =</a:t>
                      </a:r>
                      <a:endParaRPr lang="en-US" sz="2400" dirty="0"/>
                    </a:p>
                  </a:txBody>
                  <a:tcPr marL="44824" marR="44824"/>
                </a:tc>
                <a:extLst>
                  <a:ext uri="{0D108BD9-81ED-4DB2-BD59-A6C34878D82A}">
                    <a16:rowId xmlns:a16="http://schemas.microsoft.com/office/drawing/2014/main" val="10001"/>
                  </a:ext>
                </a:extLst>
              </a:tr>
              <a:tr h="546100">
                <a:tc>
                  <a:txBody>
                    <a:bodyPr/>
                    <a:lstStyle/>
                    <a:p>
                      <a:r>
                        <a:rPr lang="en-US" sz="2400" dirty="0" smtClean="0"/>
                        <a:t>s =</a:t>
                      </a:r>
                      <a:endParaRPr lang="en-US" sz="2400" dirty="0"/>
                    </a:p>
                  </a:txBody>
                  <a:tcPr marL="44824" marR="44824"/>
                </a:tc>
                <a:tc>
                  <a:txBody>
                    <a:bodyPr/>
                    <a:lstStyle/>
                    <a:p>
                      <a:r>
                        <a:rPr lang="en-US" sz="2400" dirty="0" smtClean="0"/>
                        <a:t>v =</a:t>
                      </a:r>
                      <a:endParaRPr lang="en-US" sz="2400" dirty="0"/>
                    </a:p>
                  </a:txBody>
                  <a:tcPr marL="44824" marR="44824"/>
                </a:tc>
                <a:extLst>
                  <a:ext uri="{0D108BD9-81ED-4DB2-BD59-A6C34878D82A}">
                    <a16:rowId xmlns:a16="http://schemas.microsoft.com/office/drawing/2014/main" val="10002"/>
                  </a:ext>
                </a:extLst>
              </a:tr>
              <a:tr h="546100">
                <a:tc>
                  <a:txBody>
                    <a:bodyPr/>
                    <a:lstStyle/>
                    <a:p>
                      <a:r>
                        <a:rPr lang="en-US" sz="2400" dirty="0" smtClean="0"/>
                        <a:t>t =</a:t>
                      </a:r>
                      <a:endParaRPr lang="en-US" sz="2400" dirty="0"/>
                    </a:p>
                  </a:txBody>
                  <a:tcPr marL="44824" marR="44824"/>
                </a:tc>
                <a:tc>
                  <a:txBody>
                    <a:bodyPr/>
                    <a:lstStyle/>
                    <a:p>
                      <a:r>
                        <a:rPr lang="en-US" sz="2400" dirty="0" smtClean="0"/>
                        <a:t>a =</a:t>
                      </a:r>
                      <a:endParaRPr lang="en-US" sz="2400" dirty="0"/>
                    </a:p>
                  </a:txBody>
                  <a:tcPr marL="44824" marR="44824"/>
                </a:tc>
                <a:extLst>
                  <a:ext uri="{0D108BD9-81ED-4DB2-BD59-A6C34878D82A}">
                    <a16:rowId xmlns:a16="http://schemas.microsoft.com/office/drawing/2014/main" val="10003"/>
                  </a:ext>
                </a:extLst>
              </a:tr>
              <a:tr h="546100">
                <a:tc>
                  <a:txBody>
                    <a:bodyPr/>
                    <a:lstStyle/>
                    <a:p>
                      <a:endParaRPr lang="en-US" sz="2400"/>
                    </a:p>
                  </a:txBody>
                  <a:tcPr marL="44824" marR="44824"/>
                </a:tc>
                <a:tc>
                  <a:txBody>
                    <a:bodyPr/>
                    <a:lstStyle/>
                    <a:p>
                      <a:r>
                        <a:rPr lang="en-US" sz="2400" dirty="0" smtClean="0"/>
                        <a:t>s =</a:t>
                      </a:r>
                      <a:endParaRPr lang="en-US" sz="2400" dirty="0"/>
                    </a:p>
                  </a:txBody>
                  <a:tcPr marL="44824" marR="44824"/>
                </a:tc>
                <a:extLst>
                  <a:ext uri="{0D108BD9-81ED-4DB2-BD59-A6C34878D82A}">
                    <a16:rowId xmlns:a16="http://schemas.microsoft.com/office/drawing/2014/main" val="10004"/>
                  </a:ext>
                </a:extLst>
              </a:tr>
              <a:tr h="546100">
                <a:tc>
                  <a:txBody>
                    <a:bodyPr/>
                    <a:lstStyle/>
                    <a:p>
                      <a:endParaRPr lang="en-US" sz="2400" dirty="0"/>
                    </a:p>
                  </a:txBody>
                  <a:tcPr marL="44824" marR="44824"/>
                </a:tc>
                <a:tc>
                  <a:txBody>
                    <a:bodyPr/>
                    <a:lstStyle/>
                    <a:p>
                      <a:r>
                        <a:rPr lang="en-US" sz="2400" dirty="0" smtClean="0"/>
                        <a:t>t =</a:t>
                      </a:r>
                      <a:endParaRPr lang="en-US" sz="2400" dirty="0"/>
                    </a:p>
                  </a:txBody>
                  <a:tcPr marL="44824" marR="44824"/>
                </a:tc>
                <a:extLst>
                  <a:ext uri="{0D108BD9-81ED-4DB2-BD59-A6C34878D82A}">
                    <a16:rowId xmlns:a16="http://schemas.microsoft.com/office/drawing/2014/main" val="10005"/>
                  </a:ext>
                </a:extLst>
              </a:tr>
            </a:tbl>
          </a:graphicData>
        </a:graphic>
      </p:graphicFrame>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4724400" y="1524000"/>
                <a:ext cx="4267200" cy="4876800"/>
              </a:xfrm>
            </p:spPr>
            <p:txBody>
              <a:bodyPr/>
              <a:lstStyle/>
              <a:p>
                <a:r>
                  <a:rPr lang="en-US" dirty="0" smtClean="0"/>
                  <a:t>Horizontal direction:</a:t>
                </a:r>
              </a:p>
              <a:p>
                <a:pPr lvl="1"/>
                <a:r>
                  <a:rPr lang="en-US" sz="2000" dirty="0"/>
                  <a:t>v</a:t>
                </a:r>
                <a:r>
                  <a:rPr lang="en-US" sz="2000" dirty="0" smtClean="0"/>
                  <a:t> is constant</a:t>
                </a:r>
              </a:p>
              <a:p>
                <a:pPr lvl="1"/>
                <a:r>
                  <a:rPr lang="en-US" sz="2000" dirty="0" smtClean="0"/>
                  <a:t>t = total time in air</a:t>
                </a:r>
              </a:p>
              <a:p>
                <a:pPr lvl="1"/>
                <a:r>
                  <a:rPr lang="en-US" sz="2000" dirty="0"/>
                  <a:t>s</a:t>
                </a:r>
                <a:r>
                  <a:rPr lang="en-US" sz="2000" dirty="0" smtClean="0"/>
                  <a:t> = horizontal displacement</a:t>
                </a:r>
              </a:p>
              <a:p>
                <a:pPr marL="457200" lvl="1"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𝑠</m:t>
                      </m:r>
                      <m:r>
                        <a:rPr lang="en-US" sz="2000" b="0" i="1" smtClean="0">
                          <a:latin typeface="Cambria Math"/>
                        </a:rPr>
                        <m:t>=</m:t>
                      </m:r>
                      <m:r>
                        <a:rPr lang="en-US" sz="2000" b="0" i="1" smtClean="0">
                          <a:latin typeface="Cambria Math"/>
                        </a:rPr>
                        <m:t>𝑣𝑡</m:t>
                      </m:r>
                    </m:oMath>
                  </m:oMathPara>
                </a14:m>
                <a:endParaRPr lang="en-US" sz="2000" dirty="0" smtClean="0"/>
              </a:p>
              <a:p>
                <a:r>
                  <a:rPr lang="en-US" dirty="0" smtClean="0"/>
                  <a:t>Vertical direction:</a:t>
                </a:r>
              </a:p>
              <a:p>
                <a:pPr lvl="1"/>
                <a:r>
                  <a:rPr lang="en-US" sz="2000" dirty="0"/>
                  <a:t>u</a:t>
                </a:r>
                <a:r>
                  <a:rPr lang="en-US" sz="2000" dirty="0" smtClean="0"/>
                  <a:t> = 0 when launched horizontally!</a:t>
                </a:r>
              </a:p>
              <a:p>
                <a:pPr lvl="1"/>
                <a:r>
                  <a:rPr lang="en-US" sz="2000" dirty="0"/>
                  <a:t>s</a:t>
                </a:r>
                <a:r>
                  <a:rPr lang="en-US" sz="2000" dirty="0" smtClean="0"/>
                  <a:t> = height</a:t>
                </a:r>
              </a:p>
              <a:p>
                <a:pPr lvl="1"/>
                <a:r>
                  <a:rPr lang="en-US" sz="2000" dirty="0" smtClean="0"/>
                  <a:t>t = total time in air</a:t>
                </a:r>
              </a:p>
              <a:p>
                <a:pPr lvl="1"/>
                <a:r>
                  <a:rPr lang="en-US" sz="2000" dirty="0"/>
                  <a:t>a</a:t>
                </a:r>
                <a:r>
                  <a:rPr lang="en-US" sz="2000" dirty="0" smtClean="0"/>
                  <a:t> = - 9.81 m·s</a:t>
                </a:r>
                <a:r>
                  <a:rPr lang="en-US" sz="2000" baseline="30000" dirty="0" smtClean="0"/>
                  <a:t>-2</a:t>
                </a:r>
                <a:r>
                  <a:rPr lang="en-US" sz="2000" dirty="0" smtClean="0"/>
                  <a:t> (assume down is negative…)</a:t>
                </a:r>
                <a:endParaRPr lang="en-US" dirty="0" smtClean="0"/>
              </a:p>
              <a:p>
                <a:pPr marL="457200" lvl="1" indent="0">
                  <a:buNone/>
                </a:pPr>
                <a:r>
                  <a:rPr lang="en-US" dirty="0" smtClean="0"/>
                  <a:t>Use Kinematic equations!</a:t>
                </a:r>
                <a:endParaRPr lang="en-US" dirty="0"/>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4724400" y="1524000"/>
                <a:ext cx="4267200" cy="4876800"/>
              </a:xfrm>
              <a:blipFill rotWithShape="1">
                <a:blip r:embed="rId2"/>
                <a:stretch>
                  <a:fillRect l="-2000" t="-1250" b="-4375"/>
                </a:stretch>
              </a:blipFill>
            </p:spPr>
            <p:txBody>
              <a:bodyPr/>
              <a:lstStyle/>
              <a:p>
                <a:r>
                  <a:rPr lang="en-US">
                    <a:noFill/>
                  </a:rPr>
                  <a:t> </a:t>
                </a:r>
              </a:p>
            </p:txBody>
          </p:sp>
        </mc:Fallback>
      </mc:AlternateContent>
    </p:spTree>
    <p:extLst>
      <p:ext uri="{BB962C8B-B14F-4D97-AF65-F5344CB8AC3E}">
        <p14:creationId xmlns:p14="http://schemas.microsoft.com/office/powerpoint/2010/main" val="126898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 calcmode="lin" valueType="num">
                                      <p:cBhvr additive="base">
                                        <p:cTn id="22"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additive="base">
                                        <p:cTn id="2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6" end="6"/>
                                            </p:txEl>
                                          </p:spTgt>
                                        </p:tgtEl>
                                        <p:attrNameLst>
                                          <p:attrName>ppt_y</p:attrName>
                                        </p:attrNameLst>
                                      </p:cBhvr>
                                      <p:tavLst>
                                        <p:tav tm="0">
                                          <p:val>
                                            <p:strVal val="0-#ppt_h/2"/>
                                          </p:val>
                                        </p:tav>
                                        <p:tav tm="100000">
                                          <p:val>
                                            <p:strVal val="#ppt_y"/>
                                          </p:val>
                                        </p:tav>
                                      </p:tavLst>
                                    </p:anim>
                                  </p:childTnLst>
                                </p:cTn>
                              </p:par>
                            </p:childTnLst>
                          </p:cTn>
                        </p:par>
                        <p:par>
                          <p:cTn id="30" fill="hold">
                            <p:stCondLst>
                              <p:cond delay="500"/>
                            </p:stCondLst>
                            <p:childTnLst>
                              <p:par>
                                <p:cTn id="31" presetID="2" presetClass="entr" presetSubtype="1" fill="hold" nodeType="after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 calcmode="lin" valueType="num">
                                      <p:cBhvr additive="base">
                                        <p:cTn id="3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7" end="7"/>
                                            </p:txEl>
                                          </p:spTgt>
                                        </p:tgtEl>
                                        <p:attrNameLst>
                                          <p:attrName>ppt_y</p:attrName>
                                        </p:attrNameLst>
                                      </p:cBhvr>
                                      <p:tavLst>
                                        <p:tav tm="0">
                                          <p:val>
                                            <p:strVal val="0-#ppt_h/2"/>
                                          </p:val>
                                        </p:tav>
                                        <p:tav tm="100000">
                                          <p:val>
                                            <p:strVal val="#ppt_y"/>
                                          </p:val>
                                        </p:tav>
                                      </p:tavLst>
                                    </p:anim>
                                  </p:childTnLst>
                                </p:cTn>
                              </p:par>
                            </p:childTnLst>
                          </p:cTn>
                        </p:par>
                        <p:par>
                          <p:cTn id="35" fill="hold">
                            <p:stCondLst>
                              <p:cond delay="1000"/>
                            </p:stCondLst>
                            <p:childTnLst>
                              <p:par>
                                <p:cTn id="36" presetID="2" presetClass="entr" presetSubtype="1" fill="hold" nodeType="after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 calcmode="lin" valueType="num">
                                      <p:cBhvr additive="base">
                                        <p:cTn id="38"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8" end="8"/>
                                            </p:txEl>
                                          </p:spTgt>
                                        </p:tgtEl>
                                        <p:attrNameLst>
                                          <p:attrName>ppt_y</p:attrName>
                                        </p:attrNameLst>
                                      </p:cBhvr>
                                      <p:tavLst>
                                        <p:tav tm="0">
                                          <p:val>
                                            <p:strVal val="0-#ppt_h/2"/>
                                          </p:val>
                                        </p:tav>
                                        <p:tav tm="100000">
                                          <p:val>
                                            <p:strVal val="#ppt_y"/>
                                          </p:val>
                                        </p:tav>
                                      </p:tavLst>
                                    </p:anim>
                                  </p:childTnLst>
                                </p:cTn>
                              </p:par>
                            </p:childTnLst>
                          </p:cTn>
                        </p:par>
                        <p:par>
                          <p:cTn id="40" fill="hold">
                            <p:stCondLst>
                              <p:cond delay="1500"/>
                            </p:stCondLst>
                            <p:childTnLst>
                              <p:par>
                                <p:cTn id="41" presetID="2" presetClass="entr" presetSubtype="1" fill="hold" nodeType="after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0-#ppt_h/2"/>
                                          </p:val>
                                        </p:tav>
                                        <p:tav tm="100000">
                                          <p:val>
                                            <p:strVal val="#ppt_y"/>
                                          </p:val>
                                        </p:tav>
                                      </p:tavLst>
                                    </p:anim>
                                  </p:childTnLst>
                                </p:cTn>
                              </p:par>
                            </p:childTnLst>
                          </p:cTn>
                        </p:par>
                        <p:par>
                          <p:cTn id="45" fill="hold">
                            <p:stCondLst>
                              <p:cond delay="2000"/>
                            </p:stCondLst>
                            <p:childTnLst>
                              <p:par>
                                <p:cTn id="46" presetID="2" presetClass="entr" presetSubtype="1" fill="hold" nodeType="afterEffect">
                                  <p:stCondLst>
                                    <p:cond delay="0"/>
                                  </p:stCondLst>
                                  <p:childTnLst>
                                    <p:set>
                                      <p:cBhvr>
                                        <p:cTn id="47" dur="1" fill="hold">
                                          <p:stCondLst>
                                            <p:cond delay="0"/>
                                          </p:stCondLst>
                                        </p:cTn>
                                        <p:tgtEl>
                                          <p:spTgt spid="5">
                                            <p:txEl>
                                              <p:pRg st="10" end="10"/>
                                            </p:txEl>
                                          </p:spTgt>
                                        </p:tgtEl>
                                        <p:attrNameLst>
                                          <p:attrName>style.visibility</p:attrName>
                                        </p:attrNameLst>
                                      </p:cBhvr>
                                      <p:to>
                                        <p:strVal val="visible"/>
                                      </p:to>
                                    </p:set>
                                    <p:anim calcmode="lin" valueType="num">
                                      <p:cBhvr additive="base">
                                        <p:cTn id="48"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Practice Problem:</a:t>
            </a:r>
            <a:endParaRPr lang="en-US" dirty="0"/>
          </a:p>
        </p:txBody>
      </p:sp>
      <p:sp>
        <p:nvSpPr>
          <p:cNvPr id="6" name="Content Placeholder 5"/>
          <p:cNvSpPr>
            <a:spLocks noGrp="1"/>
          </p:cNvSpPr>
          <p:nvPr>
            <p:ph idx="1"/>
          </p:nvPr>
        </p:nvSpPr>
        <p:spPr/>
        <p:txBody>
          <a:bodyPr/>
          <a:lstStyle/>
          <a:p>
            <a:r>
              <a:rPr lang="en-US" dirty="0" smtClean="0"/>
              <a:t>A marble rolls across a horizontal table with a speed of 3.75 m·s</a:t>
            </a:r>
            <a:r>
              <a:rPr lang="en-US" baseline="30000" dirty="0" smtClean="0"/>
              <a:t>-1</a:t>
            </a:r>
            <a:r>
              <a:rPr lang="en-US" dirty="0" smtClean="0"/>
              <a:t>.  If the table is 1.65 m high, how far away from the edge of the table will the marble land? </a:t>
            </a: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2993831207"/>
              </p:ext>
            </p:extLst>
          </p:nvPr>
        </p:nvGraphicFramePr>
        <p:xfrm>
          <a:off x="838200" y="3505200"/>
          <a:ext cx="4648200" cy="32766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tblGrid>
              <a:tr h="546100">
                <a:tc>
                  <a:txBody>
                    <a:bodyPr/>
                    <a:lstStyle/>
                    <a:p>
                      <a:r>
                        <a:rPr lang="en-US" b="1" dirty="0" smtClean="0">
                          <a:solidFill>
                            <a:schemeClr val="tx2">
                              <a:lumMod val="90000"/>
                              <a:lumOff val="10000"/>
                            </a:schemeClr>
                          </a:solidFill>
                          <a:effectLst>
                            <a:outerShdw blurRad="38100" dist="38100" dir="2700000" algn="tl">
                              <a:srgbClr val="000000">
                                <a:alpha val="43137"/>
                              </a:srgbClr>
                            </a:outerShdw>
                          </a:effectLst>
                        </a:rPr>
                        <a:t>X-direction</a:t>
                      </a:r>
                      <a:endParaRPr lang="en-US" b="1" dirty="0">
                        <a:solidFill>
                          <a:schemeClr val="tx2">
                            <a:lumMod val="90000"/>
                            <a:lumOff val="10000"/>
                          </a:schemeClr>
                        </a:solidFill>
                        <a:effectLst>
                          <a:outerShdw blurRad="38100" dist="38100" dir="2700000" algn="tl">
                            <a:srgbClr val="000000">
                              <a:alpha val="43137"/>
                            </a:srgbClr>
                          </a:outerShdw>
                        </a:effectLst>
                      </a:endParaRPr>
                    </a:p>
                  </a:txBody>
                  <a:tcPr marL="44824" marR="448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2">
                              <a:lumMod val="90000"/>
                              <a:lumOff val="10000"/>
                            </a:schemeClr>
                          </a:solidFill>
                          <a:effectLst>
                            <a:outerShdw blurRad="38100" dist="38100" dir="2700000" algn="tl">
                              <a:srgbClr val="000000">
                                <a:alpha val="43137"/>
                              </a:srgbClr>
                            </a:outerShdw>
                          </a:effectLst>
                        </a:rPr>
                        <a:t>Y-direction</a:t>
                      </a:r>
                    </a:p>
                  </a:txBody>
                  <a:tcPr marL="44824" marR="44824"/>
                </a:tc>
                <a:extLst>
                  <a:ext uri="{0D108BD9-81ED-4DB2-BD59-A6C34878D82A}">
                    <a16:rowId xmlns:a16="http://schemas.microsoft.com/office/drawing/2014/main" val="10000"/>
                  </a:ext>
                </a:extLst>
              </a:tr>
              <a:tr h="546100">
                <a:tc>
                  <a:txBody>
                    <a:bodyPr/>
                    <a:lstStyle/>
                    <a:p>
                      <a:r>
                        <a:rPr lang="en-US" sz="2400" dirty="0" smtClean="0"/>
                        <a:t>v</a:t>
                      </a:r>
                      <a:r>
                        <a:rPr lang="en-US" sz="2400" baseline="0" dirty="0" smtClean="0"/>
                        <a:t> =</a:t>
                      </a:r>
                      <a:endParaRPr lang="en-US" sz="2400" dirty="0"/>
                    </a:p>
                  </a:txBody>
                  <a:tcPr marL="44824" marR="44824"/>
                </a:tc>
                <a:tc>
                  <a:txBody>
                    <a:bodyPr/>
                    <a:lstStyle/>
                    <a:p>
                      <a:r>
                        <a:rPr lang="en-US" sz="2400" dirty="0" smtClean="0"/>
                        <a:t>u = </a:t>
                      </a:r>
                      <a:endParaRPr lang="en-US" sz="2400" dirty="0"/>
                    </a:p>
                  </a:txBody>
                  <a:tcPr marL="44824" marR="44824"/>
                </a:tc>
                <a:extLst>
                  <a:ext uri="{0D108BD9-81ED-4DB2-BD59-A6C34878D82A}">
                    <a16:rowId xmlns:a16="http://schemas.microsoft.com/office/drawing/2014/main" val="10001"/>
                  </a:ext>
                </a:extLst>
              </a:tr>
              <a:tr h="546100">
                <a:tc>
                  <a:txBody>
                    <a:bodyPr/>
                    <a:lstStyle/>
                    <a:p>
                      <a:r>
                        <a:rPr lang="en-US" sz="2400" dirty="0" smtClean="0"/>
                        <a:t>s = </a:t>
                      </a:r>
                      <a:endParaRPr lang="en-US" sz="2400" dirty="0"/>
                    </a:p>
                  </a:txBody>
                  <a:tcPr marL="44824" marR="44824"/>
                </a:tc>
                <a:tc>
                  <a:txBody>
                    <a:bodyPr/>
                    <a:lstStyle/>
                    <a:p>
                      <a:r>
                        <a:rPr lang="en-US" sz="2400" dirty="0" smtClean="0"/>
                        <a:t>v =</a:t>
                      </a:r>
                      <a:endParaRPr lang="en-US" sz="2400" dirty="0"/>
                    </a:p>
                  </a:txBody>
                  <a:tcPr marL="44824" marR="44824"/>
                </a:tc>
                <a:extLst>
                  <a:ext uri="{0D108BD9-81ED-4DB2-BD59-A6C34878D82A}">
                    <a16:rowId xmlns:a16="http://schemas.microsoft.com/office/drawing/2014/main" val="10002"/>
                  </a:ext>
                </a:extLst>
              </a:tr>
              <a:tr h="546100">
                <a:tc>
                  <a:txBody>
                    <a:bodyPr/>
                    <a:lstStyle/>
                    <a:p>
                      <a:r>
                        <a:rPr lang="en-US" sz="2400" dirty="0" smtClean="0"/>
                        <a:t>t = </a:t>
                      </a:r>
                      <a:endParaRPr lang="en-US" sz="2400" dirty="0"/>
                    </a:p>
                  </a:txBody>
                  <a:tcPr marL="44824" marR="44824"/>
                </a:tc>
                <a:tc>
                  <a:txBody>
                    <a:bodyPr/>
                    <a:lstStyle/>
                    <a:p>
                      <a:r>
                        <a:rPr lang="en-US" sz="2400" dirty="0" smtClean="0"/>
                        <a:t>a =</a:t>
                      </a:r>
                      <a:endParaRPr lang="en-US" sz="2400" dirty="0"/>
                    </a:p>
                  </a:txBody>
                  <a:tcPr marL="44824" marR="44824"/>
                </a:tc>
                <a:extLst>
                  <a:ext uri="{0D108BD9-81ED-4DB2-BD59-A6C34878D82A}">
                    <a16:rowId xmlns:a16="http://schemas.microsoft.com/office/drawing/2014/main" val="10003"/>
                  </a:ext>
                </a:extLst>
              </a:tr>
              <a:tr h="546100">
                <a:tc>
                  <a:txBody>
                    <a:bodyPr/>
                    <a:lstStyle/>
                    <a:p>
                      <a:endParaRPr lang="en-US" sz="2400" dirty="0"/>
                    </a:p>
                  </a:txBody>
                  <a:tcPr marL="44824" marR="44824"/>
                </a:tc>
                <a:tc>
                  <a:txBody>
                    <a:bodyPr/>
                    <a:lstStyle/>
                    <a:p>
                      <a:r>
                        <a:rPr lang="en-US" sz="2400" dirty="0" smtClean="0"/>
                        <a:t>s = </a:t>
                      </a:r>
                      <a:endParaRPr lang="en-US" sz="2400" dirty="0"/>
                    </a:p>
                  </a:txBody>
                  <a:tcPr marL="44824" marR="44824"/>
                </a:tc>
                <a:extLst>
                  <a:ext uri="{0D108BD9-81ED-4DB2-BD59-A6C34878D82A}">
                    <a16:rowId xmlns:a16="http://schemas.microsoft.com/office/drawing/2014/main" val="10004"/>
                  </a:ext>
                </a:extLst>
              </a:tr>
              <a:tr h="546100">
                <a:tc>
                  <a:txBody>
                    <a:bodyPr/>
                    <a:lstStyle/>
                    <a:p>
                      <a:endParaRPr lang="en-US" sz="2400" dirty="0"/>
                    </a:p>
                  </a:txBody>
                  <a:tcPr marL="44824" marR="44824"/>
                </a:tc>
                <a:tc>
                  <a:txBody>
                    <a:bodyPr/>
                    <a:lstStyle/>
                    <a:p>
                      <a:r>
                        <a:rPr lang="en-US" sz="2400" dirty="0" smtClean="0"/>
                        <a:t>t = </a:t>
                      </a:r>
                      <a:endParaRPr lang="en-US" sz="2400" dirty="0"/>
                    </a:p>
                  </a:txBody>
                  <a:tcPr marL="44824" marR="4482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7776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Practice Problem</a:t>
            </a:r>
            <a:endParaRPr lang="en-US" dirty="0"/>
          </a:p>
        </p:txBody>
      </p:sp>
      <p:sp>
        <p:nvSpPr>
          <p:cNvPr id="6" name="Content Placeholder 5"/>
          <p:cNvSpPr>
            <a:spLocks noGrp="1"/>
          </p:cNvSpPr>
          <p:nvPr>
            <p:ph idx="1"/>
          </p:nvPr>
        </p:nvSpPr>
        <p:spPr/>
        <p:txBody>
          <a:bodyPr/>
          <a:lstStyle/>
          <a:p>
            <a:r>
              <a:rPr lang="en-US" dirty="0" smtClean="0"/>
              <a:t>A marble rolls across a horizontal table with a speed of 3.75 m·s</a:t>
            </a:r>
            <a:r>
              <a:rPr lang="en-US" baseline="30000" dirty="0" smtClean="0"/>
              <a:t>-1</a:t>
            </a:r>
            <a:r>
              <a:rPr lang="en-US" dirty="0" smtClean="0"/>
              <a:t>.  If the table is 1.65 m high, how far away from the edge of the table will the marble land? </a:t>
            </a: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3077835483"/>
              </p:ext>
            </p:extLst>
          </p:nvPr>
        </p:nvGraphicFramePr>
        <p:xfrm>
          <a:off x="838200" y="3505200"/>
          <a:ext cx="4648200" cy="32766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tblGrid>
              <a:tr h="546100">
                <a:tc>
                  <a:txBody>
                    <a:bodyPr/>
                    <a:lstStyle/>
                    <a:p>
                      <a:r>
                        <a:rPr lang="en-US" b="1" dirty="0" smtClean="0">
                          <a:solidFill>
                            <a:schemeClr val="tx2">
                              <a:lumMod val="90000"/>
                              <a:lumOff val="10000"/>
                            </a:schemeClr>
                          </a:solidFill>
                          <a:effectLst>
                            <a:outerShdw blurRad="38100" dist="38100" dir="2700000" algn="tl">
                              <a:srgbClr val="000000">
                                <a:alpha val="43137"/>
                              </a:srgbClr>
                            </a:outerShdw>
                          </a:effectLst>
                        </a:rPr>
                        <a:t>X-direction</a:t>
                      </a:r>
                      <a:endParaRPr lang="en-US" b="1" dirty="0">
                        <a:solidFill>
                          <a:schemeClr val="tx2">
                            <a:lumMod val="90000"/>
                            <a:lumOff val="10000"/>
                          </a:schemeClr>
                        </a:solidFill>
                        <a:effectLst>
                          <a:outerShdw blurRad="38100" dist="38100" dir="2700000" algn="tl">
                            <a:srgbClr val="000000">
                              <a:alpha val="43137"/>
                            </a:srgbClr>
                          </a:outerShdw>
                        </a:effectLst>
                      </a:endParaRPr>
                    </a:p>
                  </a:txBody>
                  <a:tcPr marL="44824" marR="448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2">
                              <a:lumMod val="90000"/>
                              <a:lumOff val="10000"/>
                            </a:schemeClr>
                          </a:solidFill>
                          <a:effectLst>
                            <a:outerShdw blurRad="38100" dist="38100" dir="2700000" algn="tl">
                              <a:srgbClr val="000000">
                                <a:alpha val="43137"/>
                              </a:srgbClr>
                            </a:outerShdw>
                          </a:effectLst>
                        </a:rPr>
                        <a:t>Y-direction</a:t>
                      </a:r>
                    </a:p>
                  </a:txBody>
                  <a:tcPr marL="44824" marR="44824"/>
                </a:tc>
                <a:extLst>
                  <a:ext uri="{0D108BD9-81ED-4DB2-BD59-A6C34878D82A}">
                    <a16:rowId xmlns:a16="http://schemas.microsoft.com/office/drawing/2014/main" val="10000"/>
                  </a:ext>
                </a:extLst>
              </a:tr>
              <a:tr h="546100">
                <a:tc>
                  <a:txBody>
                    <a:bodyPr/>
                    <a:lstStyle/>
                    <a:p>
                      <a:r>
                        <a:rPr lang="en-US" sz="2400" dirty="0" smtClean="0"/>
                        <a:t>v</a:t>
                      </a:r>
                      <a:r>
                        <a:rPr lang="en-US" sz="2400" baseline="0" dirty="0" smtClean="0"/>
                        <a:t> = 3.75</a:t>
                      </a:r>
                      <a:r>
                        <a:rPr lang="en-US" sz="2400" dirty="0" smtClean="0"/>
                        <a:t> m·s</a:t>
                      </a:r>
                      <a:r>
                        <a:rPr lang="en-US" sz="2400" baseline="30000" dirty="0" smtClean="0"/>
                        <a:t>-1</a:t>
                      </a:r>
                      <a:endParaRPr lang="en-US" sz="2400" dirty="0"/>
                    </a:p>
                  </a:txBody>
                  <a:tcPr marL="44824" marR="44824"/>
                </a:tc>
                <a:tc>
                  <a:txBody>
                    <a:bodyPr/>
                    <a:lstStyle/>
                    <a:p>
                      <a:r>
                        <a:rPr lang="en-US" sz="2400" dirty="0" smtClean="0"/>
                        <a:t>u = 0</a:t>
                      </a:r>
                      <a:endParaRPr lang="en-US" sz="2400" dirty="0"/>
                    </a:p>
                  </a:txBody>
                  <a:tcPr marL="44824" marR="44824"/>
                </a:tc>
                <a:extLst>
                  <a:ext uri="{0D108BD9-81ED-4DB2-BD59-A6C34878D82A}">
                    <a16:rowId xmlns:a16="http://schemas.microsoft.com/office/drawing/2014/main" val="10001"/>
                  </a:ext>
                </a:extLst>
              </a:tr>
              <a:tr h="546100">
                <a:tc>
                  <a:txBody>
                    <a:bodyPr/>
                    <a:lstStyle/>
                    <a:p>
                      <a:r>
                        <a:rPr lang="en-US" sz="2400" dirty="0" smtClean="0"/>
                        <a:t>s = ?</a:t>
                      </a:r>
                      <a:endParaRPr lang="en-US" sz="2400" dirty="0"/>
                    </a:p>
                  </a:txBody>
                  <a:tcPr marL="44824" marR="44824"/>
                </a:tc>
                <a:tc>
                  <a:txBody>
                    <a:bodyPr/>
                    <a:lstStyle/>
                    <a:p>
                      <a:r>
                        <a:rPr lang="en-US" sz="2400" dirty="0" smtClean="0"/>
                        <a:t>v =</a:t>
                      </a:r>
                      <a:endParaRPr lang="en-US" sz="2400" dirty="0"/>
                    </a:p>
                  </a:txBody>
                  <a:tcPr marL="44824" marR="44824"/>
                </a:tc>
                <a:extLst>
                  <a:ext uri="{0D108BD9-81ED-4DB2-BD59-A6C34878D82A}">
                    <a16:rowId xmlns:a16="http://schemas.microsoft.com/office/drawing/2014/main" val="10002"/>
                  </a:ext>
                </a:extLst>
              </a:tr>
              <a:tr h="546100">
                <a:tc>
                  <a:txBody>
                    <a:bodyPr/>
                    <a:lstStyle/>
                    <a:p>
                      <a:r>
                        <a:rPr lang="en-US" sz="2400" dirty="0" smtClean="0"/>
                        <a:t>t = ?</a:t>
                      </a:r>
                      <a:endParaRPr lang="en-US" sz="2400" dirty="0"/>
                    </a:p>
                  </a:txBody>
                  <a:tcPr marL="44824" marR="44824"/>
                </a:tc>
                <a:tc>
                  <a:txBody>
                    <a:bodyPr/>
                    <a:lstStyle/>
                    <a:p>
                      <a:r>
                        <a:rPr lang="en-US" sz="2400" dirty="0" smtClean="0"/>
                        <a:t>a = 9.81</a:t>
                      </a:r>
                      <a:r>
                        <a:rPr lang="en-US" sz="2400" baseline="0" dirty="0" smtClean="0"/>
                        <a:t> m·s</a:t>
                      </a:r>
                      <a:r>
                        <a:rPr lang="en-US" sz="2400" baseline="30000" dirty="0" smtClean="0"/>
                        <a:t>-2</a:t>
                      </a:r>
                      <a:endParaRPr lang="en-US" sz="2400" dirty="0"/>
                    </a:p>
                  </a:txBody>
                  <a:tcPr marL="44824" marR="44824"/>
                </a:tc>
                <a:extLst>
                  <a:ext uri="{0D108BD9-81ED-4DB2-BD59-A6C34878D82A}">
                    <a16:rowId xmlns:a16="http://schemas.microsoft.com/office/drawing/2014/main" val="10003"/>
                  </a:ext>
                </a:extLst>
              </a:tr>
              <a:tr h="546100">
                <a:tc>
                  <a:txBody>
                    <a:bodyPr/>
                    <a:lstStyle/>
                    <a:p>
                      <a:endParaRPr lang="en-US" sz="2400" dirty="0"/>
                    </a:p>
                  </a:txBody>
                  <a:tcPr marL="44824" marR="44824"/>
                </a:tc>
                <a:tc>
                  <a:txBody>
                    <a:bodyPr/>
                    <a:lstStyle/>
                    <a:p>
                      <a:r>
                        <a:rPr lang="en-US" sz="2400" dirty="0" smtClean="0"/>
                        <a:t>s = 1.65 m</a:t>
                      </a:r>
                      <a:endParaRPr lang="en-US" sz="2400" dirty="0"/>
                    </a:p>
                  </a:txBody>
                  <a:tcPr marL="44824" marR="44824"/>
                </a:tc>
                <a:extLst>
                  <a:ext uri="{0D108BD9-81ED-4DB2-BD59-A6C34878D82A}">
                    <a16:rowId xmlns:a16="http://schemas.microsoft.com/office/drawing/2014/main" val="10004"/>
                  </a:ext>
                </a:extLst>
              </a:tr>
              <a:tr h="546100">
                <a:tc>
                  <a:txBody>
                    <a:bodyPr/>
                    <a:lstStyle/>
                    <a:p>
                      <a:endParaRPr lang="en-US" sz="2400" dirty="0"/>
                    </a:p>
                  </a:txBody>
                  <a:tcPr marL="44824" marR="44824"/>
                </a:tc>
                <a:tc>
                  <a:txBody>
                    <a:bodyPr/>
                    <a:lstStyle/>
                    <a:p>
                      <a:r>
                        <a:rPr lang="en-US" sz="2400" dirty="0" smtClean="0"/>
                        <a:t>t = ?</a:t>
                      </a:r>
                      <a:endParaRPr lang="en-US" sz="2400" dirty="0"/>
                    </a:p>
                  </a:txBody>
                  <a:tcPr marL="44824" marR="4482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28175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Practice Problem</a:t>
            </a:r>
            <a:endParaRPr lang="en-US" dirty="0"/>
          </a:p>
        </p:txBody>
      </p:sp>
      <p:sp>
        <p:nvSpPr>
          <p:cNvPr id="6" name="Content Placeholder 5"/>
          <p:cNvSpPr>
            <a:spLocks noGrp="1"/>
          </p:cNvSpPr>
          <p:nvPr>
            <p:ph idx="1"/>
          </p:nvPr>
        </p:nvSpPr>
        <p:spPr/>
        <p:txBody>
          <a:bodyPr/>
          <a:lstStyle/>
          <a:p>
            <a:r>
              <a:rPr lang="en-US" dirty="0" smtClean="0"/>
              <a:t>A billiard ball rolls across a horizontal table with a speed of 2.75 m·s</a:t>
            </a:r>
            <a:r>
              <a:rPr lang="en-US" baseline="30000" dirty="0" smtClean="0"/>
              <a:t>-1</a:t>
            </a:r>
            <a:r>
              <a:rPr lang="en-US" dirty="0" smtClean="0"/>
              <a:t>.  If the ball lands 0.95 m away from the edge of the table, how high was the table?</a:t>
            </a: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2427307128"/>
              </p:ext>
            </p:extLst>
          </p:nvPr>
        </p:nvGraphicFramePr>
        <p:xfrm>
          <a:off x="838200" y="3505200"/>
          <a:ext cx="4648200" cy="32766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tblGrid>
              <a:tr h="546100">
                <a:tc>
                  <a:txBody>
                    <a:bodyPr/>
                    <a:lstStyle/>
                    <a:p>
                      <a:r>
                        <a:rPr lang="en-US" b="1" dirty="0" smtClean="0">
                          <a:solidFill>
                            <a:schemeClr val="tx2">
                              <a:lumMod val="90000"/>
                              <a:lumOff val="10000"/>
                            </a:schemeClr>
                          </a:solidFill>
                          <a:effectLst>
                            <a:outerShdw blurRad="38100" dist="38100" dir="2700000" algn="tl">
                              <a:srgbClr val="000000">
                                <a:alpha val="43137"/>
                              </a:srgbClr>
                            </a:outerShdw>
                          </a:effectLst>
                        </a:rPr>
                        <a:t>X-direction</a:t>
                      </a:r>
                      <a:endParaRPr lang="en-US" b="1" dirty="0">
                        <a:solidFill>
                          <a:schemeClr val="tx2">
                            <a:lumMod val="90000"/>
                            <a:lumOff val="10000"/>
                          </a:schemeClr>
                        </a:solidFill>
                        <a:effectLst>
                          <a:outerShdw blurRad="38100" dist="38100" dir="2700000" algn="tl">
                            <a:srgbClr val="000000">
                              <a:alpha val="43137"/>
                            </a:srgbClr>
                          </a:outerShdw>
                        </a:effectLst>
                      </a:endParaRPr>
                    </a:p>
                  </a:txBody>
                  <a:tcPr marL="44824" marR="448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2">
                              <a:lumMod val="90000"/>
                              <a:lumOff val="10000"/>
                            </a:schemeClr>
                          </a:solidFill>
                          <a:effectLst>
                            <a:outerShdw blurRad="38100" dist="38100" dir="2700000" algn="tl">
                              <a:srgbClr val="000000">
                                <a:alpha val="43137"/>
                              </a:srgbClr>
                            </a:outerShdw>
                          </a:effectLst>
                        </a:rPr>
                        <a:t>Y-direction</a:t>
                      </a:r>
                    </a:p>
                  </a:txBody>
                  <a:tcPr marL="44824" marR="44824"/>
                </a:tc>
                <a:extLst>
                  <a:ext uri="{0D108BD9-81ED-4DB2-BD59-A6C34878D82A}">
                    <a16:rowId xmlns:a16="http://schemas.microsoft.com/office/drawing/2014/main" val="10000"/>
                  </a:ext>
                </a:extLst>
              </a:tr>
              <a:tr h="546100">
                <a:tc>
                  <a:txBody>
                    <a:bodyPr/>
                    <a:lstStyle/>
                    <a:p>
                      <a:r>
                        <a:rPr lang="en-US" sz="2400" dirty="0" smtClean="0"/>
                        <a:t>v</a:t>
                      </a:r>
                      <a:r>
                        <a:rPr lang="en-US" sz="2400" baseline="0" dirty="0" smtClean="0"/>
                        <a:t> =</a:t>
                      </a:r>
                      <a:endParaRPr lang="en-US" sz="2400" dirty="0"/>
                    </a:p>
                  </a:txBody>
                  <a:tcPr marL="44824" marR="44824"/>
                </a:tc>
                <a:tc>
                  <a:txBody>
                    <a:bodyPr/>
                    <a:lstStyle/>
                    <a:p>
                      <a:r>
                        <a:rPr lang="en-US" sz="2400" dirty="0" smtClean="0"/>
                        <a:t>u = </a:t>
                      </a:r>
                      <a:endParaRPr lang="en-US" sz="2400" dirty="0"/>
                    </a:p>
                  </a:txBody>
                  <a:tcPr marL="44824" marR="44824"/>
                </a:tc>
                <a:extLst>
                  <a:ext uri="{0D108BD9-81ED-4DB2-BD59-A6C34878D82A}">
                    <a16:rowId xmlns:a16="http://schemas.microsoft.com/office/drawing/2014/main" val="10001"/>
                  </a:ext>
                </a:extLst>
              </a:tr>
              <a:tr h="546100">
                <a:tc>
                  <a:txBody>
                    <a:bodyPr/>
                    <a:lstStyle/>
                    <a:p>
                      <a:r>
                        <a:rPr lang="en-US" sz="2400" dirty="0" smtClean="0"/>
                        <a:t>s = </a:t>
                      </a:r>
                      <a:endParaRPr lang="en-US" sz="2400" dirty="0"/>
                    </a:p>
                  </a:txBody>
                  <a:tcPr marL="44824" marR="44824"/>
                </a:tc>
                <a:tc>
                  <a:txBody>
                    <a:bodyPr/>
                    <a:lstStyle/>
                    <a:p>
                      <a:r>
                        <a:rPr lang="en-US" sz="2400" dirty="0" smtClean="0"/>
                        <a:t>v =</a:t>
                      </a:r>
                      <a:endParaRPr lang="en-US" sz="2400" dirty="0"/>
                    </a:p>
                  </a:txBody>
                  <a:tcPr marL="44824" marR="44824"/>
                </a:tc>
                <a:extLst>
                  <a:ext uri="{0D108BD9-81ED-4DB2-BD59-A6C34878D82A}">
                    <a16:rowId xmlns:a16="http://schemas.microsoft.com/office/drawing/2014/main" val="10002"/>
                  </a:ext>
                </a:extLst>
              </a:tr>
              <a:tr h="546100">
                <a:tc>
                  <a:txBody>
                    <a:bodyPr/>
                    <a:lstStyle/>
                    <a:p>
                      <a:r>
                        <a:rPr lang="en-US" sz="2400" dirty="0" smtClean="0"/>
                        <a:t>t = </a:t>
                      </a:r>
                      <a:endParaRPr lang="en-US" sz="2400" dirty="0"/>
                    </a:p>
                  </a:txBody>
                  <a:tcPr marL="44824" marR="44824"/>
                </a:tc>
                <a:tc>
                  <a:txBody>
                    <a:bodyPr/>
                    <a:lstStyle/>
                    <a:p>
                      <a:r>
                        <a:rPr lang="en-US" sz="2400" dirty="0" smtClean="0"/>
                        <a:t>a =</a:t>
                      </a:r>
                      <a:endParaRPr lang="en-US" sz="2400" dirty="0"/>
                    </a:p>
                  </a:txBody>
                  <a:tcPr marL="44824" marR="44824"/>
                </a:tc>
                <a:extLst>
                  <a:ext uri="{0D108BD9-81ED-4DB2-BD59-A6C34878D82A}">
                    <a16:rowId xmlns:a16="http://schemas.microsoft.com/office/drawing/2014/main" val="10003"/>
                  </a:ext>
                </a:extLst>
              </a:tr>
              <a:tr h="546100">
                <a:tc>
                  <a:txBody>
                    <a:bodyPr/>
                    <a:lstStyle/>
                    <a:p>
                      <a:endParaRPr lang="en-US" sz="2400" dirty="0"/>
                    </a:p>
                  </a:txBody>
                  <a:tcPr marL="44824" marR="44824"/>
                </a:tc>
                <a:tc>
                  <a:txBody>
                    <a:bodyPr/>
                    <a:lstStyle/>
                    <a:p>
                      <a:r>
                        <a:rPr lang="en-US" sz="2400" dirty="0" smtClean="0"/>
                        <a:t>s =</a:t>
                      </a:r>
                      <a:endParaRPr lang="en-US" sz="2400" dirty="0"/>
                    </a:p>
                  </a:txBody>
                  <a:tcPr marL="44824" marR="44824"/>
                </a:tc>
                <a:extLst>
                  <a:ext uri="{0D108BD9-81ED-4DB2-BD59-A6C34878D82A}">
                    <a16:rowId xmlns:a16="http://schemas.microsoft.com/office/drawing/2014/main" val="10004"/>
                  </a:ext>
                </a:extLst>
              </a:tr>
              <a:tr h="546100">
                <a:tc>
                  <a:txBody>
                    <a:bodyPr/>
                    <a:lstStyle/>
                    <a:p>
                      <a:endParaRPr lang="en-US" sz="2400" dirty="0"/>
                    </a:p>
                  </a:txBody>
                  <a:tcPr marL="44824" marR="44824"/>
                </a:tc>
                <a:tc>
                  <a:txBody>
                    <a:bodyPr/>
                    <a:lstStyle/>
                    <a:p>
                      <a:r>
                        <a:rPr lang="en-US" sz="2400" dirty="0" smtClean="0"/>
                        <a:t>t = </a:t>
                      </a:r>
                      <a:endParaRPr lang="en-US" sz="2400" dirty="0"/>
                    </a:p>
                  </a:txBody>
                  <a:tcPr marL="44824" marR="4482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68163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3283</TotalTime>
  <Words>1035</Words>
  <Application>Microsoft Office PowerPoint</Application>
  <PresentationFormat>On-screen Show (4:3)</PresentationFormat>
  <Paragraphs>159</Paragraphs>
  <Slides>21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Cambria Math</vt:lpstr>
      <vt:lpstr>Symbol</vt:lpstr>
      <vt:lpstr>Times New Roman</vt:lpstr>
      <vt:lpstr>Wingdings</vt:lpstr>
      <vt:lpstr>Layers</vt:lpstr>
      <vt:lpstr>Equation</vt:lpstr>
      <vt:lpstr>Warm-up (11.21.18)</vt:lpstr>
      <vt:lpstr>PowerPoint Presentation</vt:lpstr>
      <vt:lpstr>Projectile Motion</vt:lpstr>
      <vt:lpstr>Turn and Talk:</vt:lpstr>
      <vt:lpstr>Components of Motion--horizontal</vt:lpstr>
      <vt:lpstr>Horizontally Launched:  Problem Solving Strategy</vt:lpstr>
      <vt:lpstr>Practice Problem:</vt:lpstr>
      <vt:lpstr>Practice Problem</vt:lpstr>
      <vt:lpstr>Practice Problem</vt:lpstr>
      <vt:lpstr>Lab Practical Horizontally Launched Projectiles</vt:lpstr>
      <vt:lpstr>“Feed the Monkey”—turn and talk</vt:lpstr>
      <vt:lpstr>General Terms/Characteristics</vt:lpstr>
      <vt:lpstr>Velocity Components</vt:lpstr>
      <vt:lpstr>Problem Solving Technique:</vt:lpstr>
      <vt:lpstr>Warm-up 12.1.17:</vt:lpstr>
      <vt:lpstr>Warm-up 12.1.17</vt:lpstr>
      <vt:lpstr>Example Problem #1:</vt:lpstr>
      <vt:lpstr>Warm Up </vt:lpstr>
      <vt:lpstr>Example #2</vt:lpstr>
      <vt:lpstr>Example #3 </vt:lpstr>
      <vt:lpstr>Range Equation- for Type 2 Projectiles only</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Motion</dc:title>
  <dc:creator>FowlerR</dc:creator>
  <cp:lastModifiedBy>Ciustea, Corina    SHS - Staff</cp:lastModifiedBy>
  <cp:revision>81</cp:revision>
  <cp:lastPrinted>2018-12-04T21:11:03Z</cp:lastPrinted>
  <dcterms:created xsi:type="dcterms:W3CDTF">2006-11-16T23:44:57Z</dcterms:created>
  <dcterms:modified xsi:type="dcterms:W3CDTF">2018-12-07T21:10:42Z</dcterms:modified>
</cp:coreProperties>
</file>