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86" r:id="rId5"/>
    <p:sldId id="260" r:id="rId6"/>
    <p:sldId id="285" r:id="rId7"/>
    <p:sldId id="261" r:id="rId8"/>
    <p:sldId id="262" r:id="rId9"/>
    <p:sldId id="264" r:id="rId10"/>
    <p:sldId id="270" r:id="rId11"/>
    <p:sldId id="267" r:id="rId12"/>
    <p:sldId id="273" r:id="rId13"/>
    <p:sldId id="284" r:id="rId14"/>
    <p:sldId id="277" r:id="rId15"/>
    <p:sldId id="290" r:id="rId16"/>
    <p:sldId id="259" r:id="rId17"/>
    <p:sldId id="266" r:id="rId18"/>
    <p:sldId id="283" r:id="rId19"/>
    <p:sldId id="265" r:id="rId20"/>
    <p:sldId id="278" r:id="rId21"/>
    <p:sldId id="281" r:id="rId22"/>
    <p:sldId id="279" r:id="rId23"/>
    <p:sldId id="282" r:id="rId24"/>
    <p:sldId id="271" r:id="rId25"/>
    <p:sldId id="274" r:id="rId26"/>
    <p:sldId id="275" r:id="rId27"/>
    <p:sldId id="289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11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72946A3A-0301-42D1-A614-10E312394F8F}" type="datetimeFigureOut">
              <a:rPr lang="en-US" smtClean="0"/>
              <a:pPr/>
              <a:t>12/6/2018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DC3C058-6D4C-4E90-9F66-AF1CC5CA679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46A3A-0301-42D1-A614-10E312394F8F}" type="datetimeFigureOut">
              <a:rPr lang="en-US" smtClean="0"/>
              <a:pPr/>
              <a:t>12/6/2018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3C058-6D4C-4E90-9F66-AF1CC5CA67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46A3A-0301-42D1-A614-10E312394F8F}" type="datetimeFigureOut">
              <a:rPr lang="en-US" smtClean="0"/>
              <a:pPr/>
              <a:t>12/6/2018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3C058-6D4C-4E90-9F66-AF1CC5CA67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46A3A-0301-42D1-A614-10E312394F8F}" type="datetimeFigureOut">
              <a:rPr lang="en-US" smtClean="0"/>
              <a:pPr/>
              <a:t>12/6/2018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3C058-6D4C-4E90-9F66-AF1CC5CA67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46A3A-0301-42D1-A614-10E312394F8F}" type="datetimeFigureOut">
              <a:rPr lang="en-US" smtClean="0"/>
              <a:pPr/>
              <a:t>12/6/2018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3C058-6D4C-4E90-9F66-AF1CC5CA67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46A3A-0301-42D1-A614-10E312394F8F}" type="datetimeFigureOut">
              <a:rPr lang="en-US" smtClean="0"/>
              <a:pPr/>
              <a:t>12/6/2018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3C058-6D4C-4E90-9F66-AF1CC5CA679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46A3A-0301-42D1-A614-10E312394F8F}" type="datetimeFigureOut">
              <a:rPr lang="en-US" smtClean="0"/>
              <a:pPr/>
              <a:t>12/6/2018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3C058-6D4C-4E90-9F66-AF1CC5CA67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46A3A-0301-42D1-A614-10E312394F8F}" type="datetimeFigureOut">
              <a:rPr lang="en-US" smtClean="0"/>
              <a:pPr/>
              <a:t>12/6/2018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3C058-6D4C-4E90-9F66-AF1CC5CA67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46A3A-0301-42D1-A614-10E312394F8F}" type="datetimeFigureOut">
              <a:rPr lang="en-US" smtClean="0"/>
              <a:pPr/>
              <a:t>12/6/2018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3C058-6D4C-4E90-9F66-AF1CC5CA67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46A3A-0301-42D1-A614-10E312394F8F}" type="datetimeFigureOut">
              <a:rPr lang="en-US" smtClean="0"/>
              <a:pPr/>
              <a:t>12/6/2018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3C058-6D4C-4E90-9F66-AF1CC5CA679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46A3A-0301-42D1-A614-10E312394F8F}" type="datetimeFigureOut">
              <a:rPr lang="en-US" smtClean="0"/>
              <a:pPr/>
              <a:t>12/6/2018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3C058-6D4C-4E90-9F66-AF1CC5CA67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72946A3A-0301-42D1-A614-10E312394F8F}" type="datetimeFigureOut">
              <a:rPr lang="en-US" smtClean="0"/>
              <a:pPr/>
              <a:t>12/6/2018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ADC3C058-6D4C-4E90-9F66-AF1CC5CA679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Forces and </a:t>
            </a:r>
            <a:br>
              <a:rPr lang="en-US" dirty="0" smtClean="0"/>
            </a:br>
            <a:r>
              <a:rPr lang="en-US" dirty="0" smtClean="0"/>
              <a:t>Newton’s Laws of Motion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59628" y="910813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What is the weight of a ball with a mass of 275 g?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838200" y="2072286"/>
                <a:ext cx="7467600" cy="17061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/>
                            </a:rPr>
                            <m:t>𝐹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/>
                            </a:rPr>
                            <m:t>𝑔</m:t>
                          </m:r>
                        </m:sub>
                      </m:sSub>
                      <m:r>
                        <a:rPr lang="en-US" sz="3200" b="0" i="1" smtClean="0">
                          <a:latin typeface="Cambria Math"/>
                        </a:rPr>
                        <m:t>=</m:t>
                      </m:r>
                      <m:r>
                        <a:rPr lang="en-US" sz="3200" b="0" i="1" smtClean="0">
                          <a:latin typeface="Cambria Math"/>
                        </a:rPr>
                        <m:t>𝑚</m:t>
                      </m:r>
                      <m:r>
                        <a:rPr lang="en-US" sz="3200" b="0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sz="3200" b="0" i="1" smtClean="0">
                          <a:latin typeface="Cambria Math"/>
                          <a:ea typeface="Cambria Math"/>
                        </a:rPr>
                        <m:t>𝑔</m:t>
                      </m:r>
                    </m:oMath>
                    <m:oMath xmlns:m="http://schemas.openxmlformats.org/officeDocument/2006/math">
                      <m:sSub>
                        <m:sSubPr>
                          <m:ctrlPr>
                            <a:rPr lang="en-US" sz="32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/>
                              <a:ea typeface="Cambria Math"/>
                            </a:rPr>
                            <m:t>𝐹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/>
                              <a:ea typeface="Cambria Math"/>
                            </a:rPr>
                            <m:t>𝑔</m:t>
                          </m:r>
                        </m:sub>
                      </m:sSub>
                      <m:r>
                        <a:rPr lang="en-US" sz="3200" b="0" i="1" smtClean="0">
                          <a:latin typeface="Cambria Math"/>
                          <a:ea typeface="Cambria Math"/>
                        </a:rPr>
                        <m:t>=</m:t>
                      </m:r>
                      <m:d>
                        <m:dPr>
                          <m:ctrlPr>
                            <a:rPr lang="en-US" sz="32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latin typeface="Cambria Math"/>
                              <a:ea typeface="Cambria Math"/>
                            </a:rPr>
                            <m:t>0.275 </m:t>
                          </m:r>
                          <m:r>
                            <a:rPr lang="en-US" sz="3200" b="0" i="1" smtClean="0">
                              <a:latin typeface="Cambria Math"/>
                              <a:ea typeface="Cambria Math"/>
                            </a:rPr>
                            <m:t>𝑘𝑔</m:t>
                          </m:r>
                        </m:e>
                      </m:d>
                      <m:r>
                        <a:rPr lang="en-US" sz="3200" b="0" i="1" smtClean="0">
                          <a:latin typeface="Cambria Math"/>
                          <a:ea typeface="Cambria Math"/>
                        </a:rPr>
                        <m:t>∙</m:t>
                      </m:r>
                      <m:d>
                        <m:dPr>
                          <m:ctrlPr>
                            <a:rPr lang="en-US" sz="32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latin typeface="Cambria Math"/>
                              <a:ea typeface="Cambria Math"/>
                            </a:rPr>
                            <m:t>9.81 </m:t>
                          </m:r>
                          <m:r>
                            <a:rPr lang="en-US" sz="3200" b="0" i="1" smtClean="0">
                              <a:latin typeface="Cambria Math"/>
                              <a:ea typeface="Cambria Math"/>
                            </a:rPr>
                            <m:t>𝑚</m:t>
                          </m:r>
                          <m:r>
                            <a:rPr lang="en-US" sz="3200" b="0" i="1" smtClean="0">
                              <a:latin typeface="Cambria Math"/>
                              <a:ea typeface="Cambria Math"/>
                            </a:rPr>
                            <m:t>∙</m:t>
                          </m:r>
                          <m:sSup>
                            <m:sSupPr>
                              <m:ctrlPr>
                                <a:rPr lang="en-US" sz="32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3200" b="0" i="1" smtClean="0">
                                  <a:latin typeface="Cambria Math"/>
                                  <a:ea typeface="Cambria Math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en-US" sz="3200" b="0" i="1" smtClean="0">
                                  <a:latin typeface="Cambria Math"/>
                                  <a:ea typeface="Cambria Math"/>
                                </a:rPr>
                                <m:t>−2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r>
                  <a:rPr lang="en-US" sz="3200" b="0" dirty="0" smtClean="0">
                    <a:ea typeface="Cambria Math"/>
                  </a:rPr>
                  <a:t/>
                </a:r>
                <a:br>
                  <a:rPr lang="en-US" sz="3200" b="0" dirty="0" smtClean="0">
                    <a:ea typeface="Cambria Math"/>
                  </a:rPr>
                </a:br>
                <a14:m>
                  <m:oMath xmlns:m="http://schemas.openxmlformats.org/officeDocument/2006/math">
                    <m:sSub>
                      <m:sSubPr>
                        <m:ctrlPr>
                          <a:rPr lang="en-US" sz="3200" b="1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sz="3200" b="1" i="1" smtClean="0">
                            <a:latin typeface="Cambria Math"/>
                            <a:ea typeface="Cambria Math"/>
                          </a:rPr>
                          <m:t>𝑭</m:t>
                        </m:r>
                      </m:e>
                      <m:sub>
                        <m:r>
                          <a:rPr lang="en-US" sz="3200" b="1" i="1" smtClean="0">
                            <a:latin typeface="Cambria Math"/>
                            <a:ea typeface="Cambria Math"/>
                          </a:rPr>
                          <m:t>𝒈</m:t>
                        </m:r>
                      </m:sub>
                    </m:sSub>
                    <m:r>
                      <a:rPr lang="en-US" sz="3200" b="1" i="1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en-US" sz="3200" b="1" i="1" smtClean="0">
                        <a:latin typeface="Cambria Math"/>
                        <a:ea typeface="Cambria Math"/>
                      </a:rPr>
                      <m:t>𝟐</m:t>
                    </m:r>
                    <m:r>
                      <a:rPr lang="en-US" sz="3200" b="1" i="1" smtClean="0">
                        <a:latin typeface="Cambria Math"/>
                        <a:ea typeface="Cambria Math"/>
                      </a:rPr>
                      <m:t>.</m:t>
                    </m:r>
                    <m:r>
                      <a:rPr lang="en-US" sz="3200" b="1" i="1" smtClean="0">
                        <a:latin typeface="Cambria Math"/>
                        <a:ea typeface="Cambria Math"/>
                      </a:rPr>
                      <m:t>𝟕𝟎</m:t>
                    </m:r>
                    <m:r>
                      <a:rPr lang="en-US" sz="3200" b="1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sz="3200" b="1" i="1" smtClean="0">
                        <a:latin typeface="Cambria Math"/>
                        <a:ea typeface="Cambria Math"/>
                      </a:rPr>
                      <m:t>𝑵</m:t>
                    </m:r>
                  </m:oMath>
                </a14:m>
                <a:r>
                  <a:rPr lang="en-US" sz="3200" b="1" dirty="0" smtClean="0"/>
                  <a:t> </a:t>
                </a:r>
                <a:endParaRPr lang="en-US" sz="3200" b="1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2072286"/>
                <a:ext cx="7467600" cy="1706173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/>
          <p:cNvSpPr/>
          <p:nvPr/>
        </p:nvSpPr>
        <p:spPr>
          <a:xfrm>
            <a:off x="579582" y="2072286"/>
            <a:ext cx="7543800" cy="6096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79582" y="2681886"/>
            <a:ext cx="7543800" cy="1017277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2"/>
          <p:cNvSpPr txBox="1">
            <a:spLocks/>
          </p:cNvSpPr>
          <p:nvPr/>
        </p:nvSpPr>
        <p:spPr>
          <a:xfrm>
            <a:off x="457200" y="3352800"/>
            <a:ext cx="8229600" cy="1143000"/>
          </a:xfrm>
          <a:prstGeom prst="rect">
            <a:avLst/>
          </a:prstGeom>
        </p:spPr>
        <p:txBody>
          <a:bodyPr vert="horz" rtlCol="0" anchor="ctr">
            <a:normAutofit fontScale="9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dirty="0" smtClean="0"/>
              <a:t>What is the Mass of an 87.5 N cat?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219200" y="4181529"/>
                <a:ext cx="7467600" cy="16096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/>
                            </a:rPr>
                            <m:t>𝐹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/>
                            </a:rPr>
                            <m:t>𝑔</m:t>
                          </m:r>
                        </m:sub>
                      </m:sSub>
                      <m:r>
                        <a:rPr lang="en-US" sz="3200" b="0" i="1" smtClean="0">
                          <a:latin typeface="Cambria Math"/>
                        </a:rPr>
                        <m:t>=</m:t>
                      </m:r>
                      <m:r>
                        <a:rPr lang="en-US" sz="3200" b="0" i="1" smtClean="0">
                          <a:latin typeface="Cambria Math"/>
                        </a:rPr>
                        <m:t>𝑚</m:t>
                      </m:r>
                      <m:r>
                        <a:rPr lang="en-US" sz="3200" b="0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sz="3200" b="0" i="1" smtClean="0">
                          <a:latin typeface="Cambria Math"/>
                          <a:ea typeface="Cambria Math"/>
                        </a:rPr>
                        <m:t>𝑔</m:t>
                      </m:r>
                    </m:oMath>
                  </m:oMathPara>
                </a14:m>
                <a:endParaRPr lang="en-US" sz="3200" b="0" i="1" dirty="0" smtClean="0">
                  <a:latin typeface="Cambria Math"/>
                  <a:ea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/>
                          <a:ea typeface="Cambria Math"/>
                        </a:rPr>
                        <m:t>87.5</m:t>
                      </m:r>
                      <m:r>
                        <a:rPr lang="en-US" sz="3200" b="0" i="1" smtClean="0">
                          <a:latin typeface="Cambria Math"/>
                          <a:ea typeface="Cambria Math"/>
                        </a:rPr>
                        <m:t>𝑁</m:t>
                      </m:r>
                      <m:r>
                        <a:rPr lang="en-US" sz="3200" b="0" i="1" smtClean="0">
                          <a:latin typeface="Cambria Math"/>
                          <a:ea typeface="Cambria Math"/>
                        </a:rPr>
                        <m:t>=</m:t>
                      </m:r>
                      <m:d>
                        <m:dPr>
                          <m:ctrlPr>
                            <a:rPr lang="en-US" sz="32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latin typeface="Cambria Math"/>
                              <a:ea typeface="Cambria Math"/>
                            </a:rPr>
                            <m:t>𝑚</m:t>
                          </m:r>
                        </m:e>
                      </m:d>
                      <m:r>
                        <a:rPr lang="en-US" sz="3200" b="0" i="1" smtClean="0">
                          <a:latin typeface="Cambria Math"/>
                          <a:ea typeface="Cambria Math"/>
                        </a:rPr>
                        <m:t>∙</m:t>
                      </m:r>
                      <m:d>
                        <m:dPr>
                          <m:ctrlPr>
                            <a:rPr lang="en-US" sz="32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latin typeface="Cambria Math"/>
                              <a:ea typeface="Cambria Math"/>
                            </a:rPr>
                            <m:t>9.81 </m:t>
                          </m:r>
                          <m:r>
                            <a:rPr lang="en-US" sz="3200" b="0" i="1" smtClean="0">
                              <a:latin typeface="Cambria Math"/>
                              <a:ea typeface="Cambria Math"/>
                            </a:rPr>
                            <m:t>𝑚</m:t>
                          </m:r>
                          <m:r>
                            <a:rPr lang="en-US" sz="3200" b="0" i="1" smtClean="0">
                              <a:latin typeface="Cambria Math"/>
                              <a:ea typeface="Cambria Math"/>
                            </a:rPr>
                            <m:t>∙</m:t>
                          </m:r>
                          <m:sSup>
                            <m:sSupPr>
                              <m:ctrlPr>
                                <a:rPr lang="en-US" sz="32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3200" b="0" i="1" smtClean="0">
                                  <a:latin typeface="Cambria Math"/>
                                  <a:ea typeface="Cambria Math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en-US" sz="3200" b="0" i="1" smtClean="0">
                                  <a:latin typeface="Cambria Math"/>
                                  <a:ea typeface="Cambria Math"/>
                                </a:rPr>
                                <m:t>−2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r>
                  <a:rPr lang="en-US" sz="3200" b="0" dirty="0" smtClean="0">
                    <a:ea typeface="Cambria Math"/>
                  </a:rPr>
                  <a:t/>
                </a:r>
                <a:br>
                  <a:rPr lang="en-US" sz="3200" b="0" dirty="0" smtClean="0">
                    <a:ea typeface="Cambria Math"/>
                  </a:rPr>
                </a:br>
                <a:r>
                  <a:rPr lang="en-US" sz="3200" b="0" dirty="0" smtClean="0">
                    <a:ea typeface="Cambria Math"/>
                  </a:rPr>
                  <a:t>m=8.92 kg</a:t>
                </a:r>
                <a:r>
                  <a:rPr lang="en-US" sz="3200" b="1" dirty="0" smtClean="0"/>
                  <a:t> </a:t>
                </a:r>
                <a:endParaRPr lang="en-US" sz="3200" b="1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00" y="4181529"/>
                <a:ext cx="7467600" cy="1609671"/>
              </a:xfrm>
              <a:prstGeom prst="rect">
                <a:avLst/>
              </a:prstGeom>
              <a:blipFill rotWithShape="1">
                <a:blip r:embed="rId3"/>
                <a:stretch>
                  <a:fillRect l="-2041" b="-117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8"/>
          <p:cNvSpPr/>
          <p:nvPr/>
        </p:nvSpPr>
        <p:spPr>
          <a:xfrm>
            <a:off x="990600" y="4791129"/>
            <a:ext cx="7543800" cy="1304871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90600" y="4181529"/>
            <a:ext cx="7543800" cy="6096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645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9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228600"/>
            <a:ext cx="7024744" cy="1143000"/>
          </a:xfrm>
        </p:spPr>
        <p:txBody>
          <a:bodyPr/>
          <a:lstStyle/>
          <a:p>
            <a:r>
              <a:rPr lang="en-US" dirty="0" smtClean="0"/>
              <a:t>Tension (F</a:t>
            </a:r>
            <a:r>
              <a:rPr lang="en-US" baseline="-25000" dirty="0" smtClean="0"/>
              <a:t>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41437"/>
            <a:ext cx="8229600" cy="4525963"/>
          </a:xfrm>
        </p:spPr>
        <p:txBody>
          <a:bodyPr/>
          <a:lstStyle/>
          <a:p>
            <a:pPr lvl="1"/>
            <a:r>
              <a:rPr lang="en-US" b="1" dirty="0" smtClean="0"/>
              <a:t>The force that arises in an inelastic object as a result of it being stretched</a:t>
            </a:r>
          </a:p>
          <a:p>
            <a:pPr lvl="1"/>
            <a:r>
              <a:rPr lang="en-US" b="1" dirty="0" smtClean="0"/>
              <a:t>Created when two forces are applied in opposite directions at the ends of a string (or rope, or chain, or wire…)</a:t>
            </a:r>
          </a:p>
          <a:p>
            <a:r>
              <a:rPr lang="en-US" b="1" i="1" u="sng" dirty="0" smtClean="0"/>
              <a:t>Example</a:t>
            </a:r>
            <a:r>
              <a:rPr lang="en-US" b="1" i="1" dirty="0" smtClean="0"/>
              <a:t>:</a:t>
            </a:r>
          </a:p>
          <a:p>
            <a:pPr lvl="1"/>
            <a:r>
              <a:rPr lang="en-US" dirty="0" smtClean="0"/>
              <a:t>A lamp (m = 15.0 kg) is hung from the ceiling by a strong cord.  What is the tension in the </a:t>
            </a:r>
            <a:r>
              <a:rPr lang="en-US" dirty="0" smtClean="0"/>
              <a:t>cord, assuming the lamp is in equilibrium?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219200" y="4571999"/>
                <a:ext cx="6324600" cy="18508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𝐹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𝑇</m:t>
                          </m:r>
                        </m:sub>
                      </m:sSub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𝐹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𝑔</m:t>
                          </m:r>
                        </m:sub>
                      </m:sSub>
                    </m:oMath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𝐹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𝑇</m:t>
                          </m:r>
                        </m:sub>
                      </m:sSub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𝑚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𝑔</m:t>
                      </m:r>
                    </m:oMath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𝐹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𝑇</m:t>
                          </m:r>
                        </m:sub>
                      </m:sSub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=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15.0 </m:t>
                          </m:r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𝑘𝑔</m:t>
                          </m:r>
                        </m:e>
                      </m:d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∙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9.81 </m:t>
                          </m:r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𝑚</m:t>
                          </m:r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∙</m:t>
                          </m:r>
                          <m:sSup>
                            <m:sSup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latin typeface="Cambria Math"/>
                                  <a:ea typeface="Cambria Math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en-US" sz="2800" b="0" i="1" smtClean="0">
                                  <a:latin typeface="Cambria Math"/>
                                  <a:ea typeface="Cambria Math"/>
                                </a:rPr>
                                <m:t>−2</m:t>
                              </m:r>
                            </m:sup>
                          </m:sSup>
                        </m:e>
                      </m:d>
                    </m:oMath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𝐹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𝑇</m:t>
                          </m:r>
                        </m:sub>
                      </m:sSub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=147.15≈147 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𝑁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00" y="4571999"/>
                <a:ext cx="6324600" cy="1850891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/>
          <p:cNvSpPr/>
          <p:nvPr/>
        </p:nvSpPr>
        <p:spPr>
          <a:xfrm>
            <a:off x="1524000" y="5163125"/>
            <a:ext cx="5181600" cy="392045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24000" y="5592367"/>
            <a:ext cx="5181600" cy="392045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524000" y="6030845"/>
            <a:ext cx="5181600" cy="392045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Normal Force (F</a:t>
            </a:r>
            <a:r>
              <a:rPr lang="en-US" baseline="-25000" dirty="0" smtClean="0"/>
              <a:t>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force directed perpendicularly away from a surface</a:t>
            </a:r>
          </a:p>
          <a:p>
            <a:r>
              <a:rPr lang="en-US" dirty="0" smtClean="0"/>
              <a:t>Generally considered a “support force”, as it often has at least some component acting opposite the weight of an object.</a:t>
            </a:r>
          </a:p>
          <a:p>
            <a:r>
              <a:rPr lang="en-US" dirty="0" smtClean="0"/>
              <a:t>Example:  the force you feel pushing up from the floor on your feet is the normal force exerted by the floor.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2463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Draw a free-body diagram for the following situations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A sky diver falling through the air before reaching terminal velocity</a:t>
            </a:r>
          </a:p>
          <a:p>
            <a:pPr lvl="1"/>
            <a:r>
              <a:rPr lang="en-US" dirty="0" smtClean="0"/>
              <a:t>A sky diver falling through the air after reaching terminal velocity</a:t>
            </a:r>
          </a:p>
          <a:p>
            <a:pPr lvl="1"/>
            <a:r>
              <a:rPr lang="en-US" dirty="0" smtClean="0"/>
              <a:t>A box being pushed at a constant speed along a flat horizontal floor</a:t>
            </a:r>
          </a:p>
          <a:p>
            <a:pPr lvl="1"/>
            <a:r>
              <a:rPr lang="en-US" dirty="0" smtClean="0"/>
              <a:t>A box, at rest, on a ramp angled at 12° to the horizontal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4727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024744" cy="1143000"/>
          </a:xfrm>
        </p:spPr>
        <p:txBody>
          <a:bodyPr/>
          <a:lstStyle/>
          <a:p>
            <a:r>
              <a:rPr lang="en-US" dirty="0" smtClean="0"/>
              <a:t>Examples of Normal Force:</a:t>
            </a:r>
            <a:endParaRPr lang="en-US" dirty="0"/>
          </a:p>
        </p:txBody>
      </p:sp>
      <p:pic>
        <p:nvPicPr>
          <p:cNvPr id="3074" name="Picture 2" descr="C:\Users\Becky\OneDrive\WilsonBuffa resource CD\Chapter_04\A_Images\A_Figures\04_11_Figure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193056"/>
            <a:ext cx="6483344" cy="5436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7936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Mini-lab: Forces in Equilibrium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will be working in pairs to complete this interactive equilibrium problem.  You will measure what forces keep a system balanced, and then you will discuss how accurate your measurements are.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2313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Newton’s 1</a:t>
            </a:r>
            <a:r>
              <a:rPr lang="en-US" baseline="30000" dirty="0" smtClean="0"/>
              <a:t>st</a:t>
            </a:r>
            <a:r>
              <a:rPr lang="en-US" dirty="0" smtClean="0"/>
              <a:t> Law of Motion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88091"/>
          </a:xfrm>
        </p:spPr>
        <p:txBody>
          <a:bodyPr>
            <a:normAutofit/>
          </a:bodyPr>
          <a:lstStyle/>
          <a:p>
            <a:r>
              <a:rPr lang="en-US" dirty="0" smtClean="0"/>
              <a:t>An object at rest will remain at rest, and an object in motion will continue its state of uniform motion until an outside net force acts on it.</a:t>
            </a:r>
          </a:p>
          <a:p>
            <a:endParaRPr lang="en-US" dirty="0" smtClean="0"/>
          </a:p>
          <a:p>
            <a:r>
              <a:rPr lang="en-US" dirty="0" smtClean="0"/>
              <a:t>So what does this mean???</a:t>
            </a:r>
          </a:p>
          <a:p>
            <a:pPr lvl="1"/>
            <a:r>
              <a:rPr lang="en-US" dirty="0" smtClean="0"/>
              <a:t>Objects are in a state of equilibrium as long as they do not experience a net force</a:t>
            </a:r>
          </a:p>
          <a:p>
            <a:pPr lvl="1"/>
            <a:r>
              <a:rPr lang="en-US" dirty="0" smtClean="0"/>
              <a:t>If a body is at rest, it will remain so</a:t>
            </a:r>
          </a:p>
          <a:p>
            <a:pPr lvl="1"/>
            <a:r>
              <a:rPr lang="en-US" dirty="0" smtClean="0"/>
              <a:t>If a body is moving, it will continue to move in a straight line at a constant velocity</a:t>
            </a:r>
            <a:endParaRPr lang="en-US" dirty="0"/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6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8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Inertia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An object’s tendency to remain in its current state of motion (or state of rest)</a:t>
            </a:r>
          </a:p>
          <a:p>
            <a:endParaRPr lang="en-US" dirty="0" smtClean="0"/>
          </a:p>
          <a:p>
            <a:r>
              <a:rPr lang="en-US" dirty="0" smtClean="0"/>
              <a:t>Inertia is a </a:t>
            </a:r>
            <a:r>
              <a:rPr lang="en-US" i="1" u="sng" dirty="0" smtClean="0"/>
              <a:t>qualitative property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It is directly related to an object’s mass, but Inertia itself does NOT have a value</a:t>
            </a:r>
          </a:p>
          <a:p>
            <a:endParaRPr lang="en-US" dirty="0" smtClean="0"/>
          </a:p>
          <a:p>
            <a:r>
              <a:rPr lang="en-US" dirty="0" smtClean="0"/>
              <a:t>The more massive an object is, the more difficult it is to change its state of motion.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Applications of 1</a:t>
            </a:r>
            <a:r>
              <a:rPr lang="en-US" baseline="30000" dirty="0" smtClean="0"/>
              <a:t>st</a:t>
            </a:r>
            <a:r>
              <a:rPr lang="en-US" dirty="0" smtClean="0"/>
              <a:t>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Seatbelts</a:t>
            </a:r>
          </a:p>
          <a:p>
            <a:r>
              <a:rPr lang="en-US" dirty="0" smtClean="0"/>
              <a:t>Feeling like you’re “thrown against” the car door</a:t>
            </a:r>
          </a:p>
          <a:p>
            <a:r>
              <a:rPr lang="en-US" dirty="0" smtClean="0"/>
              <a:t>Removing something from lower in a pile</a:t>
            </a:r>
          </a:p>
          <a:p>
            <a:r>
              <a:rPr lang="en-US" dirty="0" smtClean="0"/>
              <a:t>Other ideas?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03442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Newton’s 2</a:t>
            </a:r>
            <a:r>
              <a:rPr lang="en-US" baseline="30000" dirty="0" smtClean="0"/>
              <a:t>nd</a:t>
            </a:r>
            <a:r>
              <a:rPr lang="en-US" dirty="0" smtClean="0"/>
              <a:t> law of motion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So what happens if the forces acting on an object are NOT balanced?</a:t>
            </a:r>
          </a:p>
          <a:p>
            <a:r>
              <a:rPr lang="en-US" dirty="0" smtClean="0"/>
              <a:t>Net force </a:t>
            </a:r>
            <a:r>
              <a:rPr lang="en-US" dirty="0" smtClean="0">
                <a:latin typeface="Calibri"/>
              </a:rPr>
              <a:t>≠ 0 N</a:t>
            </a:r>
          </a:p>
          <a:p>
            <a:endParaRPr lang="en-US" dirty="0" smtClean="0">
              <a:latin typeface="Calibri"/>
            </a:endParaRPr>
          </a:p>
          <a:p>
            <a:r>
              <a:rPr lang="en-US" b="1" dirty="0" smtClean="0">
                <a:latin typeface="Calibri"/>
              </a:rPr>
              <a:t>The </a:t>
            </a:r>
            <a:r>
              <a:rPr lang="en-US" b="1" u="sng" dirty="0" smtClean="0">
                <a:latin typeface="Calibri"/>
              </a:rPr>
              <a:t>net force </a:t>
            </a:r>
            <a:r>
              <a:rPr lang="en-US" b="1" dirty="0" smtClean="0">
                <a:latin typeface="Calibri"/>
              </a:rPr>
              <a:t>on a body is </a:t>
            </a:r>
            <a:r>
              <a:rPr lang="en-US" b="1" u="sng" dirty="0" smtClean="0">
                <a:latin typeface="Calibri"/>
              </a:rPr>
              <a:t>proportional to </a:t>
            </a:r>
            <a:r>
              <a:rPr lang="en-US" b="1" dirty="0" smtClean="0">
                <a:latin typeface="Calibri"/>
              </a:rPr>
              <a:t>that body’s </a:t>
            </a:r>
            <a:r>
              <a:rPr lang="en-US" b="1" u="sng" dirty="0" smtClean="0">
                <a:latin typeface="Calibri"/>
              </a:rPr>
              <a:t>acceleration</a:t>
            </a:r>
            <a:r>
              <a:rPr lang="en-US" b="1" dirty="0" smtClean="0">
                <a:latin typeface="Calibri"/>
              </a:rPr>
              <a:t> and is in the same direction as the acceleration</a:t>
            </a:r>
          </a:p>
          <a:p>
            <a:endParaRPr lang="en-US" b="1" dirty="0" smtClean="0">
              <a:latin typeface="Calibri"/>
            </a:endParaRPr>
          </a:p>
          <a:p>
            <a:r>
              <a:rPr lang="en-US" b="1" dirty="0" smtClean="0">
                <a:latin typeface="Calibri"/>
              </a:rPr>
              <a:t>Mathematically speaking:</a:t>
            </a:r>
            <a:endParaRPr lang="en-US" b="1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5029200" y="4953000"/>
          <a:ext cx="25146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Equation" r:id="rId3" imgW="685800" imgH="228600" progId="Equation.3">
                  <p:embed/>
                </p:oleObj>
              </mc:Choice>
              <mc:Fallback>
                <p:oleObj name="Equation" r:id="rId3" imgW="685800" imgH="228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4953000"/>
                        <a:ext cx="2514600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3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4EAF6"/>
                                      </p:to>
                                    </p:animClr>
                                    <p:animClr clrSpc="rgb" dir="cw">
                                      <p:cBhvr>
                                        <p:cTn id="34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4EAF6"/>
                                      </p:to>
                                    </p:animClr>
                                    <p:set>
                                      <p:cBhvr>
                                        <p:cTn id="35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Force?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In generic terms:  a force is a push or a pull exerted on an object that could cause one of the following to occur:</a:t>
            </a:r>
          </a:p>
          <a:p>
            <a:pPr lvl="1"/>
            <a:r>
              <a:rPr lang="en-US" dirty="0" smtClean="0"/>
              <a:t>A linear acceleration of the object</a:t>
            </a:r>
          </a:p>
          <a:p>
            <a:pPr lvl="1"/>
            <a:r>
              <a:rPr lang="en-US" dirty="0" smtClean="0"/>
              <a:t>A change in the object’s direction</a:t>
            </a:r>
          </a:p>
          <a:p>
            <a:pPr lvl="1"/>
            <a:r>
              <a:rPr lang="en-US" dirty="0" smtClean="0"/>
              <a:t>A deformation of the object’s shape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Newton’s Laws of motion focus on the first 2 possibilities</a:t>
            </a:r>
          </a:p>
          <a:p>
            <a:endParaRPr lang="en-US" dirty="0" smtClean="0"/>
          </a:p>
          <a:p>
            <a:r>
              <a:rPr lang="en-US" b="1" dirty="0" smtClean="0"/>
              <a:t>Units for Force:  newton (N)</a:t>
            </a:r>
          </a:p>
          <a:p>
            <a:r>
              <a:rPr lang="en-US" b="1" dirty="0" smtClean="0"/>
              <a:t>1 N = 1 kg·m·s</a:t>
            </a:r>
            <a:r>
              <a:rPr lang="en-US" b="1" baseline="30000" dirty="0" smtClean="0"/>
              <a:t>-2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2" y="609600"/>
            <a:ext cx="7024744" cy="64873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Warm-up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258336"/>
            <a:ext cx="6777317" cy="4574293"/>
          </a:xfrm>
        </p:spPr>
        <p:txBody>
          <a:bodyPr>
            <a:normAutofit/>
          </a:bodyPr>
          <a:lstStyle/>
          <a:p>
            <a:r>
              <a:rPr lang="en-US" dirty="0" smtClean="0"/>
              <a:t>A large bird, m = 7.25 kg, is sitting on the center of a wire so that each side of the wire dips to an angle 11.2° below the horizontal.</a:t>
            </a:r>
          </a:p>
          <a:p>
            <a:pPr lvl="1"/>
            <a:r>
              <a:rPr lang="en-US" dirty="0" smtClean="0"/>
              <a:t>Draw a free-body diagram showing the forces acting on the bird to keep it in equilibrium</a:t>
            </a:r>
          </a:p>
          <a:p>
            <a:pPr lvl="1"/>
            <a:r>
              <a:rPr lang="en-US" dirty="0" smtClean="0"/>
              <a:t>Determine the tension that is acting in each side of the wire.</a:t>
            </a:r>
          </a:p>
          <a:p>
            <a:pPr lvl="1"/>
            <a:r>
              <a:rPr lang="en-US" dirty="0" smtClean="0"/>
              <a:t>What </a:t>
            </a:r>
            <a:r>
              <a:rPr lang="en-US" dirty="0"/>
              <a:t>would happen if the bird landed one-quarter of the length of the wire from one end rather than landing right in the center?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3910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Extension: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Same bird, and it now landed so that the angle the right-side of the cable was 10.0° relative to the horizontal, and the left side was 37.0° relative to the horizontal?  What is the tension on each side of the cable (I’m looking for 2 separate answers)?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7766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304800"/>
            <a:ext cx="7024744" cy="1143000"/>
          </a:xfrm>
        </p:spPr>
        <p:txBody>
          <a:bodyPr/>
          <a:lstStyle/>
          <a:p>
            <a:r>
              <a:rPr lang="en-US" dirty="0" smtClean="0"/>
              <a:t>Practice Problem: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447800"/>
            <a:ext cx="6777317" cy="48768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Sally, m = 45.0 kg, is sitting on a sled that has a mass of 3.5 kg.  The force of friction acting between the sled and the snow is 30.0 N.  Linus is pulling Sally and the </a:t>
            </a:r>
            <a:r>
              <a:rPr lang="en-US" dirty="0" smtClean="0"/>
              <a:t>sled at </a:t>
            </a:r>
            <a:r>
              <a:rPr lang="en-US" dirty="0"/>
              <a:t>an angle of </a:t>
            </a:r>
            <a:r>
              <a:rPr lang="en-US" dirty="0" smtClean="0"/>
              <a:t>35.0</a:t>
            </a:r>
            <a:r>
              <a:rPr lang="en-US" dirty="0"/>
              <a:t>° to the horizontal.</a:t>
            </a:r>
          </a:p>
          <a:p>
            <a:endParaRPr lang="en-US" dirty="0"/>
          </a:p>
          <a:p>
            <a:pPr lvl="1"/>
            <a:r>
              <a:rPr lang="en-US" dirty="0"/>
              <a:t>Draw a free-body diagram showing the forces acting on the sled/Sally system.</a:t>
            </a:r>
          </a:p>
          <a:p>
            <a:pPr lvl="1"/>
            <a:r>
              <a:rPr lang="en-US" dirty="0"/>
              <a:t>What is the weight of the system?</a:t>
            </a:r>
          </a:p>
          <a:p>
            <a:pPr lvl="1"/>
            <a:r>
              <a:rPr lang="en-US" dirty="0"/>
              <a:t>What is the Normal Force acting on the system?</a:t>
            </a:r>
          </a:p>
          <a:p>
            <a:pPr lvl="1"/>
            <a:r>
              <a:rPr lang="en-US" dirty="0"/>
              <a:t>What is the initial acceleration of the system?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1266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7024744" cy="1143000"/>
          </a:xfrm>
        </p:spPr>
        <p:txBody>
          <a:bodyPr/>
          <a:lstStyle/>
          <a:p>
            <a:r>
              <a:rPr lang="en-US" dirty="0" smtClean="0"/>
              <a:t>Solution: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066800"/>
            <a:ext cx="6238875" cy="272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248400" y="914400"/>
            <a:ext cx="2438400" cy="120032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M = (45.0 + 3.5) kg</a:t>
            </a:r>
          </a:p>
          <a:p>
            <a:r>
              <a:rPr lang="en-US" dirty="0" smtClean="0"/>
              <a:t>M = 48.5 kg</a:t>
            </a:r>
          </a:p>
          <a:p>
            <a:endParaRPr lang="en-US" dirty="0"/>
          </a:p>
          <a:p>
            <a:r>
              <a:rPr lang="en-US" dirty="0" err="1" smtClean="0"/>
              <a:t>F</a:t>
            </a:r>
            <a:r>
              <a:rPr lang="en-US" baseline="-25000" dirty="0" err="1" smtClean="0"/>
              <a:t>f</a:t>
            </a:r>
            <a:r>
              <a:rPr lang="en-US" dirty="0" smtClean="0"/>
              <a:t> = 30.0 N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1310640" y="2514600"/>
            <a:ext cx="64008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844936" y="2318809"/>
                <a:ext cx="465704" cy="3915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𝐹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𝑓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4936" y="2318809"/>
                <a:ext cx="465704" cy="391582"/>
              </a:xfrm>
              <a:prstGeom prst="rect">
                <a:avLst/>
              </a:prstGeom>
              <a:blipFill rotWithShape="1">
                <a:blip r:embed="rId3"/>
                <a:stretch>
                  <a:fillRect b="-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Arrow Connector 10"/>
          <p:cNvCxnSpPr/>
          <p:nvPr/>
        </p:nvCxnSpPr>
        <p:spPr>
          <a:xfrm flipV="1">
            <a:off x="1950720" y="2114729"/>
            <a:ext cx="716280" cy="39987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2743200" y="1974899"/>
                <a:ext cx="49160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𝐹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𝑇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3200" y="1974899"/>
                <a:ext cx="491608" cy="369332"/>
              </a:xfrm>
              <a:prstGeom prst="rect">
                <a:avLst/>
              </a:prstGeom>
              <a:blipFill rotWithShape="1">
                <a:blip r:embed="rId4"/>
                <a:stretch>
                  <a:fillRect b="-16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13996" y="3790950"/>
            <a:ext cx="570100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What </a:t>
            </a:r>
            <a:r>
              <a:rPr lang="en-US" dirty="0"/>
              <a:t>is the weight of the system?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What is the Normal Force acting on the </a:t>
            </a:r>
            <a:r>
              <a:rPr lang="en-US" dirty="0" smtClean="0"/>
              <a:t>system, assuming he is pulling with 125 N?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What force would allow him to  pull at a constant velocity?</a:t>
            </a: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What is the initial acceleration of the </a:t>
            </a:r>
            <a:r>
              <a:rPr lang="en-US" dirty="0" smtClean="0"/>
              <a:t>system if Linus pulls with 75 N more force than before?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4440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81000"/>
            <a:ext cx="7024744" cy="1143000"/>
          </a:xfrm>
        </p:spPr>
        <p:txBody>
          <a:bodyPr/>
          <a:lstStyle/>
          <a:p>
            <a:r>
              <a:rPr lang="en-US" dirty="0" smtClean="0"/>
              <a:t>Friction (</a:t>
            </a:r>
            <a:r>
              <a:rPr lang="en-US" dirty="0" err="1" smtClean="0"/>
              <a:t>F</a:t>
            </a:r>
            <a:r>
              <a:rPr lang="en-US" baseline="-25000" dirty="0" err="1" smtClean="0"/>
              <a:t>f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447800"/>
            <a:ext cx="6777317" cy="4384829"/>
          </a:xfrm>
        </p:spPr>
        <p:txBody>
          <a:bodyPr/>
          <a:lstStyle/>
          <a:p>
            <a:r>
              <a:rPr lang="en-US" dirty="0" smtClean="0"/>
              <a:t>A force that acts between two surfaces that are in contact with each other, and opposite to the direction an object is sliding or wants to slide.</a:t>
            </a:r>
          </a:p>
          <a:p>
            <a:r>
              <a:rPr lang="en-US" b="1" dirty="0" smtClean="0"/>
              <a:t>Static Friction</a:t>
            </a:r>
          </a:p>
          <a:p>
            <a:pPr lvl="1"/>
            <a:r>
              <a:rPr lang="en-US" dirty="0" smtClean="0"/>
              <a:t>The friction between two surfaces that are at rest relative to each other</a:t>
            </a:r>
          </a:p>
          <a:p>
            <a:r>
              <a:rPr lang="en-US" b="1" dirty="0" smtClean="0"/>
              <a:t>Dynamic Friction</a:t>
            </a:r>
          </a:p>
          <a:p>
            <a:pPr lvl="1"/>
            <a:r>
              <a:rPr lang="en-US" dirty="0" smtClean="0"/>
              <a:t>The friction between two surfaces that are sliding relative to each other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886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Coefficient of Friction (</a:t>
            </a:r>
            <a:r>
              <a:rPr lang="en-US" dirty="0" smtClean="0">
                <a:latin typeface="Symbol" panose="05050102010706020507" pitchFamily="18" charset="2"/>
              </a:rPr>
              <a:t>m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7567108" cy="3508977"/>
          </a:xfrm>
        </p:spPr>
        <p:txBody>
          <a:bodyPr>
            <a:normAutofit/>
          </a:bodyPr>
          <a:lstStyle/>
          <a:p>
            <a:r>
              <a:rPr lang="en-US" dirty="0" smtClean="0"/>
              <a:t>A ratio of the frictional force to the normal force acting on an object resting or sliding across a surface.</a:t>
            </a:r>
          </a:p>
          <a:p>
            <a:r>
              <a:rPr lang="en-US" dirty="0" err="1" smtClean="0"/>
              <a:t>Unitless</a:t>
            </a:r>
            <a:r>
              <a:rPr lang="en-US" dirty="0" smtClean="0"/>
              <a:t> value</a:t>
            </a:r>
          </a:p>
          <a:p>
            <a:r>
              <a:rPr lang="en-US" dirty="0" smtClean="0"/>
              <a:t>Surfaces that experience “less friction” generally have smaller coefficients</a:t>
            </a:r>
          </a:p>
          <a:p>
            <a:r>
              <a:rPr lang="en-US" dirty="0" smtClean="0"/>
              <a:t>Coefficient of static friction:  </a:t>
            </a:r>
            <a:r>
              <a:rPr lang="en-US" dirty="0" err="1" smtClean="0">
                <a:latin typeface="Symbol" panose="05050102010706020507" pitchFamily="18" charset="2"/>
              </a:rPr>
              <a:t>m</a:t>
            </a:r>
            <a:r>
              <a:rPr lang="en-US" baseline="-25000" dirty="0" err="1" smtClean="0"/>
              <a:t>s</a:t>
            </a:r>
            <a:r>
              <a:rPr lang="en-US" dirty="0" smtClean="0"/>
              <a:t> </a:t>
            </a:r>
          </a:p>
          <a:p>
            <a:r>
              <a:rPr lang="en-US" dirty="0" smtClean="0"/>
              <a:t>Coefficient of dynamic (kinetic) friction: </a:t>
            </a:r>
            <a:r>
              <a:rPr lang="en-US" dirty="0" smtClean="0">
                <a:latin typeface="Symbol" panose="05050102010706020507" pitchFamily="18" charset="2"/>
              </a:rPr>
              <a:t>m</a:t>
            </a:r>
            <a:r>
              <a:rPr lang="en-US" baseline="-25000" dirty="0" smtClean="0"/>
              <a:t>d</a:t>
            </a:r>
            <a:r>
              <a:rPr lang="en-US" dirty="0" smtClean="0"/>
              <a:t> or </a:t>
            </a:r>
            <a:r>
              <a:rPr lang="en-US" dirty="0" err="1" smtClean="0">
                <a:latin typeface="Symbol" panose="05050102010706020507" pitchFamily="18" charset="2"/>
              </a:rPr>
              <a:t>m</a:t>
            </a:r>
            <a:r>
              <a:rPr lang="en-US" baseline="-25000" dirty="0" err="1" smtClean="0"/>
              <a:t>k</a:t>
            </a:r>
            <a:r>
              <a:rPr lang="en-US" dirty="0" smtClean="0"/>
              <a:t> </a:t>
            </a:r>
            <a:endParaRPr lang="en-US" dirty="0"/>
          </a:p>
          <a:p>
            <a:pPr marL="68580" indent="0">
              <a:buNone/>
            </a:pP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505200" y="5638800"/>
                <a:ext cx="1882695" cy="5640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 smtClean="0">
                              <a:latin typeface="Cambria Math"/>
                            </a:rPr>
                            <m:t>𝑭</m:t>
                          </m:r>
                        </m:e>
                        <m:sub>
                          <m:r>
                            <a:rPr lang="en-US" sz="2800" b="1" i="1" smtClean="0">
                              <a:latin typeface="Cambria Math"/>
                            </a:rPr>
                            <m:t>𝒇</m:t>
                          </m:r>
                        </m:sub>
                      </m:sSub>
                      <m:r>
                        <a:rPr lang="en-US" sz="2800" b="1" i="1" smtClean="0">
                          <a:latin typeface="Cambria Math"/>
                        </a:rPr>
                        <m:t>=</m:t>
                      </m:r>
                      <m:r>
                        <a:rPr lang="en-US" sz="2800" b="1" i="1" smtClean="0">
                          <a:latin typeface="Cambria Math"/>
                          <a:ea typeface="Cambria Math"/>
                        </a:rPr>
                        <m:t>𝝁</m:t>
                      </m:r>
                      <m:r>
                        <a:rPr lang="en-US" sz="2800" b="1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  <a:ea typeface="Cambria Math"/>
                        </a:rPr>
                        <m:t>𝑹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0" y="5638800"/>
                <a:ext cx="1882695" cy="564065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86650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Problem: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/>
              <a:t>5</a:t>
            </a:r>
            <a:r>
              <a:rPr lang="en-US" dirty="0" smtClean="0"/>
              <a:t>3.0 kg box is pushed along a surface with a horizontal force of 275 N. If the box accelerates at a rate of 3.25 m·s</a:t>
            </a:r>
            <a:r>
              <a:rPr lang="en-US" baseline="30000" dirty="0" smtClean="0"/>
              <a:t>-2</a:t>
            </a:r>
            <a:r>
              <a:rPr lang="en-US" dirty="0" smtClean="0"/>
              <a:t>, what is the force of friction acting on the box?</a:t>
            </a:r>
          </a:p>
          <a:p>
            <a:r>
              <a:rPr lang="en-US" dirty="0" smtClean="0"/>
              <a:t>What is the coefficient of dynamic friction between the box and the floor?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7703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81000"/>
            <a:ext cx="7024744" cy="1143000"/>
          </a:xfrm>
        </p:spPr>
        <p:txBody>
          <a:bodyPr/>
          <a:lstStyle/>
          <a:p>
            <a:r>
              <a:rPr lang="en-US" dirty="0" smtClean="0"/>
              <a:t>Sample Problem 2: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447800"/>
            <a:ext cx="6777317" cy="4384829"/>
          </a:xfrm>
        </p:spPr>
        <p:txBody>
          <a:bodyPr>
            <a:normAutofit/>
          </a:bodyPr>
          <a:lstStyle/>
          <a:p>
            <a:r>
              <a:rPr lang="en-US" dirty="0" smtClean="0"/>
              <a:t>A 3.75 kg book is resting on a slanted desktop.  The desktop makes an angle of 18.5° with the horizontal.</a:t>
            </a:r>
          </a:p>
          <a:p>
            <a:pPr lvl="1"/>
            <a:r>
              <a:rPr lang="en-US" dirty="0" smtClean="0"/>
              <a:t>Since the book is at rest, what is the force of friction holding it in place?</a:t>
            </a:r>
          </a:p>
          <a:p>
            <a:pPr lvl="1"/>
            <a:r>
              <a:rPr lang="en-US" dirty="0" smtClean="0"/>
              <a:t>What is the normal force acting on the book when the desk is angled at 18.5°?</a:t>
            </a:r>
          </a:p>
          <a:p>
            <a:pPr lvl="1"/>
            <a:r>
              <a:rPr lang="en-US" dirty="0" smtClean="0"/>
              <a:t>What is the coefficient of static friction between the book and the desk?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0796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vs. At-a-Distance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u="sng" dirty="0" smtClean="0"/>
              <a:t>Contact Forces:</a:t>
            </a:r>
            <a:r>
              <a:rPr lang="en-US" dirty="0" smtClean="0"/>
              <a:t>  Those forces which require a physical contact between two objects</a:t>
            </a:r>
          </a:p>
          <a:p>
            <a:pPr>
              <a:buNone/>
            </a:pPr>
            <a:endParaRPr lang="en-US" dirty="0" smtClean="0"/>
          </a:p>
          <a:p>
            <a:r>
              <a:rPr lang="en-US" b="1" u="sng" dirty="0" smtClean="0"/>
              <a:t>At-a-Distance Forces:</a:t>
            </a:r>
            <a:r>
              <a:rPr lang="en-US" dirty="0" smtClean="0"/>
              <a:t>  Those forces which are exerted on objects even when there is no contact between them:</a:t>
            </a:r>
          </a:p>
          <a:p>
            <a:pPr lvl="1"/>
            <a:r>
              <a:rPr lang="en-US" b="1" u="sng" dirty="0" smtClean="0"/>
              <a:t>Gravitational force</a:t>
            </a:r>
          </a:p>
          <a:p>
            <a:pPr lvl="1"/>
            <a:r>
              <a:rPr lang="en-US" b="1" u="sng" dirty="0" smtClean="0"/>
              <a:t>Electrostatic force</a:t>
            </a:r>
          </a:p>
          <a:p>
            <a:pPr lvl="1"/>
            <a:r>
              <a:rPr lang="en-US" b="1" u="sng" dirty="0" smtClean="0"/>
              <a:t>Magnetic force</a:t>
            </a:r>
          </a:p>
          <a:p>
            <a:r>
              <a:rPr lang="en-US" dirty="0" smtClean="0"/>
              <a:t>A </a:t>
            </a:r>
            <a:r>
              <a:rPr lang="en-US" b="1" u="sng" dirty="0" smtClean="0"/>
              <a:t>Field</a:t>
            </a:r>
            <a:r>
              <a:rPr lang="en-US" dirty="0" smtClean="0"/>
              <a:t> is used to explain how “at-a-distance” forces act.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Some common forces (more details to come…)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Weight</a:t>
            </a:r>
            <a:r>
              <a:rPr lang="en-US" dirty="0" smtClean="0"/>
              <a:t> (equivalent to the </a:t>
            </a:r>
            <a:r>
              <a:rPr lang="en-US" dirty="0" smtClean="0"/>
              <a:t>force </a:t>
            </a:r>
            <a:r>
              <a:rPr lang="en-US" dirty="0" smtClean="0"/>
              <a:t>of gravity acting on an object)</a:t>
            </a:r>
          </a:p>
          <a:p>
            <a:r>
              <a:rPr lang="en-US" b="1" dirty="0" smtClean="0"/>
              <a:t>Tension</a:t>
            </a:r>
            <a:r>
              <a:rPr lang="en-US" dirty="0" smtClean="0"/>
              <a:t> (forces in chains, string, rope, etc.)</a:t>
            </a:r>
          </a:p>
          <a:p>
            <a:r>
              <a:rPr lang="en-US" b="1" dirty="0" smtClean="0"/>
              <a:t>Friction</a:t>
            </a:r>
            <a:r>
              <a:rPr lang="en-US" dirty="0" smtClean="0"/>
              <a:t> (a force acting between two surfaces in contact with each other in order to resist sliding)</a:t>
            </a:r>
          </a:p>
          <a:p>
            <a:r>
              <a:rPr lang="en-US" b="1" dirty="0" smtClean="0"/>
              <a:t>Normal</a:t>
            </a:r>
            <a:r>
              <a:rPr lang="en-US" dirty="0" smtClean="0"/>
              <a:t> force (the “support” force directed perpendicularly away from the surface on which an object is resting)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025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11927" y="76200"/>
            <a:ext cx="7024744" cy="1143000"/>
          </a:xfrm>
        </p:spPr>
        <p:txBody>
          <a:bodyPr/>
          <a:lstStyle/>
          <a:p>
            <a:r>
              <a:rPr lang="en-US" dirty="0" smtClean="0"/>
              <a:t>Free-Body diagrams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43492" y="1295400"/>
            <a:ext cx="6777317" cy="4384829"/>
          </a:xfrm>
        </p:spPr>
        <p:txBody>
          <a:bodyPr/>
          <a:lstStyle/>
          <a:p>
            <a:r>
              <a:rPr lang="en-US" dirty="0" smtClean="0"/>
              <a:t>Step 1:  draw a dot to represent the object upon which the forces are being exerted</a:t>
            </a:r>
          </a:p>
          <a:p>
            <a:r>
              <a:rPr lang="en-US" dirty="0" smtClean="0"/>
              <a:t>Step 2:  draw vectors to indicate the strength and the direction of each force acting on the object  (label these vectors clearly!)</a:t>
            </a:r>
            <a:endParaRPr lang="en-US" dirty="0"/>
          </a:p>
        </p:txBody>
      </p:sp>
      <p:sp>
        <p:nvSpPr>
          <p:cNvPr id="4" name="Flowchart: Connector 3"/>
          <p:cNvSpPr/>
          <p:nvPr/>
        </p:nvSpPr>
        <p:spPr>
          <a:xfrm>
            <a:off x="4267200" y="4572000"/>
            <a:ext cx="152400" cy="152400"/>
          </a:xfrm>
          <a:prstGeom prst="flowChartConnector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>
            <a:stCxn id="4" idx="4"/>
          </p:cNvCxnSpPr>
          <p:nvPr/>
        </p:nvCxnSpPr>
        <p:spPr>
          <a:xfrm rot="5400000">
            <a:off x="3810000" y="5257800"/>
            <a:ext cx="1066800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4" idx="2"/>
          </p:cNvCxnSpPr>
          <p:nvPr/>
        </p:nvCxnSpPr>
        <p:spPr>
          <a:xfrm rot="10800000">
            <a:off x="3581400" y="4648200"/>
            <a:ext cx="685800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4" idx="0"/>
          </p:cNvCxnSpPr>
          <p:nvPr/>
        </p:nvCxnSpPr>
        <p:spPr>
          <a:xfrm rot="5400000" flipH="1" flipV="1">
            <a:off x="3886200" y="4114800"/>
            <a:ext cx="914400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4419600" y="4648200"/>
            <a:ext cx="1829594" cy="794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400800" y="4648200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 </a:t>
            </a:r>
            <a:r>
              <a:rPr lang="en-US" baseline="-25000" dirty="0" smtClean="0"/>
              <a:t>push</a:t>
            </a:r>
            <a:endParaRPr lang="en-US" baseline="-25000" dirty="0"/>
          </a:p>
        </p:txBody>
      </p:sp>
      <p:sp>
        <p:nvSpPr>
          <p:cNvPr id="17" name="TextBox 16"/>
          <p:cNvSpPr txBox="1"/>
          <p:nvPr/>
        </p:nvSpPr>
        <p:spPr>
          <a:xfrm>
            <a:off x="4114800" y="5791200"/>
            <a:ext cx="4780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 </a:t>
            </a:r>
            <a:r>
              <a:rPr lang="en-US" baseline="-25000" dirty="0" smtClean="0"/>
              <a:t>g</a:t>
            </a:r>
            <a:endParaRPr lang="en-US" baseline="-25000" dirty="0"/>
          </a:p>
        </p:txBody>
      </p:sp>
      <p:sp>
        <p:nvSpPr>
          <p:cNvPr id="18" name="TextBox 17"/>
          <p:cNvSpPr txBox="1"/>
          <p:nvPr/>
        </p:nvSpPr>
        <p:spPr>
          <a:xfrm>
            <a:off x="2590800" y="4495800"/>
            <a:ext cx="917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 </a:t>
            </a:r>
            <a:r>
              <a:rPr lang="en-US" baseline="-25000" dirty="0" smtClean="0"/>
              <a:t>friction</a:t>
            </a:r>
            <a:endParaRPr lang="en-US" baseline="-25000" dirty="0"/>
          </a:p>
        </p:txBody>
      </p:sp>
      <p:sp>
        <p:nvSpPr>
          <p:cNvPr id="19" name="TextBox 18"/>
          <p:cNvSpPr txBox="1"/>
          <p:nvPr/>
        </p:nvSpPr>
        <p:spPr>
          <a:xfrm>
            <a:off x="4419600" y="3657600"/>
            <a:ext cx="9092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 </a:t>
            </a:r>
            <a:r>
              <a:rPr lang="en-US" baseline="-25000" dirty="0" smtClean="0"/>
              <a:t>normal</a:t>
            </a:r>
            <a:endParaRPr lang="en-US" baseline="-25000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500"/>
                            </p:stCondLst>
                            <p:childTnLst>
                              <p:par>
                                <p:cTn id="4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000"/>
                            </p:stCondLst>
                            <p:childTnLst>
                              <p:par>
                                <p:cTn id="5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3500"/>
                            </p:stCondLst>
                            <p:childTnLst>
                              <p:par>
                                <p:cTn id="5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4000"/>
                            </p:stCondLst>
                            <p:childTnLst>
                              <p:par>
                                <p:cTn id="6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6" grpId="0"/>
      <p:bldP spid="17" grpId="0"/>
      <p:bldP spid="18" grpId="0"/>
      <p:bldP spid="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9778" y="381000"/>
            <a:ext cx="7024744" cy="1143000"/>
          </a:xfrm>
        </p:spPr>
        <p:txBody>
          <a:bodyPr/>
          <a:lstStyle/>
          <a:p>
            <a:r>
              <a:rPr lang="en-US" dirty="0" smtClean="0"/>
              <a:t>Expectations: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524000"/>
            <a:ext cx="6777317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Tails of force vectors must connect at the central </a:t>
            </a:r>
            <a:r>
              <a:rPr lang="en-US" dirty="0" smtClean="0"/>
              <a:t>dot**, </a:t>
            </a:r>
            <a:r>
              <a:rPr lang="en-US" dirty="0" smtClean="0"/>
              <a:t>which is assumed to be drawn at the center of mass of the </a:t>
            </a:r>
            <a:r>
              <a:rPr lang="en-US" dirty="0" smtClean="0"/>
              <a:t>object</a:t>
            </a:r>
          </a:p>
          <a:p>
            <a:pPr lvl="3"/>
            <a:r>
              <a:rPr lang="en-US" dirty="0"/>
              <a:t>**Note:  in IB questions, often you are asked to draw forces </a:t>
            </a:r>
            <a:r>
              <a:rPr lang="en-US" u="sng" dirty="0"/>
              <a:t>at the point of application</a:t>
            </a:r>
            <a:r>
              <a:rPr lang="en-US" dirty="0"/>
              <a:t> rather than all connected through the center </a:t>
            </a:r>
            <a:r>
              <a:rPr lang="en-US" dirty="0" smtClean="0"/>
              <a:t>dot, especially when you are drawing on a diagram.</a:t>
            </a:r>
            <a:endParaRPr lang="en-US" dirty="0"/>
          </a:p>
          <a:p>
            <a:r>
              <a:rPr lang="en-US" dirty="0" smtClean="0"/>
              <a:t>Force </a:t>
            </a:r>
            <a:r>
              <a:rPr lang="en-US" dirty="0" smtClean="0"/>
              <a:t>vectors must be drawn proportional to each other (magnitudes) and in proper directions</a:t>
            </a:r>
          </a:p>
          <a:p>
            <a:r>
              <a:rPr lang="en-US" dirty="0" smtClean="0"/>
              <a:t>Be neat and careful</a:t>
            </a:r>
          </a:p>
          <a:p>
            <a:r>
              <a:rPr lang="en-US" dirty="0" smtClean="0"/>
              <a:t>Label each vector clearly and </a:t>
            </a:r>
            <a:r>
              <a:rPr lang="en-US" dirty="0" smtClean="0"/>
              <a:t>appropriately</a:t>
            </a:r>
          </a:p>
        </p:txBody>
      </p:sp>
    </p:spTree>
    <p:extLst>
      <p:ext uri="{BB962C8B-B14F-4D97-AF65-F5344CB8AC3E}">
        <p14:creationId xmlns:p14="http://schemas.microsoft.com/office/powerpoint/2010/main" val="3862197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Free-body diagrams?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Main purpose is to give us a visual indication of the </a:t>
            </a:r>
            <a:r>
              <a:rPr lang="en-US" b="1" u="sng" dirty="0" smtClean="0"/>
              <a:t>Net Force</a:t>
            </a:r>
            <a:endParaRPr lang="en-US" dirty="0" smtClean="0"/>
          </a:p>
          <a:p>
            <a:r>
              <a:rPr lang="en-US" b="1" u="sng" dirty="0" smtClean="0"/>
              <a:t>Net Force</a:t>
            </a:r>
            <a:r>
              <a:rPr lang="en-US" b="1" dirty="0" smtClean="0"/>
              <a:t>:</a:t>
            </a:r>
            <a:r>
              <a:rPr lang="en-US" dirty="0" smtClean="0"/>
              <a:t>  The vector sum of all forces acting on an object</a:t>
            </a:r>
          </a:p>
          <a:p>
            <a:endParaRPr lang="en-US" b="1" u="sng" dirty="0" smtClean="0"/>
          </a:p>
          <a:p>
            <a:r>
              <a:rPr lang="en-US" b="1" u="sng" dirty="0" smtClean="0"/>
              <a:t>Balanced Forces:</a:t>
            </a:r>
            <a:r>
              <a:rPr lang="en-US" dirty="0" smtClean="0"/>
              <a:t>  when the net force is equal to zero, the forces acting on an object are said to be “Balanced”, and the object is in </a:t>
            </a:r>
            <a:r>
              <a:rPr lang="en-US" b="1" u="sng" dirty="0" smtClean="0"/>
              <a:t>Equilibrium</a:t>
            </a:r>
            <a:endParaRPr lang="en-US" b="1" u="sng" dirty="0"/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76200"/>
            <a:ext cx="7024744" cy="1143000"/>
          </a:xfrm>
        </p:spPr>
        <p:txBody>
          <a:bodyPr/>
          <a:lstStyle/>
          <a:p>
            <a:r>
              <a:rPr lang="en-US" dirty="0" smtClean="0"/>
              <a:t>Equilibrium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843272"/>
          </a:xfrm>
        </p:spPr>
        <p:txBody>
          <a:bodyPr>
            <a:normAutofit/>
          </a:bodyPr>
          <a:lstStyle/>
          <a:p>
            <a:r>
              <a:rPr lang="en-US" dirty="0" smtClean="0"/>
              <a:t>Occurs when the Net Force (Vector sum) is equal to zero</a:t>
            </a:r>
          </a:p>
          <a:p>
            <a:endParaRPr lang="en-US" dirty="0" smtClean="0"/>
          </a:p>
          <a:p>
            <a:r>
              <a:rPr lang="en-US" b="1" u="sng" dirty="0" smtClean="0"/>
              <a:t>Two Categories of equilibrium:</a:t>
            </a:r>
            <a:endParaRPr lang="en-US" dirty="0" smtClean="0"/>
          </a:p>
          <a:p>
            <a:pPr lvl="1"/>
            <a:r>
              <a:rPr lang="en-US" b="1" u="sng" dirty="0" smtClean="0"/>
              <a:t>Translational equilibrium</a:t>
            </a:r>
            <a:r>
              <a:rPr lang="en-US" b="1" dirty="0" smtClean="0"/>
              <a:t>:</a:t>
            </a:r>
            <a:r>
              <a:rPr lang="en-US" dirty="0" smtClean="0"/>
              <a:t>  Occurs when the object is already at rest, and remains at rest</a:t>
            </a:r>
          </a:p>
          <a:p>
            <a:pPr lvl="1"/>
            <a:endParaRPr lang="en-US" b="1" u="sng" dirty="0" smtClean="0"/>
          </a:p>
          <a:p>
            <a:pPr lvl="1"/>
            <a:r>
              <a:rPr lang="en-US" b="1" u="sng" dirty="0" smtClean="0"/>
              <a:t>Dynamic equilibrium</a:t>
            </a:r>
            <a:r>
              <a:rPr lang="en-US" b="1" dirty="0" smtClean="0"/>
              <a:t>:</a:t>
            </a:r>
            <a:r>
              <a:rPr lang="en-US" dirty="0" smtClean="0"/>
              <a:t>  Occurs when the object is moving, and remains moving at a constant velocity</a:t>
            </a:r>
            <a:endParaRPr lang="en-US" b="1" u="sng" dirty="0" smtClean="0"/>
          </a:p>
          <a:p>
            <a:endParaRPr lang="en-US" b="1" u="sng" dirty="0" smtClean="0"/>
          </a:p>
          <a:p>
            <a:pPr marL="68580" indent="0">
              <a:buNone/>
            </a:pPr>
            <a:endParaRPr lang="en-US" b="1" dirty="0">
              <a:sym typeface="Wingdings" pitchFamily="2" charset="2"/>
            </a:endParaRPr>
          </a:p>
        </p:txBody>
      </p:sp>
    </p:spTree>
  </p:cSld>
  <p:clrMapOvr>
    <a:masterClrMapping/>
  </p:clrMapOvr>
  <p:transition spd="med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66800" y="381000"/>
            <a:ext cx="7024744" cy="914400"/>
          </a:xfrm>
        </p:spPr>
        <p:txBody>
          <a:bodyPr/>
          <a:lstStyle/>
          <a:p>
            <a:r>
              <a:rPr lang="en-US" dirty="0" smtClean="0"/>
              <a:t>Common Forces: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43492" y="1219200"/>
            <a:ext cx="6777317" cy="4613429"/>
          </a:xfrm>
        </p:spPr>
        <p:txBody>
          <a:bodyPr>
            <a:normAutofit/>
          </a:bodyPr>
          <a:lstStyle/>
          <a:p>
            <a:r>
              <a:rPr lang="en-US" b="1" dirty="0" smtClean="0"/>
              <a:t>Weight (</a:t>
            </a:r>
            <a:r>
              <a:rPr lang="en-US" b="1" dirty="0" err="1" smtClean="0"/>
              <a:t>F</a:t>
            </a:r>
            <a:r>
              <a:rPr lang="en-US" b="1" baseline="-25000" dirty="0" err="1" smtClean="0"/>
              <a:t>g</a:t>
            </a:r>
            <a:r>
              <a:rPr lang="en-US" b="1" dirty="0" smtClean="0"/>
              <a:t>)</a:t>
            </a:r>
            <a:endParaRPr lang="en-US" dirty="0" smtClean="0"/>
          </a:p>
          <a:p>
            <a:pPr lvl="1"/>
            <a:r>
              <a:rPr lang="en-US" b="1" dirty="0" smtClean="0"/>
              <a:t>Depends on the strength of the gravitational field</a:t>
            </a:r>
          </a:p>
          <a:p>
            <a:pPr lvl="1"/>
            <a:r>
              <a:rPr lang="en-US" b="1" dirty="0" smtClean="0"/>
              <a:t>Weight is the force that is required to make a mass accelerate at the local acceleration due to gravity</a:t>
            </a:r>
          </a:p>
          <a:p>
            <a:pPr lvl="1"/>
            <a:endParaRPr lang="en-US" b="1" dirty="0" smtClean="0"/>
          </a:p>
          <a:p>
            <a:pPr lvl="1">
              <a:buNone/>
            </a:pPr>
            <a:r>
              <a:rPr lang="en-US" b="1" dirty="0" smtClean="0"/>
              <a:t>Here on Earth’s surface:  the weight of a mass is the force required to accelerate an object at 9.81 m</a:t>
            </a:r>
            <a:r>
              <a:rPr lang="en-US" b="1" dirty="0" smtClean="0">
                <a:latin typeface="Calibri"/>
              </a:rPr>
              <a:t>·</a:t>
            </a:r>
            <a:r>
              <a:rPr lang="en-US" b="1" dirty="0" smtClean="0"/>
              <a:t>s</a:t>
            </a:r>
            <a:r>
              <a:rPr lang="en-US" b="1" baseline="30000" dirty="0" smtClean="0"/>
              <a:t>-2 </a:t>
            </a:r>
            <a:r>
              <a:rPr lang="en-US" b="1" dirty="0" smtClean="0"/>
              <a:t> towards the center of the Earth.</a:t>
            </a:r>
          </a:p>
          <a:p>
            <a:pPr lvl="1">
              <a:buNone/>
            </a:pPr>
            <a:endParaRPr lang="en-US" b="1" dirty="0" smtClean="0"/>
          </a:p>
          <a:p>
            <a:pPr lvl="1">
              <a:buNone/>
            </a:pPr>
            <a:endParaRPr lang="en-US" b="1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0123070"/>
              </p:ext>
            </p:extLst>
          </p:nvPr>
        </p:nvGraphicFramePr>
        <p:xfrm>
          <a:off x="3570371" y="5105400"/>
          <a:ext cx="2982829" cy="1111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7" name="Equation" r:id="rId3" imgW="647640" imgH="241200" progId="Equation.3">
                  <p:embed/>
                </p:oleObj>
              </mc:Choice>
              <mc:Fallback>
                <p:oleObj name="Equation" r:id="rId3" imgW="647640" imgH="2412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0371" y="5105400"/>
                        <a:ext cx="2982829" cy="1111250"/>
                      </a:xfrm>
                      <a:prstGeom prst="rect">
                        <a:avLst/>
                      </a:prstGeom>
                      <a:solidFill>
                        <a:schemeClr val="bg2"/>
                      </a:solidFill>
                      <a:ln w="25400" cap="rnd">
                        <a:solidFill>
                          <a:schemeClr val="accent2"/>
                        </a:solidFill>
                        <a:prstDash val="sysDot"/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4200</TotalTime>
  <Words>1574</Words>
  <Application>Microsoft Office PowerPoint</Application>
  <PresentationFormat>On-screen Show (4:3)</PresentationFormat>
  <Paragraphs>152</Paragraphs>
  <Slides>27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6" baseType="lpstr">
      <vt:lpstr>Arial</vt:lpstr>
      <vt:lpstr>Calibri</vt:lpstr>
      <vt:lpstr>Cambria Math</vt:lpstr>
      <vt:lpstr>Century Gothic</vt:lpstr>
      <vt:lpstr>Symbol</vt:lpstr>
      <vt:lpstr>Wingdings</vt:lpstr>
      <vt:lpstr>Wingdings 2</vt:lpstr>
      <vt:lpstr>Austin</vt:lpstr>
      <vt:lpstr>Equation</vt:lpstr>
      <vt:lpstr>Forces and  Newton’s Laws of Motion</vt:lpstr>
      <vt:lpstr>What is a Force?</vt:lpstr>
      <vt:lpstr>Contact vs. At-a-Distance</vt:lpstr>
      <vt:lpstr>Some common forces (more details to come…)</vt:lpstr>
      <vt:lpstr>Free-Body diagrams</vt:lpstr>
      <vt:lpstr>Expectations:</vt:lpstr>
      <vt:lpstr>Why Free-body diagrams?</vt:lpstr>
      <vt:lpstr>Equilibrium</vt:lpstr>
      <vt:lpstr>Common Forces:</vt:lpstr>
      <vt:lpstr>What is the weight of a ball with a mass of 275 g?</vt:lpstr>
      <vt:lpstr>Tension (FT)</vt:lpstr>
      <vt:lpstr>Normal Force (FN)</vt:lpstr>
      <vt:lpstr>Samples</vt:lpstr>
      <vt:lpstr>Examples of Normal Force:</vt:lpstr>
      <vt:lpstr>Mini-lab: Forces in Equilibrium</vt:lpstr>
      <vt:lpstr>Newton’s 1st Law of Motion</vt:lpstr>
      <vt:lpstr>Inertia</vt:lpstr>
      <vt:lpstr>Applications of 1st Law</vt:lpstr>
      <vt:lpstr>Newton’s 2nd law of motion</vt:lpstr>
      <vt:lpstr>Warm-up:</vt:lpstr>
      <vt:lpstr>Extension: </vt:lpstr>
      <vt:lpstr>Practice Problem:</vt:lpstr>
      <vt:lpstr>Solution:</vt:lpstr>
      <vt:lpstr>Friction (Ff)</vt:lpstr>
      <vt:lpstr>Coefficient of Friction (m)</vt:lpstr>
      <vt:lpstr>Sample Problem:</vt:lpstr>
      <vt:lpstr>Sample Problem 2: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Forces and  Newton’s Laws of Motion</dc:title>
  <dc:creator>Becky</dc:creator>
  <cp:lastModifiedBy>Rebecca Fowler</cp:lastModifiedBy>
  <cp:revision>94</cp:revision>
  <dcterms:created xsi:type="dcterms:W3CDTF">2010-11-15T06:04:35Z</dcterms:created>
  <dcterms:modified xsi:type="dcterms:W3CDTF">2018-12-07T00:42:37Z</dcterms:modified>
</cp:coreProperties>
</file>