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70" r:id="rId12"/>
    <p:sldId id="258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D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65" autoAdjust="0"/>
    <p:restoredTop sz="94660"/>
  </p:normalViewPr>
  <p:slideViewPr>
    <p:cSldViewPr>
      <p:cViewPr varScale="1">
        <p:scale>
          <a:sx n="109" d="100"/>
          <a:sy n="109" d="100"/>
        </p:scale>
        <p:origin x="22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38932-CC1A-4DA5-8DA3-FA4C11EA670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0BE32-27E4-40DC-9430-A1F08114F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4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FFB2CF-6317-45B4-B99E-BFFA6F25419A}" type="slidenum">
              <a:rPr lang="en-US" altLang="en-US">
                <a:latin typeface="Times New Roman" pitchFamily="18" charset="0"/>
              </a:rPr>
              <a:pPr/>
              <a:t>3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169419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7841756-DD9A-43F6-9627-651546E2F239}" type="slidenum">
              <a:rPr lang="en-US" altLang="en-US">
                <a:latin typeface="Times New Roman" pitchFamily="18" charset="0"/>
              </a:rPr>
              <a:pPr/>
              <a:t>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848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BF50EA2-6507-4282-BB11-9843455F7F9F}" type="slidenum">
              <a:rPr lang="en-US" altLang="en-US">
                <a:latin typeface="Times New Roman" pitchFamily="18" charset="0"/>
              </a:rPr>
              <a:pPr/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698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883DBA-B3D3-481C-A73C-649444E287CB}" type="slidenum">
              <a:rPr lang="en-US" altLang="en-US">
                <a:latin typeface="Times New Roman" pitchFamily="18" charset="0"/>
              </a:rPr>
              <a:pPr/>
              <a:t>6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Answers: b</a:t>
            </a:r>
          </a:p>
        </p:txBody>
      </p:sp>
    </p:spTree>
    <p:extLst>
      <p:ext uri="{BB962C8B-B14F-4D97-AF65-F5344CB8AC3E}">
        <p14:creationId xmlns:p14="http://schemas.microsoft.com/office/powerpoint/2010/main" val="165725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E2F1FE-1181-40BB-94EF-F83A917C35A0}" type="slidenum">
              <a:rPr lang="en-US" altLang="en-US">
                <a:latin typeface="Times New Roman" pitchFamily="18" charset="0"/>
              </a:rPr>
              <a:pPr/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8902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5B8520E-96E5-4B44-BCD6-74EFA1EDFFFE}" type="slidenum">
              <a:rPr lang="en-US" altLang="en-US">
                <a:latin typeface="Times New Roman" pitchFamily="18" charset="0"/>
              </a:rPr>
              <a:pPr/>
              <a:t>8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Answer: a</a:t>
            </a:r>
          </a:p>
        </p:txBody>
      </p:sp>
    </p:spTree>
    <p:extLst>
      <p:ext uri="{BB962C8B-B14F-4D97-AF65-F5344CB8AC3E}">
        <p14:creationId xmlns:p14="http://schemas.microsoft.com/office/powerpoint/2010/main" val="3709670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025437-5F0B-4417-990A-78E8E129D532}" type="slidenum">
              <a:rPr lang="en-US" altLang="en-US">
                <a:latin typeface="Times New Roman" pitchFamily="18" charset="0"/>
              </a:rPr>
              <a:pPr/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7964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6FE6071-12D9-40FA-B093-2759AB8E1C00}" type="slidenum">
              <a:rPr lang="en-US" altLang="en-US">
                <a:latin typeface="Times New Roman" pitchFamily="18" charset="0"/>
              </a:rPr>
              <a:pPr/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Answer: c</a:t>
            </a:r>
          </a:p>
        </p:txBody>
      </p:sp>
    </p:spTree>
    <p:extLst>
      <p:ext uri="{BB962C8B-B14F-4D97-AF65-F5344CB8AC3E}">
        <p14:creationId xmlns:p14="http://schemas.microsoft.com/office/powerpoint/2010/main" val="3465088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58E38FD-2FFC-4AD0-BEA9-B3FC9C1A3BD2}" type="slidenum">
              <a:rPr lang="en-US" altLang="en-US">
                <a:latin typeface="Times New Roman" pitchFamily="18" charset="0"/>
              </a:rPr>
              <a:pPr/>
              <a:t>11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996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FE67B5-DC56-4015-9AC9-1881ED1BA8BF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A2F7880-FB57-463F-B81C-A5027C67A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 and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9140001">
            <a:off x="1595448" y="2833079"/>
            <a:ext cx="6511131" cy="329259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Plus some review of work and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0" y="0"/>
            <a:ext cx="9144000" cy="3748088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5.21a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Time for Work I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5514975" y="1062038"/>
            <a:ext cx="36290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a)</a:t>
            </a: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tx2"/>
                </a:solidFill>
              </a:rPr>
              <a:t>Mike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b)  Joe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c)  both did the same work</a:t>
            </a:r>
            <a:r>
              <a:rPr lang="en-US" altLang="en-US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4926013" cy="2455862"/>
          </a:xfrm>
          <a:noFill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altLang="en-US" b="1" smtClean="0">
                <a:solidFill>
                  <a:schemeClr val="tx2"/>
                </a:solidFill>
              </a:rPr>
              <a:t>	Mike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/>
              <a:t>applied 10 N of force over 3 m in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>
                <a:solidFill>
                  <a:schemeClr val="tx2"/>
                </a:solidFill>
              </a:rPr>
              <a:t>10 seconds.</a:t>
            </a:r>
            <a:r>
              <a:rPr lang="en-US" altLang="en-US" b="1" smtClean="0">
                <a:solidFill>
                  <a:srgbClr val="FC0128"/>
                </a:solidFill>
              </a:rPr>
              <a:t>  Joe </a:t>
            </a:r>
            <a:r>
              <a:rPr lang="en-US" altLang="en-US" b="1" smtClean="0"/>
              <a:t>applied the same force over the same distance in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>
                <a:solidFill>
                  <a:srgbClr val="FC0128"/>
                </a:solidFill>
              </a:rPr>
              <a:t>1 minute</a:t>
            </a:r>
            <a:r>
              <a:rPr lang="en-US" altLang="en-US" b="1" smtClean="0"/>
              <a:t>.  Who did more work?</a:t>
            </a:r>
            <a:endParaRPr lang="en-US" altLang="en-US" sz="2200" b="1" smtClean="0">
              <a:solidFill>
                <a:srgbClr val="FFCCFF"/>
              </a:solidFill>
            </a:endParaRPr>
          </a:p>
        </p:txBody>
      </p:sp>
      <p:pic>
        <p:nvPicPr>
          <p:cNvPr id="70664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8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AutoShape 2"/>
          <p:cNvSpPr>
            <a:spLocks noChangeArrowheads="1"/>
          </p:cNvSpPr>
          <p:nvPr/>
        </p:nvSpPr>
        <p:spPr bwMode="auto">
          <a:xfrm>
            <a:off x="1590675" y="4170363"/>
            <a:ext cx="5846763" cy="1984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460500" y="4187825"/>
            <a:ext cx="5948363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	</a:t>
            </a:r>
            <a:r>
              <a:rPr lang="en-US" altLang="en-US" sz="2000" b="1"/>
              <a:t>Both exerted the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7E12AE"/>
                </a:solidFill>
              </a:rPr>
              <a:t>same force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/>
              <a:t>over the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7E12AE"/>
                </a:solidFill>
              </a:rPr>
              <a:t>same displacement</a:t>
            </a:r>
            <a:r>
              <a:rPr lang="en-US" altLang="en-US" sz="2000" b="1"/>
              <a:t>.  Therefore, both did the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 i="1">
                <a:solidFill>
                  <a:srgbClr val="FC0128"/>
                </a:solidFill>
              </a:rPr>
              <a:t>same amount of work</a:t>
            </a:r>
            <a:r>
              <a:rPr lang="en-US" altLang="en-US" sz="2000" b="1"/>
              <a:t>.  </a:t>
            </a:r>
            <a:r>
              <a:rPr lang="en-US" altLang="en-US" sz="2000" b="1">
                <a:solidFill>
                  <a:srgbClr val="0000FF"/>
                </a:solidFill>
              </a:rPr>
              <a:t>Time does not matter for determining the work done</a:t>
            </a:r>
            <a:r>
              <a:rPr lang="en-US" altLang="en-US" sz="2000" b="1"/>
              <a:t>.</a:t>
            </a:r>
            <a:r>
              <a:rPr lang="en-US" altLang="en-US" sz="2200" b="1"/>
              <a:t>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0" y="0"/>
            <a:ext cx="9144000" cy="3748088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5.21a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Time for Work I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71688" name="Oval 8"/>
          <p:cNvSpPr>
            <a:spLocks noChangeArrowheads="1"/>
          </p:cNvSpPr>
          <p:nvPr/>
        </p:nvSpPr>
        <p:spPr bwMode="auto">
          <a:xfrm>
            <a:off x="5348288" y="2062163"/>
            <a:ext cx="3667125" cy="679450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5514975" y="1062038"/>
            <a:ext cx="36290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a)</a:t>
            </a: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tx2"/>
                </a:solidFill>
              </a:rPr>
              <a:t>Mike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b)  Joe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c)  both did the same work</a:t>
            </a:r>
            <a:r>
              <a:rPr lang="en-US" altLang="en-US" sz="24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716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4926013" cy="2455862"/>
          </a:xfrm>
          <a:noFill/>
        </p:spPr>
        <p:txBody>
          <a:bodyPr/>
          <a:lstStyle/>
          <a:p>
            <a:pPr marL="401638" indent="-401638">
              <a:lnSpc>
                <a:spcPct val="140000"/>
              </a:lnSpc>
              <a:buFont typeface="Monotype Sorts" pitchFamily="2" charset="2"/>
              <a:buNone/>
            </a:pPr>
            <a:r>
              <a:rPr lang="en-US" altLang="en-US" b="1" smtClean="0">
                <a:solidFill>
                  <a:schemeClr val="tx2"/>
                </a:solidFill>
              </a:rPr>
              <a:t>	Mike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/>
              <a:t>applied 10 N of force over 3 m in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>
                <a:solidFill>
                  <a:schemeClr val="tx2"/>
                </a:solidFill>
              </a:rPr>
              <a:t>10 seconds</a:t>
            </a:r>
            <a:r>
              <a:rPr lang="en-US" altLang="en-US" b="1" smtClean="0"/>
              <a:t>.</a:t>
            </a:r>
            <a:r>
              <a:rPr lang="en-US" altLang="en-US" b="1" smtClean="0">
                <a:solidFill>
                  <a:srgbClr val="FFCCFF"/>
                </a:solidFill>
              </a:rPr>
              <a:t>  </a:t>
            </a:r>
            <a:r>
              <a:rPr lang="en-US" altLang="en-US" b="1" smtClean="0">
                <a:solidFill>
                  <a:srgbClr val="FC0128"/>
                </a:solidFill>
              </a:rPr>
              <a:t>Joe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/>
              <a:t>applied the same force over the same distance in</a:t>
            </a:r>
            <a:r>
              <a:rPr lang="en-US" altLang="en-US" b="1" smtClean="0">
                <a:solidFill>
                  <a:srgbClr val="FFCCFF"/>
                </a:solidFill>
              </a:rPr>
              <a:t> </a:t>
            </a:r>
            <a:r>
              <a:rPr lang="en-US" altLang="en-US" b="1" smtClean="0">
                <a:solidFill>
                  <a:srgbClr val="FC0128"/>
                </a:solidFill>
              </a:rPr>
              <a:t>1 minute</a:t>
            </a:r>
            <a:r>
              <a:rPr lang="en-US" altLang="en-US" b="1" smtClean="0"/>
              <a:t>.  Who did more work?</a:t>
            </a:r>
            <a:endParaRPr lang="en-US" altLang="en-US" sz="2200" b="1" smtClean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31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The RATE at which Work is done (or, the rate at which energy is transferred)</a:t>
                </a:r>
              </a:p>
              <a:p>
                <a:pPr marL="0" indent="0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𝒑𝒐𝒘𝒆𝒓</m:t>
                      </m:r>
                      <m:r>
                        <a:rPr lang="en-US" sz="2400" b="1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𝒆𝒏𝒆𝒓𝒈𝒚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𝒕𝒓𝒂𝒏𝒔𝒇𝒆𝒓𝒓𝒆𝒅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𝒕𝒊𝒎𝒆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𝒕𝒂𝒌𝒆𝒏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𝒇𝒐𝒓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𝒕𝒓𝒂𝒏𝒔𝒇𝒆𝒓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𝑷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𝑾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𝒕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𝑬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n-US" sz="2400" b="1" dirty="0" smtClean="0"/>
              </a:p>
              <a:p>
                <a:pPr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 smtClean="0"/>
              </a:p>
              <a:p>
                <a:pPr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Units = J·s</a:t>
                </a:r>
                <a:r>
                  <a:rPr lang="en-US" sz="2400" baseline="30000" dirty="0" smtClean="0"/>
                  <a:t>-1 </a:t>
                </a:r>
                <a:r>
                  <a:rPr lang="en-US" sz="2400" dirty="0" smtClean="0"/>
                  <a:t>= W (watts)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53" t="-1193" b="-20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348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400477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800" b="1" dirty="0" smtClean="0"/>
                  <a:t>Power can also be written in terms of the motion of the object:</a:t>
                </a:r>
              </a:p>
              <a:p>
                <a:r>
                  <a:rPr lang="en-US" sz="2800" dirty="0"/>
                  <a:t>I</a:t>
                </a:r>
                <a:r>
                  <a:rPr lang="en-US" sz="2800" dirty="0" smtClean="0"/>
                  <a:t>f:		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𝑷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𝑾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r>
                  <a:rPr lang="en-US" sz="2800" b="1" dirty="0" smtClean="0"/>
                  <a:t>		and:  	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𝑾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𝑭</m:t>
                    </m:r>
                    <m:r>
                      <a:rPr lang="en-US" sz="2800" b="1" i="1" smtClean="0">
                        <a:latin typeface="Cambria Math"/>
                      </a:rPr>
                      <m:t>·</m:t>
                    </m:r>
                    <m:r>
                      <a:rPr lang="en-US" sz="2800" b="1" i="1" smtClean="0">
                        <a:latin typeface="Cambria Math"/>
                      </a:rPr>
                      <m:t>𝒔</m:t>
                    </m:r>
                  </m:oMath>
                </a14:m>
                <a:endParaRPr lang="en-US" sz="2800" b="1" dirty="0" smtClean="0"/>
              </a:p>
              <a:p>
                <a:r>
                  <a:rPr lang="en-US" sz="2800" b="1" dirty="0" smtClean="0"/>
                  <a:t>Then:		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𝑷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𝑭</m:t>
                        </m:r>
                        <m:r>
                          <a:rPr lang="en-US" sz="2800" b="1" i="1" smtClean="0">
                            <a:latin typeface="Cambria Math"/>
                          </a:rPr>
                          <m:t>·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en-US" sz="2800" b="1" i="1" dirty="0" smtClean="0">
                  <a:latin typeface="Cambria Math"/>
                </a:endParaRPr>
              </a:p>
              <a:p>
                <a:r>
                  <a:rPr lang="en-US" sz="2800" b="1" dirty="0" smtClean="0"/>
                  <a:t>Which means: 	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𝑷</m:t>
                    </m:r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r>
                      <a:rPr lang="en-US" sz="4000" b="1" i="1" smtClean="0">
                        <a:latin typeface="Cambria Math"/>
                      </a:rPr>
                      <m:t>𝑭</m:t>
                    </m:r>
                    <m:r>
                      <a:rPr lang="en-US" sz="4000" b="1" i="1" smtClean="0">
                        <a:latin typeface="Cambria Math"/>
                      </a:rPr>
                      <m:t>·</m:t>
                    </m:r>
                    <m:r>
                      <a:rPr lang="en-US" sz="4000" b="1" i="1" smtClean="0">
                        <a:latin typeface="Cambria Math"/>
                      </a:rPr>
                      <m:t>𝒗</m:t>
                    </m:r>
                  </m:oMath>
                </a14:m>
                <a:endParaRPr lang="en-US" sz="4000" dirty="0" smtClean="0"/>
              </a:p>
              <a:p>
                <a:endParaRPr lang="en-US" sz="2400" dirty="0" smtClean="0"/>
              </a:p>
              <a:p>
                <a:r>
                  <a:rPr lang="en-US" sz="2400" dirty="0" smtClean="0"/>
                  <a:t>Where:  	P is power, in watts</a:t>
                </a:r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		F is force, in </a:t>
                </a:r>
                <a:r>
                  <a:rPr lang="en-US" sz="2400" dirty="0" err="1" smtClean="0"/>
                  <a:t>newtons</a:t>
                </a:r>
                <a:endParaRPr lang="en-US" sz="2400" dirty="0" smtClean="0"/>
              </a:p>
              <a:p>
                <a:r>
                  <a:rPr lang="en-US" sz="2400" dirty="0"/>
                  <a:t>	</a:t>
                </a:r>
                <a:r>
                  <a:rPr lang="en-US" sz="2400" dirty="0" smtClean="0"/>
                  <a:t>		v is speed, in m·s</a:t>
                </a:r>
                <a:r>
                  <a:rPr lang="en-US" sz="2400" baseline="30000" dirty="0" smtClean="0"/>
                  <a:t>-1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4004772"/>
              </a:xfrm>
              <a:blipFill rotWithShape="1">
                <a:blip r:embed="rId2"/>
                <a:stretch>
                  <a:fillRect l="-1259" t="-31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417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non-metric Power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 Horsepower (</a:t>
            </a:r>
            <a:r>
              <a:rPr lang="en-US" sz="2400" dirty="0" err="1" smtClean="0"/>
              <a:t>hp</a:t>
            </a:r>
            <a:r>
              <a:rPr lang="en-US" sz="2400" dirty="0" smtClean="0"/>
              <a:t>) = 745.7 W = 745.7 J·s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</a:t>
            </a:r>
          </a:p>
          <a:p>
            <a:r>
              <a:rPr lang="en-US" sz="2400" u="sng" dirty="0" smtClean="0">
                <a:latin typeface="+mj-lt"/>
              </a:rPr>
              <a:t>Fun Fact:</a:t>
            </a:r>
            <a:r>
              <a:rPr lang="en-US" sz="2400" dirty="0" smtClean="0">
                <a:latin typeface="+mj-lt"/>
              </a:rPr>
              <a:t> </a:t>
            </a:r>
          </a:p>
          <a:p>
            <a:r>
              <a:rPr lang="en-US" sz="2400" dirty="0" smtClean="0"/>
              <a:t>By definition, 1 horsepower is the power required to lift  a weight of 550 pounds to a height of 1 foot in the time of 1 second.</a:t>
            </a:r>
            <a:endParaRPr lang="en-US" sz="2400" dirty="0"/>
          </a:p>
        </p:txBody>
      </p:sp>
      <p:pic>
        <p:nvPicPr>
          <p:cNvPr id="3074" name="Picture 2" descr="http://www.streetrod101.com/uploads/8/9/3/3/8933135/5416972.jpg?13250290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76599"/>
            <a:ext cx="6324600" cy="343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36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809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measure of the amount of useful energy that can be taken out of a system (or, the work done by the system) compared with the amount of energy put into the system (work done TO the system)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Typically reported as a percentage (%)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" y="3124200"/>
                <a:ext cx="8424870" cy="9870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𝑒𝑓𝑓𝑖𝑐𝑖𝑒𝑛𝑐𝑦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𝑢𝑠𝑒𝑓𝑢𝑙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𝑤𝑜𝑟𝑘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𝑜𝑢𝑡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𝑒𝑛𝑒𝑟𝑔𝑦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𝑖𝑛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𝑢𝑠𝑒𝑓𝑢𝑙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𝑝𝑜𝑤𝑒𝑟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𝑜𝑢𝑡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𝑝𝑜𝑤𝑒𝑟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124200"/>
                <a:ext cx="8424870" cy="987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6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 about work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458200" cy="392857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1 joule  is equivalent to the energy required for a force of exactly 1 newton to act through a distance of exactly 1 </a:t>
            </a:r>
            <a:r>
              <a:rPr lang="en-US" sz="2400" dirty="0" smtClean="0"/>
              <a:t>mete</a:t>
            </a:r>
            <a:r>
              <a:rPr lang="en-US" sz="2400" dirty="0"/>
              <a:t>r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Principle of conservation of energy</a:t>
            </a:r>
            <a:r>
              <a:rPr lang="en-US" sz="2400" dirty="0" smtClean="0"/>
              <a:t>:  energy cannot be created nor destroyed; it can only be transformed from one type to another.</a:t>
            </a:r>
          </a:p>
          <a:p>
            <a:endParaRPr lang="en-US" sz="2400" u="sng" dirty="0"/>
          </a:p>
          <a:p>
            <a:r>
              <a:rPr lang="en-US" sz="2400" u="sng" dirty="0" smtClean="0"/>
              <a:t>Work</a:t>
            </a:r>
            <a:r>
              <a:rPr lang="en-US" sz="2400" dirty="0" smtClean="0"/>
              <a:t> is completed when the applied force acts in a direction that is in line with the direction of motion.  Work is the transfer of energy through motion.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3664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0" y="0"/>
            <a:ext cx="9144000" cy="3264932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5085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 smtClean="0">
                <a:effectLst/>
              </a:rPr>
              <a:t>Question 5.18a&amp;B</a:t>
            </a: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dirty="0" smtClean="0">
                <a:solidFill>
                  <a:schemeClr val="accent2"/>
                </a:solidFill>
                <a:effectLst/>
              </a:rPr>
              <a:t>Water Slide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503987" y="801688"/>
            <a:ext cx="23955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a)</a:t>
            </a:r>
            <a:r>
              <a:rPr lang="en-US" altLang="en-US" sz="2000" b="1" dirty="0"/>
              <a:t> 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Pedro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b)  Kathleen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c)  both the same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-1" y="350837"/>
            <a:ext cx="6629401" cy="2833688"/>
          </a:xfrm>
          <a:noFill/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ct val="50000"/>
              </a:spcBef>
              <a:buFont typeface="+mj-lt"/>
              <a:buAutoNum type="alphaUcPeriod"/>
            </a:pPr>
            <a:r>
              <a:rPr lang="en-US" altLang="en-US" sz="2000" b="1" dirty="0" smtClean="0"/>
              <a:t>Pedro and Kathleen start from rest (from the top) at the same time on frictionless water slides with different shapes.  At the bottom, whose velocity is greater?</a:t>
            </a:r>
          </a:p>
          <a:p>
            <a:pPr marL="457200" indent="-457200">
              <a:lnSpc>
                <a:spcPct val="150000"/>
              </a:lnSpc>
              <a:spcBef>
                <a:spcPct val="50000"/>
              </a:spcBef>
              <a:buFont typeface="+mj-lt"/>
              <a:buAutoNum type="alphaUcPeriod"/>
            </a:pPr>
            <a:r>
              <a:rPr lang="en-US" altLang="en-US" sz="2000" dirty="0" smtClean="0"/>
              <a:t>Pedro and </a:t>
            </a:r>
            <a:r>
              <a:rPr lang="en-US" altLang="en-US" sz="2000" dirty="0"/>
              <a:t>Kathleen start from rest at the same time on frictionless water slides with different shapes.  Who makes it to the bottom </a:t>
            </a:r>
            <a:r>
              <a:rPr lang="en-US" altLang="en-US" sz="2000" dirty="0" smtClean="0"/>
              <a:t>first</a:t>
            </a:r>
            <a:r>
              <a:rPr lang="en-US" altLang="en-US" sz="2000" dirty="0"/>
              <a:t>?</a:t>
            </a:r>
          </a:p>
        </p:txBody>
      </p:sp>
      <p:pic>
        <p:nvPicPr>
          <p:cNvPr id="62471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343400" y="3167063"/>
            <a:ext cx="4716462" cy="3568700"/>
            <a:chOff x="4259263" y="3167063"/>
            <a:chExt cx="4716462" cy="3568700"/>
          </a:xfrm>
        </p:grpSpPr>
        <p:pic>
          <p:nvPicPr>
            <p:cNvPr id="8" name="Picture 7" descr="FG06_020"/>
            <p:cNvPicPr>
              <a:picLocks noChangeAspect="1" noChangeArrowheads="1"/>
            </p:cNvPicPr>
            <p:nvPr/>
          </p:nvPicPr>
          <p:blipFill>
            <a:blip r:embed="rId5">
              <a:lum bright="-24000" contras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24" t="5464" r="22479" b="13599"/>
            <a:stretch>
              <a:fillRect/>
            </a:stretch>
          </p:blipFill>
          <p:spPr bwMode="auto">
            <a:xfrm>
              <a:off x="4259263" y="3167063"/>
              <a:ext cx="4716462" cy="35687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172200" y="3352800"/>
              <a:ext cx="495300" cy="457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366125" y="6096000"/>
              <a:ext cx="4953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419850" y="4724400"/>
              <a:ext cx="4953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200" y="32766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Warm-up:  Sketch the diagram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Answer each question, plus give an explanation for why you chose that answer (justify your answer)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3352800"/>
            <a:ext cx="101758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Pedro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2"/>
          <p:cNvSpPr>
            <a:spLocks noChangeArrowheads="1"/>
          </p:cNvSpPr>
          <p:nvPr/>
        </p:nvSpPr>
        <p:spPr bwMode="auto">
          <a:xfrm>
            <a:off x="0" y="0"/>
            <a:ext cx="9144000" cy="3074988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dirty="0" smtClean="0">
                <a:effectLst/>
              </a:rPr>
              <a:t>Question 5.18a</a:t>
            </a:r>
            <a:r>
              <a:rPr lang="en-US" altLang="en-US" sz="2800" i="1" dirty="0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dirty="0" smtClean="0">
                <a:solidFill>
                  <a:schemeClr val="accent2"/>
                </a:solidFill>
                <a:effectLst/>
              </a:rPr>
              <a:t>Water Slide I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4572000" y="1219200"/>
            <a:ext cx="4191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2000"/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5724525" y="801688"/>
            <a:ext cx="3175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a)</a:t>
            </a:r>
            <a:r>
              <a:rPr lang="en-US" altLang="en-US" sz="2000" b="1" dirty="0"/>
              <a:t> 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Pedro</a:t>
            </a:r>
            <a:endParaRPr lang="en-US" altLang="en-US" sz="2000" b="1" dirty="0">
              <a:solidFill>
                <a:schemeClr val="tx2"/>
              </a:solidFill>
            </a:endParaRP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b)  Kathleen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dirty="0">
                <a:solidFill>
                  <a:schemeClr val="tx2"/>
                </a:solidFill>
              </a:rPr>
              <a:t>c)  both the same</a:t>
            </a:r>
          </a:p>
        </p:txBody>
      </p:sp>
      <p:sp>
        <p:nvSpPr>
          <p:cNvPr id="163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676275"/>
            <a:ext cx="5043488" cy="2147888"/>
          </a:xfrm>
          <a:noFill/>
        </p:spPr>
        <p:txBody>
          <a:bodyPr/>
          <a:lstStyle/>
          <a:p>
            <a:pPr marL="401638" indent="-401638">
              <a:lnSpc>
                <a:spcPct val="15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dirty="0" smtClean="0"/>
              <a:t>	Pedro and Kathleen start from rest at the same time on frictionless water slides with different shapes.  At the bottom, whose velocity is greater?</a:t>
            </a:r>
            <a:endParaRPr lang="en-US" altLang="en-US" sz="2200" b="1" dirty="0" smtClean="0"/>
          </a:p>
        </p:txBody>
      </p:sp>
      <p:pic>
        <p:nvPicPr>
          <p:cNvPr id="16393" name="Picture 7" descr="FG06_020"/>
          <p:cNvPicPr>
            <a:picLocks noChangeAspect="1" noChangeArrowheads="1"/>
          </p:cNvPicPr>
          <p:nvPr/>
        </p:nvPicPr>
        <p:blipFill>
          <a:blip r:embed="rId4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5464" r="22479" b="13599"/>
          <a:stretch>
            <a:fillRect/>
          </a:stretch>
        </p:blipFill>
        <p:spPr bwMode="auto">
          <a:xfrm>
            <a:off x="4259263" y="3167063"/>
            <a:ext cx="4716462" cy="356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AutoShape 8"/>
          <p:cNvSpPr>
            <a:spLocks noChangeArrowheads="1"/>
          </p:cNvSpPr>
          <p:nvPr/>
        </p:nvSpPr>
        <p:spPr bwMode="auto">
          <a:xfrm>
            <a:off x="0" y="3468688"/>
            <a:ext cx="4071938" cy="288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0" y="3565525"/>
            <a:ext cx="395763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171450" indent="-171450"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i="1">
                <a:solidFill>
                  <a:schemeClr val="bg2"/>
                </a:solidFill>
              </a:rPr>
              <a:t>	</a:t>
            </a:r>
            <a:r>
              <a:rPr lang="en-US" altLang="en-US" sz="2000" b="1" i="1"/>
              <a:t>Conservation of Energy: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i="1">
                <a:solidFill>
                  <a:schemeClr val="bg2"/>
                </a:solidFill>
              </a:rPr>
              <a:t>	   </a:t>
            </a:r>
            <a:r>
              <a:rPr lang="en-US" altLang="en-US" sz="2000" b="1" i="1">
                <a:solidFill>
                  <a:srgbClr val="7E12AE"/>
                </a:solidFill>
              </a:rPr>
              <a:t>E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i</a:t>
            </a:r>
            <a:r>
              <a:rPr lang="en-US" altLang="en-US" sz="2000" b="1" i="1">
                <a:solidFill>
                  <a:srgbClr val="7E12AE"/>
                </a:solidFill>
              </a:rPr>
              <a:t>  =  mgH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  </a:t>
            </a:r>
            <a:r>
              <a:rPr lang="en-US" altLang="en-US" sz="2000" b="1" i="1">
                <a:solidFill>
                  <a:srgbClr val="7E12AE"/>
                </a:solidFill>
              </a:rPr>
              <a:t>=  E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f</a:t>
            </a:r>
            <a:r>
              <a:rPr lang="en-US" altLang="en-US" sz="2000" b="1" i="1">
                <a:solidFill>
                  <a:srgbClr val="7E12AE"/>
                </a:solidFill>
              </a:rPr>
              <a:t>  =   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 </a:t>
            </a:r>
            <a:r>
              <a:rPr lang="en-US" altLang="en-US" sz="2000" b="1" i="1">
                <a:solidFill>
                  <a:srgbClr val="7E12AE"/>
                </a:solidFill>
              </a:rPr>
              <a:t>mv</a:t>
            </a:r>
            <a:r>
              <a:rPr lang="en-US" altLang="en-US" sz="2000" b="1" i="1" baseline="30000">
                <a:solidFill>
                  <a:srgbClr val="7E12AE"/>
                </a:solidFill>
              </a:rPr>
              <a:t>2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 i="1" baseline="30000">
                <a:solidFill>
                  <a:schemeClr val="bg2"/>
                </a:solidFill>
              </a:rPr>
              <a:t>	 </a:t>
            </a:r>
            <a:r>
              <a:rPr lang="en-US" altLang="en-US" sz="2000" b="1" i="1">
                <a:solidFill>
                  <a:schemeClr val="bg2"/>
                </a:solidFill>
              </a:rPr>
              <a:t> </a:t>
            </a:r>
            <a:r>
              <a:rPr lang="en-US" altLang="en-US" sz="2000" b="1" i="1"/>
              <a:t>therefore:</a:t>
            </a:r>
            <a:r>
              <a:rPr lang="en-US" altLang="en-US" sz="2000" b="1" i="1">
                <a:solidFill>
                  <a:schemeClr val="bg2"/>
                </a:solidFill>
              </a:rPr>
              <a:t>   </a:t>
            </a:r>
            <a:r>
              <a:rPr lang="en-US" altLang="en-US" sz="2000" b="1" i="1">
                <a:solidFill>
                  <a:srgbClr val="7E12AE"/>
                </a:solidFill>
              </a:rPr>
              <a:t>gH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 </a:t>
            </a:r>
            <a:r>
              <a:rPr lang="en-US" altLang="en-US" sz="2000" b="1" i="1">
                <a:solidFill>
                  <a:srgbClr val="7E12AE"/>
                </a:solidFill>
              </a:rPr>
              <a:t> =   </a:t>
            </a:r>
            <a:r>
              <a:rPr lang="en-US" altLang="en-US" sz="2000" b="1" i="1" baseline="-25000">
                <a:solidFill>
                  <a:srgbClr val="7E12AE"/>
                </a:solidFill>
              </a:rPr>
              <a:t> </a:t>
            </a:r>
            <a:r>
              <a:rPr lang="en-US" altLang="en-US" sz="2000" b="1" i="1">
                <a:solidFill>
                  <a:srgbClr val="7E12AE"/>
                </a:solidFill>
              </a:rPr>
              <a:t>v</a:t>
            </a:r>
            <a:r>
              <a:rPr lang="en-US" altLang="en-US" sz="2000" b="1" i="1" baseline="30000">
                <a:solidFill>
                  <a:srgbClr val="7E12AE"/>
                </a:solidFill>
              </a:rPr>
              <a:t>2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endParaRPr lang="en-US" altLang="en-US" sz="1200" b="1"/>
          </a:p>
          <a:p>
            <a:pPr>
              <a:lnSpc>
                <a:spcPct val="10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/>
              <a:t>  Because they both start from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/>
              <a:t>the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same height</a:t>
            </a:r>
            <a:r>
              <a:rPr lang="en-US" altLang="en-US" sz="2000" b="1"/>
              <a:t>, they have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/>
              <a:t>the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same velocity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/>
              <a:t>at the bottom.</a:t>
            </a:r>
          </a:p>
        </p:txBody>
      </p:sp>
      <p:sp>
        <p:nvSpPr>
          <p:cNvPr id="16396" name="Oval 10"/>
          <p:cNvSpPr>
            <a:spLocks noChangeArrowheads="1"/>
          </p:cNvSpPr>
          <p:nvPr/>
        </p:nvSpPr>
        <p:spPr bwMode="auto">
          <a:xfrm>
            <a:off x="5326063" y="1827213"/>
            <a:ext cx="3127375" cy="534987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2457450" y="4197350"/>
          <a:ext cx="1841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7450" y="4197350"/>
                        <a:ext cx="1841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2"/>
          <p:cNvGraphicFramePr>
            <a:graphicFrameLocks noChangeAspect="1"/>
          </p:cNvGraphicFramePr>
          <p:nvPr/>
        </p:nvGraphicFramePr>
        <p:xfrm>
          <a:off x="2655888" y="3862388"/>
          <a:ext cx="174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5888" y="3862388"/>
                        <a:ext cx="1746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410200" y="3200400"/>
            <a:ext cx="7620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Pedro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FG06_020"/>
          <p:cNvPicPr>
            <a:picLocks noChangeAspect="1" noChangeArrowheads="1"/>
          </p:cNvPicPr>
          <p:nvPr/>
        </p:nvPicPr>
        <p:blipFill>
          <a:blip r:embed="rId3">
            <a:lum bright="-24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4" t="5464" r="22479" b="13599"/>
          <a:stretch>
            <a:fillRect/>
          </a:stretch>
        </p:blipFill>
        <p:spPr bwMode="auto">
          <a:xfrm>
            <a:off x="4114800" y="3052763"/>
            <a:ext cx="502920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0" y="0"/>
            <a:ext cx="9144000" cy="3055938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5.18b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Water Slide II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08038"/>
            <a:ext cx="4962525" cy="2022475"/>
          </a:xfrm>
          <a:noFill/>
        </p:spPr>
        <p:txBody>
          <a:bodyPr/>
          <a:lstStyle/>
          <a:p>
            <a:pPr marL="401638" indent="-401638">
              <a:lnSpc>
                <a:spcPct val="140000"/>
              </a:lnSpc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b="1" dirty="0" smtClean="0"/>
              <a:t>	Pedro and Kathleen start from rest at the same time on frictionless water slides with different shapes.  Who makes it to the bottom first?</a:t>
            </a:r>
            <a:endParaRPr lang="en-US" altLang="en-US" sz="1800" b="1" dirty="0" smtClean="0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0" y="3306763"/>
            <a:ext cx="4132263" cy="3063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-57150" y="3370263"/>
            <a:ext cx="4283075" cy="28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	</a:t>
            </a:r>
            <a:r>
              <a:rPr lang="en-US" altLang="en-US" sz="2000" b="1"/>
              <a:t>Even though they both have the same </a:t>
            </a:r>
            <a:r>
              <a:rPr lang="en-US" altLang="en-US" sz="2000" b="1" i="1"/>
              <a:t>final velocity</a:t>
            </a:r>
            <a:r>
              <a:rPr lang="en-US" altLang="en-US" sz="2000" b="1"/>
              <a:t>,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7E12AE"/>
                </a:solidFill>
              </a:rPr>
              <a:t>Kathleen is at a lower height than Paul for most of her ride</a:t>
            </a:r>
            <a:r>
              <a:rPr lang="en-US" altLang="en-US" sz="2000" b="1">
                <a:solidFill>
                  <a:schemeClr val="bg2"/>
                </a:solidFill>
              </a:rPr>
              <a:t>.  </a:t>
            </a:r>
            <a:r>
              <a:rPr lang="en-US" altLang="en-US" sz="2000" b="1"/>
              <a:t>Thus, she always has a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 i="1">
                <a:solidFill>
                  <a:srgbClr val="1FA585"/>
                </a:solidFill>
              </a:rPr>
              <a:t>larger velocity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/>
              <a:t>during her ride and therefore arrives earlier!</a:t>
            </a:r>
            <a:endParaRPr lang="en-US" altLang="en-US" sz="2000" baseline="3000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5724525" y="801688"/>
            <a:ext cx="31750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a)</a:t>
            </a: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tx2"/>
                </a:solidFill>
              </a:rPr>
              <a:t>Paul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b)  Kathleen</a:t>
            </a:r>
          </a:p>
          <a:p>
            <a:pPr>
              <a:lnSpc>
                <a:spcPct val="13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c)  both the same</a:t>
            </a:r>
          </a:p>
        </p:txBody>
      </p:sp>
      <p:sp>
        <p:nvSpPr>
          <p:cNvPr id="64521" name="Oval 9"/>
          <p:cNvSpPr>
            <a:spLocks noChangeArrowheads="1"/>
          </p:cNvSpPr>
          <p:nvPr/>
        </p:nvSpPr>
        <p:spPr bwMode="auto">
          <a:xfrm>
            <a:off x="5303838" y="1285875"/>
            <a:ext cx="3127375" cy="534988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410200" y="3124200"/>
            <a:ext cx="76200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Pedro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3957668" y="3164682"/>
            <a:ext cx="5146675" cy="1864518"/>
            <a:chOff x="1986" y="2472"/>
            <a:chExt cx="3569" cy="1303"/>
          </a:xfrm>
        </p:grpSpPr>
        <p:sp>
          <p:nvSpPr>
            <p:cNvPr id="65544" name="Rectangle 3" descr="90%"/>
            <p:cNvSpPr>
              <a:spLocks noChangeArrowheads="1"/>
            </p:cNvSpPr>
            <p:nvPr/>
          </p:nvSpPr>
          <p:spPr bwMode="auto">
            <a:xfrm>
              <a:off x="1986" y="2472"/>
              <a:ext cx="3569" cy="1303"/>
            </a:xfrm>
            <a:prstGeom prst="rect">
              <a:avLst/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545" name="Freeform 4"/>
            <p:cNvSpPr>
              <a:spLocks/>
            </p:cNvSpPr>
            <p:nvPr/>
          </p:nvSpPr>
          <p:spPr bwMode="auto">
            <a:xfrm>
              <a:off x="2159" y="2970"/>
              <a:ext cx="3168" cy="582"/>
            </a:xfrm>
            <a:custGeom>
              <a:avLst/>
              <a:gdLst>
                <a:gd name="T0" fmla="*/ 0 w 3168"/>
                <a:gd name="T1" fmla="*/ 0 h 582"/>
                <a:gd name="T2" fmla="*/ 1181 w 3168"/>
                <a:gd name="T3" fmla="*/ 0 h 582"/>
                <a:gd name="T4" fmla="*/ 2148 w 3168"/>
                <a:gd name="T5" fmla="*/ 576 h 582"/>
                <a:gd name="T6" fmla="*/ 3168 w 3168"/>
                <a:gd name="T7" fmla="*/ 582 h 5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68"/>
                <a:gd name="T13" fmla="*/ 0 h 582"/>
                <a:gd name="T14" fmla="*/ 3168 w 3168"/>
                <a:gd name="T15" fmla="*/ 582 h 5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68" h="582">
                  <a:moveTo>
                    <a:pt x="0" y="0"/>
                  </a:moveTo>
                  <a:lnTo>
                    <a:pt x="1181" y="0"/>
                  </a:lnTo>
                  <a:cubicBezTo>
                    <a:pt x="1566" y="12"/>
                    <a:pt x="1800" y="564"/>
                    <a:pt x="2148" y="576"/>
                  </a:cubicBezTo>
                  <a:lnTo>
                    <a:pt x="3168" y="58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65546" name="Group 5"/>
            <p:cNvGrpSpPr>
              <a:grpSpLocks/>
            </p:cNvGrpSpPr>
            <p:nvPr/>
          </p:nvGrpSpPr>
          <p:grpSpPr bwMode="auto">
            <a:xfrm>
              <a:off x="2534" y="2638"/>
              <a:ext cx="412" cy="304"/>
              <a:chOff x="1880" y="1488"/>
              <a:chExt cx="358" cy="264"/>
            </a:xfrm>
          </p:grpSpPr>
          <p:sp>
            <p:nvSpPr>
              <p:cNvPr id="65547" name="Rectangle 6"/>
              <p:cNvSpPr>
                <a:spLocks noChangeArrowheads="1"/>
              </p:cNvSpPr>
              <p:nvPr/>
            </p:nvSpPr>
            <p:spPr bwMode="auto">
              <a:xfrm>
                <a:off x="1880" y="1488"/>
                <a:ext cx="358" cy="192"/>
              </a:xfrm>
              <a:prstGeom prst="rect">
                <a:avLst/>
              </a:prstGeom>
              <a:solidFill>
                <a:srgbClr val="CC9900"/>
              </a:solidFill>
              <a:ln w="38100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65548" name="Group 7"/>
              <p:cNvGrpSpPr>
                <a:grpSpLocks/>
              </p:cNvGrpSpPr>
              <p:nvPr/>
            </p:nvGrpSpPr>
            <p:grpSpPr bwMode="auto">
              <a:xfrm>
                <a:off x="1891" y="1640"/>
                <a:ext cx="336" cy="112"/>
                <a:chOff x="1896" y="1640"/>
                <a:chExt cx="336" cy="112"/>
              </a:xfrm>
            </p:grpSpPr>
            <p:sp>
              <p:nvSpPr>
                <p:cNvPr id="65549" name="Oval 8"/>
                <p:cNvSpPr>
                  <a:spLocks noChangeArrowheads="1"/>
                </p:cNvSpPr>
                <p:nvPr/>
              </p:nvSpPr>
              <p:spPr bwMode="auto">
                <a:xfrm>
                  <a:off x="1896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65550" name="Oval 9"/>
                <p:cNvSpPr>
                  <a:spLocks noChangeArrowheads="1"/>
                </p:cNvSpPr>
                <p:nvPr/>
              </p:nvSpPr>
              <p:spPr bwMode="auto">
                <a:xfrm>
                  <a:off x="2120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</p:grpSp>
      <p:sp>
        <p:nvSpPr>
          <p:cNvPr id="65539" name="AutoShape 10"/>
          <p:cNvSpPr>
            <a:spLocks noChangeArrowheads="1"/>
          </p:cNvSpPr>
          <p:nvPr/>
        </p:nvSpPr>
        <p:spPr bwMode="auto">
          <a:xfrm>
            <a:off x="0" y="0"/>
            <a:ext cx="9144000" cy="301625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5540" name="Rectangle 1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5.19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Cart on a Hill</a:t>
            </a:r>
          </a:p>
        </p:txBody>
      </p:sp>
      <p:sp>
        <p:nvSpPr>
          <p:cNvPr id="6554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0" y="736600"/>
            <a:ext cx="5894388" cy="2079625"/>
          </a:xfrm>
          <a:noFill/>
        </p:spPr>
        <p:txBody>
          <a:bodyPr/>
          <a:lstStyle/>
          <a:p>
            <a:pPr marL="401638" indent="-401638">
              <a:lnSpc>
                <a:spcPct val="119000"/>
              </a:lnSpc>
              <a:buFont typeface="Monotype Sorts" pitchFamily="2" charset="2"/>
              <a:buNone/>
            </a:pPr>
            <a:r>
              <a:rPr lang="en-US" altLang="en-US" b="1" dirty="0" smtClean="0"/>
              <a:t>	</a:t>
            </a:r>
            <a:r>
              <a:rPr lang="en-US" altLang="en-US" sz="2000" b="1" dirty="0" smtClean="0"/>
              <a:t>A cart starting from rest rolls down a hill and at the bottom has a speed of </a:t>
            </a:r>
            <a:r>
              <a:rPr lang="en-US" altLang="en-US" sz="2000" b="1" dirty="0" smtClean="0">
                <a:solidFill>
                  <a:schemeClr val="accent2"/>
                </a:solidFill>
              </a:rPr>
              <a:t>4 m/s</a:t>
            </a:r>
            <a:r>
              <a:rPr lang="en-US" altLang="en-US" sz="2000" b="1" dirty="0" smtClean="0"/>
              <a:t>.  If the cart were given an initial push, so its initial speed at the top of the hill was </a:t>
            </a:r>
            <a:r>
              <a:rPr lang="en-US" altLang="en-US" sz="2000" b="1" dirty="0" smtClean="0">
                <a:solidFill>
                  <a:schemeClr val="tx2"/>
                </a:solidFill>
              </a:rPr>
              <a:t>3 m/s</a:t>
            </a:r>
            <a:r>
              <a:rPr lang="en-US" altLang="en-US" sz="2000" b="1" dirty="0" smtClean="0"/>
              <a:t>, what would be its speed at the bottom?</a:t>
            </a:r>
            <a:endParaRPr lang="en-US" altLang="en-US" sz="2800" b="1" dirty="0" smtClean="0"/>
          </a:p>
        </p:txBody>
      </p:sp>
      <p:sp>
        <p:nvSpPr>
          <p:cNvPr id="65542" name="Rectangle 13"/>
          <p:cNvSpPr>
            <a:spLocks noChangeArrowheads="1"/>
          </p:cNvSpPr>
          <p:nvPr/>
        </p:nvSpPr>
        <p:spPr bwMode="auto">
          <a:xfrm>
            <a:off x="6329363" y="617538"/>
            <a:ext cx="2389187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a)</a:t>
            </a: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tx2"/>
                </a:solidFill>
              </a:rPr>
              <a:t>4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b)  5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c)  6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d)  7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e)  25 m/s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pic>
        <p:nvPicPr>
          <p:cNvPr id="65543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5" name="Group 2"/>
          <p:cNvGrpSpPr>
            <a:grpSpLocks/>
          </p:cNvGrpSpPr>
          <p:nvPr/>
        </p:nvGrpSpPr>
        <p:grpSpPr bwMode="auto">
          <a:xfrm>
            <a:off x="3997325" y="3935413"/>
            <a:ext cx="5146675" cy="2068512"/>
            <a:chOff x="1986" y="2472"/>
            <a:chExt cx="3569" cy="1303"/>
          </a:xfrm>
        </p:grpSpPr>
        <p:sp>
          <p:nvSpPr>
            <p:cNvPr id="17426" name="Rectangle 3" descr="90%"/>
            <p:cNvSpPr>
              <a:spLocks noChangeArrowheads="1"/>
            </p:cNvSpPr>
            <p:nvPr/>
          </p:nvSpPr>
          <p:spPr bwMode="auto">
            <a:xfrm>
              <a:off x="1986" y="2472"/>
              <a:ext cx="3569" cy="1303"/>
            </a:xfrm>
            <a:prstGeom prst="rect">
              <a:avLst/>
            </a:prstGeom>
            <a:pattFill prst="pct90">
              <a:fgClr>
                <a:schemeClr val="bg2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27" name="Freeform 4"/>
            <p:cNvSpPr>
              <a:spLocks/>
            </p:cNvSpPr>
            <p:nvPr/>
          </p:nvSpPr>
          <p:spPr bwMode="auto">
            <a:xfrm>
              <a:off x="2159" y="2970"/>
              <a:ext cx="3168" cy="582"/>
            </a:xfrm>
            <a:custGeom>
              <a:avLst/>
              <a:gdLst>
                <a:gd name="T0" fmla="*/ 0 w 3168"/>
                <a:gd name="T1" fmla="*/ 0 h 582"/>
                <a:gd name="T2" fmla="*/ 1181 w 3168"/>
                <a:gd name="T3" fmla="*/ 0 h 582"/>
                <a:gd name="T4" fmla="*/ 2148 w 3168"/>
                <a:gd name="T5" fmla="*/ 576 h 582"/>
                <a:gd name="T6" fmla="*/ 3168 w 3168"/>
                <a:gd name="T7" fmla="*/ 582 h 58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168"/>
                <a:gd name="T13" fmla="*/ 0 h 582"/>
                <a:gd name="T14" fmla="*/ 3168 w 3168"/>
                <a:gd name="T15" fmla="*/ 582 h 58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68" h="582">
                  <a:moveTo>
                    <a:pt x="0" y="0"/>
                  </a:moveTo>
                  <a:lnTo>
                    <a:pt x="1181" y="0"/>
                  </a:lnTo>
                  <a:cubicBezTo>
                    <a:pt x="1566" y="12"/>
                    <a:pt x="1800" y="564"/>
                    <a:pt x="2148" y="576"/>
                  </a:cubicBezTo>
                  <a:lnTo>
                    <a:pt x="3168" y="582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grpSp>
          <p:nvGrpSpPr>
            <p:cNvPr id="17428" name="Group 5"/>
            <p:cNvGrpSpPr>
              <a:grpSpLocks/>
            </p:cNvGrpSpPr>
            <p:nvPr/>
          </p:nvGrpSpPr>
          <p:grpSpPr bwMode="auto">
            <a:xfrm>
              <a:off x="2534" y="2638"/>
              <a:ext cx="412" cy="304"/>
              <a:chOff x="1880" y="1488"/>
              <a:chExt cx="358" cy="264"/>
            </a:xfrm>
          </p:grpSpPr>
          <p:sp>
            <p:nvSpPr>
              <p:cNvPr id="17429" name="Rectangle 6"/>
              <p:cNvSpPr>
                <a:spLocks noChangeArrowheads="1"/>
              </p:cNvSpPr>
              <p:nvPr/>
            </p:nvSpPr>
            <p:spPr bwMode="auto">
              <a:xfrm>
                <a:off x="1880" y="1488"/>
                <a:ext cx="358" cy="192"/>
              </a:xfrm>
              <a:prstGeom prst="rect">
                <a:avLst/>
              </a:prstGeom>
              <a:solidFill>
                <a:srgbClr val="CC9900"/>
              </a:solidFill>
              <a:ln w="38100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7430" name="Group 7"/>
              <p:cNvGrpSpPr>
                <a:grpSpLocks/>
              </p:cNvGrpSpPr>
              <p:nvPr/>
            </p:nvGrpSpPr>
            <p:grpSpPr bwMode="auto">
              <a:xfrm>
                <a:off x="1891" y="1640"/>
                <a:ext cx="336" cy="112"/>
                <a:chOff x="1896" y="1640"/>
                <a:chExt cx="336" cy="112"/>
              </a:xfrm>
            </p:grpSpPr>
            <p:sp>
              <p:nvSpPr>
                <p:cNvPr id="17431" name="Oval 8"/>
                <p:cNvSpPr>
                  <a:spLocks noChangeArrowheads="1"/>
                </p:cNvSpPr>
                <p:nvPr/>
              </p:nvSpPr>
              <p:spPr bwMode="auto">
                <a:xfrm>
                  <a:off x="1896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7432" name="Oval 9"/>
                <p:cNvSpPr>
                  <a:spLocks noChangeArrowheads="1"/>
                </p:cNvSpPr>
                <p:nvPr/>
              </p:nvSpPr>
              <p:spPr bwMode="auto">
                <a:xfrm>
                  <a:off x="2120" y="1640"/>
                  <a:ext cx="112" cy="112"/>
                </a:xfrm>
                <a:prstGeom prst="ellipse">
                  <a:avLst/>
                </a:prstGeom>
                <a:solidFill>
                  <a:srgbClr val="C0C0C0"/>
                </a:solidFill>
                <a:ln w="3810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</p:grpSp>
      <p:sp>
        <p:nvSpPr>
          <p:cNvPr id="17416" name="AutoShape 10"/>
          <p:cNvSpPr>
            <a:spLocks noChangeArrowheads="1"/>
          </p:cNvSpPr>
          <p:nvPr/>
        </p:nvSpPr>
        <p:spPr bwMode="auto">
          <a:xfrm>
            <a:off x="0" y="0"/>
            <a:ext cx="9144000" cy="3016250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7" name="Rectangle 11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5.19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Cart on a Hill</a:t>
            </a:r>
          </a:p>
        </p:txBody>
      </p:sp>
      <p:sp>
        <p:nvSpPr>
          <p:cNvPr id="17418" name="Oval 12"/>
          <p:cNvSpPr>
            <a:spLocks noChangeArrowheads="1"/>
          </p:cNvSpPr>
          <p:nvPr/>
        </p:nvSpPr>
        <p:spPr bwMode="auto">
          <a:xfrm>
            <a:off x="6053138" y="1027113"/>
            <a:ext cx="2047875" cy="473075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AutoShape 13"/>
          <p:cNvSpPr>
            <a:spLocks noChangeArrowheads="1"/>
          </p:cNvSpPr>
          <p:nvPr/>
        </p:nvSpPr>
        <p:spPr bwMode="auto">
          <a:xfrm>
            <a:off x="0" y="3171825"/>
            <a:ext cx="4090988" cy="3505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7420" name="Rectangle 14"/>
          <p:cNvSpPr>
            <a:spLocks noChangeArrowheads="1"/>
          </p:cNvSpPr>
          <p:nvPr/>
        </p:nvSpPr>
        <p:spPr bwMode="auto">
          <a:xfrm>
            <a:off x="85725" y="3330575"/>
            <a:ext cx="4014788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873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/>
              <a:t>When starting from rest, the</a:t>
            </a:r>
            <a:br>
              <a:rPr lang="en-US" altLang="en-US" sz="2000" b="1"/>
            </a:br>
            <a:r>
              <a:rPr lang="en-US" altLang="en-US" sz="2000" b="1"/>
              <a:t>cart’s PE is changed into KE: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latin typeface="Symbol" pitchFamily="18" charset="2"/>
              </a:rPr>
              <a:t>D</a:t>
            </a:r>
            <a:r>
              <a:rPr lang="en-US" altLang="en-US" sz="2000" b="1"/>
              <a:t>PE  =</a:t>
            </a:r>
            <a:r>
              <a:rPr lang="en-US" altLang="en-US" sz="2000" b="1">
                <a:solidFill>
                  <a:schemeClr val="bg2"/>
                </a:solidFill>
              </a:rPr>
              <a:t>  </a:t>
            </a:r>
            <a:r>
              <a:rPr lang="en-US" altLang="en-US" sz="2000" b="1">
                <a:solidFill>
                  <a:srgbClr val="FC0128"/>
                </a:solidFill>
                <a:latin typeface="Symbol" pitchFamily="18" charset="2"/>
              </a:rPr>
              <a:t>D</a:t>
            </a:r>
            <a:r>
              <a:rPr lang="en-US" altLang="en-US" sz="2000" b="1">
                <a:solidFill>
                  <a:srgbClr val="FC0128"/>
                </a:solidFill>
              </a:rPr>
              <a:t>KE  = </a:t>
            </a:r>
            <a:r>
              <a:rPr lang="en-US" altLang="en-US" sz="2000" b="1" i="1">
                <a:solidFill>
                  <a:srgbClr val="FC0128"/>
                </a:solidFill>
              </a:rPr>
              <a:t> </a:t>
            </a:r>
            <a:r>
              <a:rPr lang="en-US" altLang="en-US" sz="2000" b="1">
                <a:solidFill>
                  <a:srgbClr val="FC0128"/>
                </a:solidFill>
              </a:rPr>
              <a:t>  m(4)</a:t>
            </a:r>
            <a:r>
              <a:rPr lang="en-US" altLang="en-US" sz="2000" b="1" baseline="30000">
                <a:solidFill>
                  <a:srgbClr val="FC0128"/>
                </a:solidFill>
              </a:rPr>
              <a:t>2</a:t>
            </a:r>
          </a:p>
        </p:txBody>
      </p:sp>
      <p:sp>
        <p:nvSpPr>
          <p:cNvPr id="1742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0" y="1163638"/>
            <a:ext cx="5894388" cy="2079625"/>
          </a:xfrm>
          <a:noFill/>
        </p:spPr>
        <p:txBody>
          <a:bodyPr/>
          <a:lstStyle/>
          <a:p>
            <a:pPr marL="401638" indent="-401638">
              <a:lnSpc>
                <a:spcPct val="119000"/>
              </a:lnSpc>
              <a:buFont typeface="Monotype Sorts" pitchFamily="2" charset="2"/>
              <a:buNone/>
            </a:pPr>
            <a:r>
              <a:rPr lang="en-US" altLang="en-US" b="1" smtClean="0"/>
              <a:t>	A cart starting from rest rolls down a hill and at the bottom has a speed of </a:t>
            </a:r>
            <a:r>
              <a:rPr lang="en-US" altLang="en-US" b="1" smtClean="0">
                <a:solidFill>
                  <a:schemeClr val="accent2"/>
                </a:solidFill>
              </a:rPr>
              <a:t>4 m/s</a:t>
            </a:r>
            <a:r>
              <a:rPr lang="en-US" altLang="en-US" b="1" smtClean="0"/>
              <a:t>.  If the cart were given an initial push, so its initial speed at the top of the hill was </a:t>
            </a:r>
            <a:r>
              <a:rPr lang="en-US" altLang="en-US" b="1" smtClean="0">
                <a:solidFill>
                  <a:schemeClr val="tx2"/>
                </a:solidFill>
              </a:rPr>
              <a:t>3 m/s</a:t>
            </a:r>
            <a:r>
              <a:rPr lang="en-US" altLang="en-US" b="1" smtClean="0"/>
              <a:t>, what would be its speed at the bottom?</a:t>
            </a:r>
            <a:endParaRPr lang="en-US" altLang="en-US" sz="2200" b="1" smtClean="0"/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6329363" y="617538"/>
            <a:ext cx="2389187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a)</a:t>
            </a:r>
            <a:r>
              <a:rPr lang="en-US" altLang="en-US" sz="2000" b="1"/>
              <a:t>  </a:t>
            </a:r>
            <a:r>
              <a:rPr lang="en-US" altLang="en-US" sz="2000" b="1">
                <a:solidFill>
                  <a:schemeClr val="tx2"/>
                </a:solidFill>
              </a:rPr>
              <a:t>4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b)  5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c)  6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d)  7 m/s</a:t>
            </a: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e)  25 m/s</a:t>
            </a:r>
            <a:endParaRPr lang="en-US" altLang="en-US" sz="2200" b="1">
              <a:solidFill>
                <a:schemeClr val="tx2"/>
              </a:solidFill>
            </a:endParaRPr>
          </a:p>
        </p:txBody>
      </p:sp>
      <p:sp>
        <p:nvSpPr>
          <p:cNvPr id="794641" name="Rectangle 17"/>
          <p:cNvSpPr>
            <a:spLocks noChangeArrowheads="1"/>
          </p:cNvSpPr>
          <p:nvPr/>
        </p:nvSpPr>
        <p:spPr bwMode="auto">
          <a:xfrm>
            <a:off x="60325" y="4352925"/>
            <a:ext cx="4235450" cy="149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89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9000"/>
              </a:lnSpc>
              <a:spcBef>
                <a:spcPct val="1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/>
              <a:t>When starting from 3 m/s, the</a:t>
            </a:r>
          </a:p>
          <a:p>
            <a:pPr>
              <a:lnSpc>
                <a:spcPct val="89000"/>
              </a:lnSpc>
              <a:spcBef>
                <a:spcPct val="1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/>
              <a:t>final KE is: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KE</a:t>
            </a:r>
            <a:r>
              <a:rPr lang="en-US" altLang="en-US" sz="2000" b="1" baseline="-25000">
                <a:solidFill>
                  <a:srgbClr val="0000FF"/>
                </a:solidFill>
              </a:rPr>
              <a:t>f</a:t>
            </a:r>
            <a:r>
              <a:rPr lang="en-US" altLang="en-US" sz="2000" b="1">
                <a:solidFill>
                  <a:srgbClr val="0000FF"/>
                </a:solidFill>
              </a:rPr>
              <a:t> </a:t>
            </a:r>
            <a:r>
              <a:rPr lang="en-US" altLang="en-US" sz="2000" b="1">
                <a:solidFill>
                  <a:srgbClr val="0066FF"/>
                </a:solidFill>
              </a:rPr>
              <a:t> 	</a:t>
            </a:r>
            <a:r>
              <a:rPr lang="en-US" altLang="en-US" sz="2000" b="1"/>
              <a:t>=  KE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     +</a:t>
            </a:r>
            <a:r>
              <a:rPr lang="en-US" altLang="en-US" sz="2000" b="1">
                <a:solidFill>
                  <a:schemeClr val="bg2"/>
                </a:solidFill>
              </a:rPr>
              <a:t>    </a:t>
            </a:r>
            <a:r>
              <a:rPr lang="en-US" altLang="en-US" sz="2000" b="1">
                <a:solidFill>
                  <a:srgbClr val="FC0128"/>
                </a:solidFill>
                <a:latin typeface="Symbol" pitchFamily="18" charset="2"/>
              </a:rPr>
              <a:t>D</a:t>
            </a:r>
            <a:r>
              <a:rPr lang="en-US" altLang="en-US" sz="2000" b="1">
                <a:solidFill>
                  <a:srgbClr val="FC0128"/>
                </a:solidFill>
              </a:rPr>
              <a:t>KE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			</a:t>
            </a:r>
            <a:r>
              <a:rPr lang="en-US" altLang="en-US" sz="2000" b="1"/>
              <a:t>=     m(3)</a:t>
            </a:r>
            <a:r>
              <a:rPr lang="en-US" altLang="en-US" sz="2000" b="1" baseline="30000"/>
              <a:t>2</a:t>
            </a:r>
            <a:r>
              <a:rPr lang="en-US" altLang="en-US" sz="2000" b="1"/>
              <a:t>  +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 i="1">
                <a:solidFill>
                  <a:srgbClr val="FC0128"/>
                </a:solidFill>
              </a:rPr>
              <a:t>  </a:t>
            </a:r>
            <a:r>
              <a:rPr lang="en-US" altLang="en-US" sz="2000" b="1">
                <a:solidFill>
                  <a:srgbClr val="FC0128"/>
                </a:solidFill>
              </a:rPr>
              <a:t> m(4)</a:t>
            </a:r>
            <a:r>
              <a:rPr lang="en-US" altLang="en-US" sz="2000" b="1" baseline="30000">
                <a:solidFill>
                  <a:srgbClr val="FC0128"/>
                </a:solidFill>
              </a:rPr>
              <a:t>2</a:t>
            </a:r>
            <a:endParaRPr lang="en-US" altLang="en-US" sz="2000" b="1">
              <a:solidFill>
                <a:srgbClr val="FC0128"/>
              </a:solidFill>
            </a:endParaRP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			</a:t>
            </a:r>
            <a:r>
              <a:rPr lang="en-US" altLang="en-US" sz="2000" b="1"/>
              <a:t>= </a:t>
            </a:r>
            <a:r>
              <a:rPr lang="en-US" altLang="en-US" sz="2000" b="1">
                <a:solidFill>
                  <a:schemeClr val="bg2"/>
                </a:solidFill>
              </a:rPr>
              <a:t> </a:t>
            </a:r>
            <a:r>
              <a:rPr lang="en-US" altLang="en-US" sz="2000" b="1">
                <a:solidFill>
                  <a:srgbClr val="0000FF"/>
                </a:solidFill>
              </a:rPr>
              <a:t>   m(25)</a:t>
            </a:r>
            <a:r>
              <a:rPr lang="en-US" altLang="en-US" sz="2000" b="1">
                <a:solidFill>
                  <a:schemeClr val="bg2"/>
                </a:solidFill>
              </a:rPr>
              <a:t>   </a:t>
            </a:r>
          </a:p>
          <a:p>
            <a:pPr>
              <a:lnSpc>
                <a:spcPct val="89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bg2"/>
                </a:solidFill>
              </a:rPr>
              <a:t>			</a:t>
            </a:r>
            <a:r>
              <a:rPr lang="en-US" altLang="en-US" sz="2000" b="1"/>
              <a:t>=</a:t>
            </a:r>
            <a:r>
              <a:rPr lang="en-US" altLang="en-US" sz="2000" b="1">
                <a:solidFill>
                  <a:schemeClr val="bg2"/>
                </a:solidFill>
              </a:rPr>
              <a:t>  </a:t>
            </a:r>
            <a:r>
              <a:rPr lang="en-US" altLang="en-US" sz="2000" b="1">
                <a:solidFill>
                  <a:srgbClr val="0000FF"/>
                </a:solidFill>
              </a:rPr>
              <a:t>   m(5)</a:t>
            </a:r>
            <a:r>
              <a:rPr lang="en-US" altLang="en-US" sz="2000" b="1" baseline="30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94642" name="AutoShape 18"/>
          <p:cNvSpPr>
            <a:spLocks noChangeArrowheads="1"/>
          </p:cNvSpPr>
          <p:nvPr/>
        </p:nvSpPr>
        <p:spPr bwMode="auto">
          <a:xfrm>
            <a:off x="3651250" y="6199188"/>
            <a:ext cx="5065713" cy="449262"/>
          </a:xfrm>
          <a:prstGeom prst="flowChartAlternateProcess">
            <a:avLst/>
          </a:prstGeom>
          <a:solidFill>
            <a:schemeClr val="bg2"/>
          </a:solidFill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altLang="en-US" sz="2000" b="1"/>
              <a:t>Speed is not the same as kinetic energy</a:t>
            </a:r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 flipH="1" flipV="1">
            <a:off x="2314575" y="6181725"/>
            <a:ext cx="1276350" cy="250825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0" name="Object 20"/>
          <p:cNvGraphicFramePr>
            <a:graphicFrameLocks noChangeAspect="1"/>
          </p:cNvGraphicFramePr>
          <p:nvPr/>
        </p:nvGraphicFramePr>
        <p:xfrm>
          <a:off x="2781300" y="3962400"/>
          <a:ext cx="15081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3962400"/>
                        <a:ext cx="15081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21"/>
          <p:cNvGraphicFramePr>
            <a:graphicFrameLocks noChangeAspect="1"/>
          </p:cNvGraphicFramePr>
          <p:nvPr/>
        </p:nvGraphicFramePr>
        <p:xfrm>
          <a:off x="2581275" y="5341938"/>
          <a:ext cx="1587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6" imgW="152280" imgH="393480" progId="Equation.DSMT4">
                  <p:embed/>
                </p:oleObj>
              </mc:Choice>
              <mc:Fallback>
                <p:oleObj name="Equation" r:id="rId6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5341938"/>
                        <a:ext cx="1587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2"/>
          <p:cNvGraphicFramePr>
            <a:graphicFrameLocks noChangeAspect="1"/>
          </p:cNvGraphicFramePr>
          <p:nvPr/>
        </p:nvGraphicFramePr>
        <p:xfrm>
          <a:off x="1400175" y="6107113"/>
          <a:ext cx="136525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6107113"/>
                        <a:ext cx="136525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23"/>
          <p:cNvGraphicFramePr>
            <a:graphicFrameLocks noChangeAspect="1"/>
          </p:cNvGraphicFramePr>
          <p:nvPr/>
        </p:nvGraphicFramePr>
        <p:xfrm>
          <a:off x="1400175" y="5721350"/>
          <a:ext cx="1492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9" imgW="152280" imgH="393480" progId="Equation.DSMT4">
                  <p:embed/>
                </p:oleObj>
              </mc:Choice>
              <mc:Fallback>
                <p:oleObj name="Equation" r:id="rId9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5721350"/>
                        <a:ext cx="149225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24"/>
          <p:cNvGraphicFramePr>
            <a:graphicFrameLocks noChangeAspect="1"/>
          </p:cNvGraphicFramePr>
          <p:nvPr/>
        </p:nvGraphicFramePr>
        <p:xfrm>
          <a:off x="1401763" y="5332413"/>
          <a:ext cx="1555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0" imgW="152280" imgH="393480" progId="Equation.DSMT4">
                  <p:embed/>
                </p:oleObj>
              </mc:Choice>
              <mc:Fallback>
                <p:oleObj name="Equation" r:id="rId10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5332413"/>
                        <a:ext cx="155575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84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4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79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4641" grpId="0" autoUpdateAnimBg="0"/>
      <p:bldP spid="79464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804863"/>
            <a:ext cx="48196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en-US" sz="2000" b="1"/>
              <a:t>	You see a leaf falling to the ground with </a:t>
            </a:r>
            <a:r>
              <a:rPr lang="en-US" altLang="en-US" sz="2000" b="1" i="1">
                <a:solidFill>
                  <a:schemeClr val="tx2"/>
                </a:solidFill>
              </a:rPr>
              <a:t>constant speed</a:t>
            </a:r>
            <a:r>
              <a:rPr lang="en-US" altLang="en-US" sz="2000" b="1"/>
              <a:t>.  When you first notice it, the leaf has initial total energy PE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 + KE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.  You watch the leaf until just before it hits the ground, at which point it has final total energy PE</a:t>
            </a:r>
            <a:r>
              <a:rPr lang="en-US" altLang="en-US" sz="2000" b="1" baseline="-25000"/>
              <a:t>f</a:t>
            </a:r>
            <a:r>
              <a:rPr lang="en-US" altLang="en-US" sz="2000" b="1"/>
              <a:t> + KE</a:t>
            </a:r>
            <a:r>
              <a:rPr lang="en-US" altLang="en-US" sz="2000" b="1" baseline="-25000"/>
              <a:t>f</a:t>
            </a:r>
            <a:r>
              <a:rPr lang="en-US" altLang="en-US" sz="2000" b="1"/>
              <a:t>.  How do these total energies compare?  </a:t>
            </a:r>
            <a:endParaRPr lang="en-US" altLang="en-US" sz="200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5057775" y="1285875"/>
            <a:ext cx="408622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699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a)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&gt;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b)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=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c)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&lt;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d)  impossible to tell from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     	the information provided</a:t>
            </a:r>
            <a:endParaRPr lang="en-US" altLang="en-US" sz="2000" b="1" baseline="-2500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5.20a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Falling Leaves</a:t>
            </a:r>
          </a:p>
        </p:txBody>
      </p:sp>
      <p:pic>
        <p:nvPicPr>
          <p:cNvPr id="66566" name="PRS Question Icon" descr="PRS Question Icon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025" y="14605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5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AutoShape 2"/>
          <p:cNvSpPr>
            <a:spLocks noChangeArrowheads="1"/>
          </p:cNvSpPr>
          <p:nvPr/>
        </p:nvSpPr>
        <p:spPr bwMode="auto">
          <a:xfrm>
            <a:off x="628650" y="4348163"/>
            <a:ext cx="7872413" cy="19113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7587" name="AutoShape 3"/>
          <p:cNvSpPr>
            <a:spLocks noChangeArrowheads="1"/>
          </p:cNvSpPr>
          <p:nvPr/>
        </p:nvSpPr>
        <p:spPr bwMode="auto">
          <a:xfrm>
            <a:off x="0" y="0"/>
            <a:ext cx="9144000" cy="4233863"/>
          </a:xfrm>
          <a:prstGeom prst="roundRect">
            <a:avLst>
              <a:gd name="adj" fmla="val 16667"/>
            </a:avLst>
          </a:prstGeom>
          <a:solidFill>
            <a:srgbClr val="EFDCCD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0" y="804863"/>
            <a:ext cx="4819650" cy="310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en-US" sz="2000" b="1"/>
              <a:t>	You see a leaf falling to the ground with </a:t>
            </a:r>
            <a:r>
              <a:rPr lang="en-US" altLang="en-US" sz="2000" b="1" i="1">
                <a:solidFill>
                  <a:schemeClr val="tx2"/>
                </a:solidFill>
              </a:rPr>
              <a:t>constant speed</a:t>
            </a:r>
            <a:r>
              <a:rPr lang="en-US" altLang="en-US" sz="2000" b="1"/>
              <a:t>.  When you first notice it, the leaf has initial total energy PE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 + KE</a:t>
            </a:r>
            <a:r>
              <a:rPr lang="en-US" altLang="en-US" sz="2000" b="1" baseline="-25000"/>
              <a:t>i</a:t>
            </a:r>
            <a:r>
              <a:rPr lang="en-US" altLang="en-US" sz="2000" b="1"/>
              <a:t>.  You watch the leaf until just before it hits the ground, at which point it has final total energy PE</a:t>
            </a:r>
            <a:r>
              <a:rPr lang="en-US" altLang="en-US" sz="2000" b="1" baseline="-25000"/>
              <a:t>f</a:t>
            </a:r>
            <a:r>
              <a:rPr lang="en-US" altLang="en-US" sz="2000" b="1"/>
              <a:t> + KE</a:t>
            </a:r>
            <a:r>
              <a:rPr lang="en-US" altLang="en-US" sz="2000" b="1" baseline="-25000"/>
              <a:t>f</a:t>
            </a:r>
            <a:r>
              <a:rPr lang="en-US" altLang="en-US" sz="2000" b="1"/>
              <a:t>.  How do these total energies compare?  </a:t>
            </a:r>
            <a:endParaRPr lang="en-US" altLang="en-US" sz="200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5057775" y="1285875"/>
            <a:ext cx="408622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96925" algn="l"/>
                <a:tab pos="8604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000" b="1">
                <a:solidFill>
                  <a:schemeClr val="tx2"/>
                </a:solidFill>
              </a:rPr>
              <a:t>a)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&gt;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b)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=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c)  PE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i</a:t>
            </a:r>
            <a:r>
              <a:rPr lang="en-US" altLang="en-US" sz="2000" b="1">
                <a:solidFill>
                  <a:schemeClr val="tx2"/>
                </a:solidFill>
              </a:rPr>
              <a:t>   &lt;  PE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r>
              <a:rPr lang="en-US" altLang="en-US" sz="2000" b="1">
                <a:solidFill>
                  <a:schemeClr val="tx2"/>
                </a:solidFill>
              </a:rPr>
              <a:t> + KE</a:t>
            </a:r>
            <a:r>
              <a:rPr lang="en-US" altLang="en-US" sz="2000" b="1" baseline="-25000">
                <a:solidFill>
                  <a:schemeClr val="tx2"/>
                </a:solidFill>
              </a:rPr>
              <a:t>f</a:t>
            </a:r>
            <a:endParaRPr lang="en-US" altLang="en-US" sz="2000" b="1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d)  impossible to tell from     </a:t>
            </a:r>
          </a:p>
          <a:p>
            <a:pPr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Monotype Sorts" pitchFamily="2" charset="2"/>
              <a:buNone/>
            </a:pPr>
            <a:r>
              <a:rPr lang="en-US" altLang="en-US" sz="2000" b="1">
                <a:solidFill>
                  <a:schemeClr val="tx2"/>
                </a:solidFill>
              </a:rPr>
              <a:t>	     	the information provided</a:t>
            </a:r>
            <a:endParaRPr lang="en-US" altLang="en-US" sz="2000" b="1" baseline="-25000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28625" y="4351338"/>
            <a:ext cx="8088313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01638" indent="-4016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5000"/>
              </a:lnSpc>
              <a:spcBef>
                <a:spcPct val="3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>
                <a:solidFill>
                  <a:srgbClr val="000000"/>
                </a:solidFill>
              </a:rPr>
              <a:t>As the leaf falls, </a:t>
            </a:r>
            <a:r>
              <a:rPr lang="en-US" altLang="en-US" sz="2000" b="1" dirty="0">
                <a:solidFill>
                  <a:srgbClr val="7E12AE"/>
                </a:solidFill>
              </a:rPr>
              <a:t>air resistance exerts a force on it opposite to its direction of motion</a:t>
            </a:r>
            <a:r>
              <a:rPr lang="en-US" altLang="en-US" sz="2000" b="1" dirty="0">
                <a:solidFill>
                  <a:srgbClr val="000000"/>
                </a:solidFill>
              </a:rPr>
              <a:t>.  This </a:t>
            </a:r>
            <a:r>
              <a:rPr lang="en-US" altLang="en-US" sz="2000" b="1" dirty="0">
                <a:solidFill>
                  <a:srgbClr val="FF0000"/>
                </a:solidFill>
              </a:rPr>
              <a:t>force does negative work</a:t>
            </a:r>
            <a:r>
              <a:rPr lang="en-US" altLang="en-US" sz="2000" b="1" dirty="0">
                <a:solidFill>
                  <a:srgbClr val="000000"/>
                </a:solidFill>
              </a:rPr>
              <a:t>, which prevents the leaf from accelerating.  This frictional force is a </a:t>
            </a:r>
            <a:r>
              <a:rPr lang="en-US" altLang="en-US" sz="2000" b="1" dirty="0" err="1">
                <a:solidFill>
                  <a:srgbClr val="000000"/>
                </a:solidFill>
              </a:rPr>
              <a:t>nonconservative</a:t>
            </a:r>
            <a:r>
              <a:rPr lang="en-US" altLang="en-US" sz="2000" b="1" dirty="0">
                <a:solidFill>
                  <a:srgbClr val="000000"/>
                </a:solidFill>
              </a:rPr>
              <a:t> force, so the </a:t>
            </a:r>
            <a:r>
              <a:rPr lang="en-US" altLang="en-US" sz="2000" b="1" dirty="0">
                <a:solidFill>
                  <a:srgbClr val="7E12AE"/>
                </a:solidFill>
              </a:rPr>
              <a:t>leaf loses energy as it falls</a:t>
            </a:r>
            <a:r>
              <a:rPr lang="en-US" altLang="en-US" sz="2000" b="1" dirty="0">
                <a:solidFill>
                  <a:srgbClr val="000000"/>
                </a:solidFill>
              </a:rPr>
              <a:t>, and its </a:t>
            </a:r>
            <a:r>
              <a:rPr lang="en-US" altLang="en-US" sz="2000" b="1" dirty="0">
                <a:solidFill>
                  <a:srgbClr val="7E12AE"/>
                </a:solidFill>
              </a:rPr>
              <a:t>final total energy is less than its initial total energy</a:t>
            </a:r>
            <a:r>
              <a:rPr lang="en-US" altLang="en-US" sz="2000" b="1" dirty="0">
                <a:solidFill>
                  <a:srgbClr val="000000"/>
                </a:solidFill>
              </a:rPr>
              <a:t>.</a:t>
            </a:r>
            <a:endParaRPr lang="en-US" altLang="en-US" sz="2000" dirty="0"/>
          </a:p>
        </p:txBody>
      </p:sp>
      <p:sp>
        <p:nvSpPr>
          <p:cNvPr id="67591" name="Oval 7"/>
          <p:cNvSpPr>
            <a:spLocks noChangeArrowheads="1"/>
          </p:cNvSpPr>
          <p:nvPr/>
        </p:nvSpPr>
        <p:spPr bwMode="auto">
          <a:xfrm>
            <a:off x="5157788" y="1273175"/>
            <a:ext cx="3986212" cy="504825"/>
          </a:xfrm>
          <a:prstGeom prst="ellipse">
            <a:avLst/>
          </a:prstGeom>
          <a:noFill/>
          <a:ln w="38100">
            <a:solidFill>
              <a:srgbClr val="FC012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title"/>
          </p:nvPr>
        </p:nvSpPr>
        <p:spPr>
          <a:xfrm>
            <a:off x="933450" y="0"/>
            <a:ext cx="7294563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>
                <a:effectLst/>
              </a:rPr>
              <a:t>Question 5.20a</a:t>
            </a:r>
            <a:r>
              <a:rPr lang="en-US" altLang="en-US" sz="2800" i="1" smtClean="0">
                <a:solidFill>
                  <a:srgbClr val="000000"/>
                </a:solidFill>
                <a:effectLst/>
              </a:rPr>
              <a:t>   </a:t>
            </a:r>
            <a:r>
              <a:rPr lang="en-US" altLang="en-US" sz="2800" smtClean="0">
                <a:solidFill>
                  <a:schemeClr val="accent2"/>
                </a:solidFill>
                <a:effectLst/>
              </a:rPr>
              <a:t>Falling Leaves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0" y="6316663"/>
            <a:ext cx="91440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7E12AE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>
                <a:solidFill>
                  <a:srgbClr val="FF0000"/>
                </a:solidFill>
              </a:rPr>
              <a:t>Follow-up</a:t>
            </a:r>
            <a:r>
              <a:rPr lang="en-US" altLang="en-US" sz="2000" b="1" dirty="0">
                <a:solidFill>
                  <a:srgbClr val="000000"/>
                </a:solidFill>
              </a:rPr>
              <a:t>:</a:t>
            </a:r>
            <a:r>
              <a:rPr lang="en-US" altLang="en-US" sz="2000" b="1" dirty="0"/>
              <a:t>  What happens to leaf’s KE as it falls?  What net work is done?</a:t>
            </a:r>
          </a:p>
        </p:txBody>
      </p:sp>
    </p:spTree>
    <p:extLst>
      <p:ext uri="{BB962C8B-B14F-4D97-AF65-F5344CB8AC3E}">
        <p14:creationId xmlns:p14="http://schemas.microsoft.com/office/powerpoint/2010/main" val="36808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5.18a"/>
  <p:tag name="QUESTIONTYPE" val=" 0"/>
  <p:tag name="QUESTIONCHOICES" val=" 1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5.19"/>
  <p:tag name="QUESTIONTYPE" val=" 0"/>
  <p:tag name="QUESTIONCHOICES" val=" 3"/>
  <p:tag name="QUESTIONANSWER" val="B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5.20a"/>
  <p:tag name="QUESTIONTYPE" val=" 0"/>
  <p:tag name="QUESTIONCHOICES" val=" 2"/>
  <p:tag name="QUESTIONANSWER" val="A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  Question 5.21a"/>
  <p:tag name="QUESTIONTYPE" val=" 0"/>
  <p:tag name="QUESTIONCHOICES" val=" 1"/>
  <p:tag name="QUESTIONANSWER" val="C"/>
  <p:tag name="QUESTIONDIFFICULTY" val=" 0"/>
  <p:tag name="QUESTIONPOINTS" val=" 1"/>
  <p:tag name="QUESTIONCHANCES" val=" 1"/>
  <p:tag name="QUESTIONTIMER" val="00:30"/>
  <p:tag name="QUESTIONCHOICESTYPE" val=" 1"/>
  <p:tag name="QUESTIONCHARTTYPE" val="0"/>
  <p:tag name="MANUALQUESTIONSTART" val="No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620</TotalTime>
  <Words>526</Words>
  <Application>Microsoft Office PowerPoint</Application>
  <PresentationFormat>On-screen Show (4:3)</PresentationFormat>
  <Paragraphs>125</Paragraphs>
  <Slides>15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Franklin Gothic Book</vt:lpstr>
      <vt:lpstr>Franklin Gothic Medium</vt:lpstr>
      <vt:lpstr>Monotype Sorts</vt:lpstr>
      <vt:lpstr>Symbol</vt:lpstr>
      <vt:lpstr>Times New Roman</vt:lpstr>
      <vt:lpstr>Tunga</vt:lpstr>
      <vt:lpstr>Wingdings</vt:lpstr>
      <vt:lpstr>Angles</vt:lpstr>
      <vt:lpstr>Equation</vt:lpstr>
      <vt:lpstr>Power and Efficiency</vt:lpstr>
      <vt:lpstr>Reminders about work and energy</vt:lpstr>
      <vt:lpstr>Question 5.18a&amp;B   Water Slide</vt:lpstr>
      <vt:lpstr>Question 5.18a   Water Slide I</vt:lpstr>
      <vt:lpstr>Question 5.18b   Water Slide II</vt:lpstr>
      <vt:lpstr>Question 5.19   Cart on a Hill</vt:lpstr>
      <vt:lpstr>Question 5.19  Cart on a Hill</vt:lpstr>
      <vt:lpstr>Question 5.20a   Falling Leaves</vt:lpstr>
      <vt:lpstr>Question 5.20a   Falling Leaves</vt:lpstr>
      <vt:lpstr>Question 5.21a  Time for Work I</vt:lpstr>
      <vt:lpstr>Question 5.21a Time for Work I</vt:lpstr>
      <vt:lpstr>Power</vt:lpstr>
      <vt:lpstr>Power</vt:lpstr>
      <vt:lpstr>Common non-metric Power Units</vt:lpstr>
      <vt:lpstr>Efficiency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Efficiency</dc:title>
  <dc:creator>Windows User</dc:creator>
  <cp:lastModifiedBy>Ciustea, Corina    SHS - Staff</cp:lastModifiedBy>
  <cp:revision>14</cp:revision>
  <dcterms:created xsi:type="dcterms:W3CDTF">2014-12-15T23:29:31Z</dcterms:created>
  <dcterms:modified xsi:type="dcterms:W3CDTF">2019-03-01T21:48:50Z</dcterms:modified>
</cp:coreProperties>
</file>