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98" r:id="rId2"/>
    <p:sldId id="304" r:id="rId3"/>
    <p:sldId id="256" r:id="rId4"/>
    <p:sldId id="282" r:id="rId5"/>
    <p:sldId id="305" r:id="rId6"/>
    <p:sldId id="307" r:id="rId7"/>
    <p:sldId id="306" r:id="rId8"/>
    <p:sldId id="299" r:id="rId9"/>
    <p:sldId id="283" r:id="rId10"/>
    <p:sldId id="303" r:id="rId11"/>
    <p:sldId id="284" r:id="rId12"/>
    <p:sldId id="258" r:id="rId13"/>
    <p:sldId id="272" r:id="rId14"/>
    <p:sldId id="274" r:id="rId15"/>
    <p:sldId id="259" r:id="rId16"/>
    <p:sldId id="276" r:id="rId17"/>
    <p:sldId id="278" r:id="rId18"/>
    <p:sldId id="302" r:id="rId19"/>
    <p:sldId id="285" r:id="rId20"/>
    <p:sldId id="286" r:id="rId21"/>
    <p:sldId id="260" r:id="rId22"/>
    <p:sldId id="280" r:id="rId23"/>
    <p:sldId id="257" r:id="rId24"/>
    <p:sldId id="261" r:id="rId25"/>
    <p:sldId id="262" r:id="rId26"/>
    <p:sldId id="287" r:id="rId27"/>
    <p:sldId id="289" r:id="rId28"/>
    <p:sldId id="291" r:id="rId29"/>
    <p:sldId id="293" r:id="rId30"/>
    <p:sldId id="295" r:id="rId31"/>
    <p:sldId id="263" r:id="rId32"/>
    <p:sldId id="311" r:id="rId33"/>
    <p:sldId id="265" r:id="rId34"/>
    <p:sldId id="269" r:id="rId35"/>
    <p:sldId id="273" r:id="rId36"/>
    <p:sldId id="275" r:id="rId37"/>
    <p:sldId id="277" r:id="rId38"/>
    <p:sldId id="279" r:id="rId39"/>
    <p:sldId id="281" r:id="rId40"/>
    <p:sldId id="288" r:id="rId41"/>
    <p:sldId id="290" r:id="rId42"/>
    <p:sldId id="292" r:id="rId43"/>
    <p:sldId id="294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2:46.153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CCAF0A"/>
      <inkml:brushProperty name="fitToCurve" value="1"/>
    </inkml:brush>
  </inkml:definitions>
  <inkml:trace contextRef="#ctx0" brushRef="#br0">1338 0,'-21'0,"21"16,0 1,21-1,-21 0,0 1,0 15,0-16,0 17,0-17,0 17,0-1,0 1,0-1,0 1,0-1,20 1,-20 0,0 15,0 1,21 0,-21 0,0 0,20-1,-20 1,21 0,-21 0,0 16,0 0,20-16,-20 16,0 49,0-33,0-16,21 1,-21-1,0 0,0 0,0 16,0-16,0 0,0 17,0-33,0 48,0-32,0 17,0-17,0 16,0 17,0-33,0 16,0 17,0-33,0 16,20 17,-20-33,0 16,0 17,0-33,0 33,0-17,0 33,0-32,21-1,-42 0,21 1,0-1,21 0,-21 1,0-1,0 0,0 1,0-17,21 16,-21-16,0 1,20-18,-20 1,0 0,0 0,0-17,-20 1,20 32,0-49,0 1,-21-1,21 0,0 0,0 1,21-17,-1 0,1 0,-1 0,1 0,-1 0,1-17,-1 17,1 0,20 0,-20 0,-1 0,1 0,20 0,-21 0,21 0,-20 0,20 0,21 0,-21 0,0 0,0 0,21 0,-21 0,0-16,21 16,-21 0,0 0,20 0,-19 0,19 0,2 0,-2 0,-19 0,19 0,1 0,-21 0,21 0,-1 0,1 0,0 16,-1-16,21 0,-20 0,0 17,-1-17,22 0,-22 16,21-16,-20 0,0 0,20 0,0 16,0-16,-20 0,20 0,0 16,2-16,-2 0,21 0,-21 0,0 17,21-17,82 0,-103 16,21-16,-1 0,-19 0,19 16,-19-16,19 0,-19 17,19-17,1 0,-20 0,20 16,-21-16,21 16,-21-16,0 0,1 16,-1-16,0 17,0-17,0 16,-20-16,20 0,0 16,1-16,19 16,-19-16,-1 0,0 17,21-17,-21 0,22 16,-22-16,0 0,21 16,-21-16,0 0,1 17,-1-17,0 0,0 0,0 16,62-16,-62 0,1 16,-1-16,0 0,-20 16,20-16,0 17,0-17,-19 16,19 0,0 0,1 1,-22-17,1 16,0 0,20 1,-21-17,1 16,-21 0,21-16,-21 16,0-16,-20 0,20 0,-21 17,21-17,-20 0,-1 0,1 0,-1 0,1 0,-21 0</inkml:trace>
  <inkml:trace contextRef="#ctx0" brushRef="#br0" timeOffset="47204">10549 5631,'21'0,"-1"0,1 0,-21-16,21 16,-1 0,1 0,-1 0,1 0,-1 0,1 0,-1 0,1 0,-21-17,21 17,-1 0,1 0,-1 0,1 0,-1 0,1 0,-1 0,1 0,20 0,-20-16,-1 16,1 0,-1 0,1 0,20 0,-21 0,1 0,0 0,0 0,20-16,-20 16,-1 0,1 0,-1 0,22 0,-22 0,1 0,-1 0,21 0,-20 0,-1 0,21 0,-20 0,20 0,21 0,-42 0,21 0,1 0,-22 0,21 0,0 16,0-16,0 0,1 0,-1 0,0 16,0-16,0 0,0 0,0 0,21 0,-21 0,0 0,0 0,0 0,21 0,-21 0,0 0,0 0,0 0,0 0,21 0,-21 0,21 0,0 0,-20 0,19 0,1 0,-21 0,21 0,-1 0,-20 0,21 17,-21-17,0 0,21 0,20 0,-61 0,20 0,0 0,-21 16,1-16,0 0,-1 0,-40 16,20 0</inkml:trace>
  <inkml:trace contextRef="#ctx0" brushRef="#br0" timeOffset="54579">1564 1270,'-21'0,"-20"0,0 0,-41 0,20 0,-20 16,20-16</inkml:trace>
  <inkml:trace contextRef="#ctx0" brushRef="#br0" timeOffset="109329">83 1025,'0'17,"0"15,-21 1,21-1,0 1,0-1,0 1,0 0,0-1,0-16,0 17,0-17,0 0,-20 1,40-34,-20 1</inkml:trace>
  <inkml:trace contextRef="#ctx0" brushRef="#br1" timeOffset="202830">7362 2881,'247'97,"-61"-48,19 32,42 17,-1 0,42 16,0 32,20 1,1 15,-21 1,20 0,-61 16,-21-33,-41 17,-41-49,-42-16,-39-33,-42-49,-63-49,-41-48,-19-17,-63-15,-20-18,-20-15,-42-1,1 1,-22 16,0-17,-20 17</inkml:trace>
  <inkml:trace contextRef="#ctx0" brushRef="#br1" timeOffset="203221">6499 3108,'0'49,"61"0,42-33,62 33,-1 0,62 32,0-15,41 47,2-15,18 16,21 16,-20 17,20-1,-40 17,0 0,-63-17,-20 1,-41-17,-41-33,-41-32,-42-16,-82-65,-20-49,-21-16,-61-33,-41-17,-22 1,-20-16,-41 16,0-17,-20 17,-21 16,1 16,-2 1,-20 15,42 34,0-1,20 32,41 1,20 16,63 16,41 1,41-1,82 0,20 1,62 15,42-16,40 17,42 16,21 0,40 32,20-16,1 33,20 16,21 16,-40 0,-1 0,-42 17,1-17,61 98,-185-147,-81-16,-22-32,-61-33,-41-17,-41-31,-21-18,-62 1,-20-16,-21 16,-20-16,-21 15,0 1,0 17,0-1,-20 16,20 1,20 32,22 0,20 0,41 16,20 16,83-15,41-17,62 16,40-16,21 0,62 0,21 0,-1 16,42 1,20 15,1 1,-1 15,20 18,-40-1,-21-17,-41 18,-21-34,-61 1,-42-17,-61 0,-41-16,-62-32,-20 15,-21-15,-21-1,1 1,-1 15,0 1,21 0,20 16,21 0,42 16,19 0,63 1,61-1,62-16,20-16,21 16,41-17,21 17,20 17,21-1,20 17,-20-1,20 17,-20 0,0-17</inkml:trace>
  <inkml:trace contextRef="#ctx0" brushRef="#br1" timeOffset="204642">7670 4785,'103'0,"21"16,20-16,41 16,0 17,21-17,20 17,20-1,1 17,0 16,0 0,-41 0,-1 0,-40-16,-22 16,-40-32,-41-17,-62-32,-41-17,-62-16,-20 1,-21-1,0-16,-41 16</inkml:trace>
  <inkml:trace contextRef="#ctx0" brushRef="#br1" timeOffset="204955">9315 4996,'227'33,"-42"-17,0 17,21-1,-1 17,21 0,-20 0,-42-1,1 1,-42-32,-40-1,-42-16,-20-16,-42-17,-20-16,-21-16,-41 0,0 0,-41 0,21 16,20 0,21 33,41 0,61 16,42 16,41 0,123 66,-82-50,0 17,-20 16,-21-32,-21-1,-21-32,-19 0,-42-16,-42-33,-19-16,-42 0,0-17,-21 17,1 0,-1 16,42 1,0 31,61 1,42 0,41 32,-1 0,22 1,-1-1,-21 0,-20-16,1 0,-42-16,-21-33,0 0</inkml:trace>
  <inkml:trace contextRef="#ctx0" brushRef="#br1" timeOffset="205830">9048 4329,'144'65,"-21"0,21 17,1-17,-1 16,-21-16,-20 0</inkml:trace>
  <inkml:trace contextRef="#ctx0" brushRef="#br1" timeOffset="206064">9233 4427,'-390'-114,"184"65,1 16,20 1,-21-1,21 1,-1 15,22 1,-1 16,1-16,41 16,20 0,41 0,1 0,40 0,42-16,-1 16,42 0,20 0,21 0,20 16,21 0,20 17,1-1,21 1,-1 16,0 16,0-16,20 16,-20 16,-20-16,-1 0,-20 0,-41 0,-42-16,-20-16,-19-1,-64-15,-102-34,21-15,-42-1,-20 1,-41-17,0 0,-21 0,-20 0,-42 17,21-17,-20 33,20-1,1 1,19 32,21-16,21 17,61-17,42 0,20-17,62 1,41 0,41-17,42-15,40-1,41-16,21 16,42 0,40 0,1 33,40 0,0 16,21 0,1 32,-22 1,-20 16,-21 16,-41-17,-62 1</inkml:trace>
  <inkml:trace contextRef="#ctx0" brushRef="#br1" timeOffset="206814">9336 4378,'-103'-98,"-20"17,-62-1,-21-15,-40-1,-42 17,0-1,-21 17,1 0,0 16,-1 17,22-17,19 49,62 0,83-32,61 15,62-15,62 15,81-31,43-1,20 16,40-16,22 33,40 16,21 0,-21 0,-19 49,-22 0,-41-33,-41 17,-62-17,-61-16,-42-16,-40-17,-42-32,-41 16,-61-49,-247-48,164 48,0 17,-41 16,21 16,0 17,0 15,61 17,62 0,62 0,103-32,81 15,63 17,40-32,21 16,21 16,20 0,21 0,1 0,-2 48,-40-31,-21 15,-41 17</inkml:trace>
  <inkml:trace contextRef="#ctx0" brushRef="#br1" timeOffset="212252">5532 5175,'0'-16,"20"16,1 0,-21-16,21 16,-21-17,0 1,0 0,0 0,0-1,0 1,0 0,0 0,-21-1,21 1,0-17,0 1,0 16,0-1,0 1,0 0,0-17,0 17,0 0,0-1,0-15,0 16,0-1,0-15,-21 16,21-17,0 17,0-17,0 1,0 15,0-15,0-1,0 17,0-17,0 1,0 16,0-17,0 0,0 1,0-1,0 1,0-1,-20 1,20-17,0 16,0 1,0-1,0 1,0-1,0-16,0 17,0-17,0 16,0-15,0 15,0 1,0-17,0-16,20 0,-20 16,0 32,0-31,0-1,0 0,21 16,-21-15,0 31,0-32,0 1,21-1,-21 16,0 17,0-33,0 0,20 17,-20-17,0 16,21 1,-21-17,0 0,0 17,0 15,0-31,0 15,0-16,0 33,0-33,0 0,0 17,0-17,0 33,0-33,0 16,0 17,0-33,0 0,0 17,0-1,20 1,-20-1,0-16,0 17,21-33,-1 32,-20 1,21-1,-21 1,20-1,1 0,-21 1,21 16,-21-17,20 1,-20 15,21 1,-1-17,-20 17,0 0,21 0,-21-1,0 34,0-1,20 16,1-32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2:49.809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659 16,'-21'0,"-20"0,0 0,-21 16,21-16,-21 17,0-1,1-16,19 16,1 0,-21 1,42 15,-21-15,20-1,0 0,21 0,-20 1,20 15,0-15,0-1,0 16,20 1,-20-17,21 17,0-1,-1 1,1 0,-1-1,1 17,0-16,-1-1,1 1,-1-1,1-15,-21-1,21 0,-21 0,20-16</inkml:trace>
  <inkml:trace contextRef="#ctx0" brushRef="#br0" timeOffset="547">391 505,'-20'16,"-22"-16,1 16,0 0,0-16,0 17</inkml:trace>
  <inkml:trace contextRef="#ctx0" brushRef="#br0" timeOffset="750">515 553,'-21'0,"21"17,-20-1,20 0,0 1,0-1,20 0,-20 0,21 1,-1-1,1-16,20 16,-20-16,-1-16,21 16,-20 0,0-16,-21-1,20 1,-40 0,20 0,-21-17,0 17,1-1,-21 17,20 0,0 0</inkml:trace>
  <inkml:trace contextRef="#ctx0" brushRef="#br0" timeOffset="1047">515 553,'0'0,"61"0</inkml:trace>
  <inkml:trace contextRef="#ctx0" brushRef="#br0" timeOffset="1094">576 553,'21'0,"0"0,-1-16,42 0,-21 16,-20 0,-1 0,1 0,20 0,-20 0,-1 16,1-16,20 16,-20 1,-1-1,1 0,-21 1,20-1,1-16,-42 0,21-16,-20 16,-1-33,21 17,-20-17,-1 17,21 0,0-17,21 17,-1-1,1 17,-1-16,22 32,-22-16</inkml:trace>
  <inkml:trace contextRef="#ctx0" brushRef="#br0" timeOffset="1625">1441 374,'-20'0,"-21"0,20 17,0-1,1 0,-1 0,1 17,20-17,0 17,20-17,-20 0,21 1,-1-1,22 0,-22-16,21 0,1 0,-1 0,0-16,0 0,0-1,0-15,-20 16,20-17,-20 0,-21 17,0-16,0 15,-21 1,1 0,-1 16,0 0,1 16,-1 0,21 1,0-1,0 0,21 17,20-1,-20-15,-1-1,1 0,-1-16,22 0,-22 0,1-16,20 0</inkml:trace>
  <inkml:trace contextRef="#ctx0" brushRef="#br0" timeOffset="2547">659 977,'0'16,"0"17,-21-17,21 17,-20-17,20 16,0-15,-21 15,42 17,-21 0,0-33,20 17,1 16,-1-49,-20 49,21-49,0 0,-1 16,1-16,20-16</inkml:trace>
  <inkml:trace contextRef="#ctx0" brushRef="#br0" timeOffset="2875">1112 1319,'0'0,"-21"-33,1 17,-1-33,0 17,1 15,-1-32,1 17,20 16,0 16,20 0,1 0,-1 0,1 16,20 16,0-15,1 15,-1-15,0 15,-20-32,-1 16,21-16,-20 0,-21-16,21 16,-1-32,-20 15,21-15,-21 15,0-31,0-1,-21 16,21 17,-20-17,20 17,0 16</inkml:trace>
  <inkml:trace contextRef="#ctx0" brushRef="#br0" timeOffset="3407">1380 814,'20'0,"1"16,20 1,-20-1,20 0,0 17,0-17,0 33,0-33,-20 33,0-16,-1 15,-20-31,0 15,0-15,-20 15,20-16,-21 17,0-33</inkml:trace>
  <inkml:trace contextRef="#ctx0" brushRef="#br0" timeOffset="52548">3583 1905,'-21'0,"1"0,-21 0,20 0,-20 0,0 0,20 0,-20 0,20 0,1 0,-1 0,0 0,21 16,-20-16,20 33,0-33,-21 16,21 17,0-33,0 16,0 17,0-33,0 0,21 0,-21-33,20 33,22-16,-22 16,21 0,-20 0,20 0,0 0,1 16,-22 17,21-33,-20 0,20 16,-20 17,-21-33,20 16,-20 16,0-15,0 15,0-32,-20 17,-1 15,-20-32,0 16,0-16,-1 33,-19-33,19 0,1 0,0 0,0-33,0 33,20 0,0-16,1 16</inkml:trace>
  <inkml:trace contextRef="#ctx0" brushRef="#br0" timeOffset="56579">3048 0,'0'32,"0"1,0-1,0 1,0 0,0-1,0 1,0-1,0 1,0-1,0-15,0 15,0-15,0-17</inkml:trace>
  <inkml:trace contextRef="#ctx0" brushRef="#br0" timeOffset="56923">3233 97,'0'17,"0"-1,0 0,0 33,0-33,-21 1,21 15,0-15,0 15,0-16,0 17,0-17,0 1,21-1,-1 0,1 0,0-16,-1 0,1 0,20-16,-20 16,20-16,-21 0,22-1,-22-15,21 15,-20 1,-1-16,1-1,-21 0,0 17,0-16,0-1,0 0,-21 17,1 0,-1 0,-20-1,0 1,20 16,-20 0,-21 0,42 0,-1 16,1 1,-1-1,21 16</inkml:trace>
  <inkml:trace contextRef="#ctx0" brushRef="#br0" timeOffset="114126">3068 1873,'-20'0,"-1"32,-20-32,0 0,-1 0,-19 16,19-16,1 33,0-33,0 0,20 0,1 0,-1 0,21 16,-21 17,21-33,0 16,0 17,21-33,-21 16,0 17,0-66,21 33,-21-16,20 16,1-33,-1 33,1-16,20 16,-20 0,-1 0,22 0,-22 0,1 0,-1 16,1 17,-21-17,0 17,0-17,0 16,0-15,-21 15,1-32,-21 17,20 15,-41-32,21 0,0 16,-21-32,21 16,0 0,0 0,-1 0,22-32,20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3:37.669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  <inkml:brush xml:id="br1">
      <inkml:brushProperty name="width" value="0.09701" units="cm"/>
      <inkml:brushProperty name="height" value="0.09701" units="cm"/>
      <inkml:brushProperty name="color" value="#CCAF0A"/>
      <inkml:brushProperty name="fitToCurve" value="1"/>
    </inkml:brush>
  </inkml:definitions>
  <inkml:trace contextRef="#ctx0" brushRef="#br0">227 3592,'-21'0,"-20"0,20 0,1 0,-1 0,-20 0,20 16,21-16</inkml:trace>
  <inkml:trace contextRef="#ctx0" brushRef="#br0" timeOffset="1641">247 1625,'-20'0,"-22"0,1 0,-21 0,21 0,0 0</inkml:trace>
  <inkml:trace contextRef="#ctx0" brushRef="#br0" timeOffset="15594">4240 3575,'0'17,"-21"-1,21 0,0 17,0-1,0 1,0-17,0 17,0-1</inkml:trace>
  <inkml:trace contextRef="#ctx0" brushRef="#br0" timeOffset="17000">7182 3722,'0'16,"0"17,-20-1,20 17,0-16,-21-1,42 1</inkml:trace>
  <inkml:trace contextRef="#ctx0" brushRef="#br0" timeOffset="18297">4157 3982,'-20'0,"20"16,-21 0,0-16,1 16,-21 0,20 1,1-17,-22 16,22 0,-1-16,21 16,-20-16,20 17,0-1,0 0,0 0,0 1,0-1,0 0,0-32,20 16,1-16,-1-1,1 1,0 16,-1-16,1 16,20-16,-21 16,22 0,-22 16,1-16,20 16,-20 0,-1 1,1-1,-21 0,0 17,0-17,-21 17,21-17,-41 0,20 17,-20-17,-21 0,21 0,-20 1,-1-17,0 0,21 0,0 0,0-17</inkml:trace>
  <inkml:trace contextRef="#ctx0" brushRef="#br1" timeOffset="146392">494 3348,'21'16,"20"-16,0 16,0-16,41 17,-20-17,20 16,1-16,-21 16,-1-16,1 0,0 16,-21-16,0 17,21-17,-42 16,1-16</inkml:trace>
  <inkml:trace contextRef="#ctx0" brushRef="#br1" timeOffset="146751">741 3152,'144'17,"-62"-1,21 17,0-17,21 16,-1-15,1 15,-1 1,-20-1,20-15,-20-1,-41 0,0 0,-21-16,0 0</inkml:trace>
  <inkml:trace contextRef="#ctx0" brushRef="#br1" timeOffset="147064">1194 3056,'185'32,"-62"-15,1 14,20-15,21 17,20 16,-21-17,1 17,0 0,-1-16,-20-1,-41 1,-20-17,-22 0,-19 0,-42-32,-42-16,-19-17</inkml:trace>
  <inkml:trace contextRef="#ctx0" brushRef="#br1" timeOffset="147392">1297 2747,'20'0,"42"0,20 0,21 0,21 16,20 0,0 17,20-1,1 17,20-16,0 32,1-16,-1 16,-41-18,21 19,-21-18,-21 1,-41-16,1-1,-42-32,-20 17,-21-34,-21 1,-20-17,-42-32</inkml:trace>
  <inkml:trace contextRef="#ctx0" brushRef="#br1" timeOffset="147783">1955 2389,'62'0,"20"0,1 16,40 0,1 17,20-1,20 17,21 0,-20 16,20 0,1 0,-22 0,-20-16,0 16,-41-16,0-16,-41-17,-21 0,-41-32,0 0,-41-49</inkml:trace>
  <inkml:trace contextRef="#ctx0" brushRef="#br1" timeOffset="148126">2429 1934,'41'33,"20"-33,22 49,40-17,1 17,40 0,-20 0,42 15,-22 1,1 0,-21 0,0 0,-21-16,-40 0,-21-17,-21-32,-21 0,-40 0,-1-32,-41-33,-20-1,-21-15,-20 0</inkml:trace>
  <inkml:trace contextRef="#ctx0" brushRef="#br1" timeOffset="148408">2881 1820,'-206'-97,"145"64,40 17,21 16,21-33,61 33,21 0,20 33,1-33,41 16,-1 17,1 16,-1-1,22 1,-22 0,-20 0,-20 0,-21-1,-42-15,1-17,-21-16,-20 0,-42-32,1-33,-63 16,1-49,-21 1,-41 15</inkml:trace>
  <inkml:trace contextRef="#ctx0" brushRef="#br1" timeOffset="148783">3252 1268,'206'33,"-62"-1,20 16,21-32,1 66,-1-33,0-1,-20 17,-21 17,-41-33,-21-33,-20 16,-42-32,-20-32,-20 16,-42-66,0 17,-41-32,-41-1,0 17,0-16,0-1,-21 33,42 17,20 48,41-49,21 49,62 0,41 0,20 16,62 17,21-17,20 33,0-1,21 34,0-33,-1 47,104 2,-206-49,0-33,-62 16,-20-64,-21 16,-42-33,-19-49,-22 18,-20-34,-41 16</inkml:trace>
  <inkml:trace contextRef="#ctx0" brushRef="#br1" timeOffset="149298">4445 601,'-144'-81,"103"65,62 16,20 0,62 16,20 16,42 17,41 16,-21 17,41-17,-20 32,-21-15,-20 15,-21-48,-21 0,-61-33,-21-16,-41-16,0-33,-144-97,41 48,-20 0</inkml:trace>
  <inkml:trace contextRef="#ctx0" brushRef="#br1" timeOffset="149548">5063 293,'-288'-81,"205"48,42 33,21 0,61 17,41-1,21 33,41-1,21 1,40 0,1 15,-21 17,21-15,-41 15,-21-32,-21-1,-40 1,-42-49,-41-32,-21-17,-61-16,0-16,-42-17,-123-64,124 81,-21 16,41 32,41 1,41 15,42 17,20 0,62 33,21 0,40-1,1 33,-1-16,1 0,0 15,-42-15,-20-33,-21 16,-40-32,-22 0,-20-32,-20-1,-22-14,-40-19,0 18,-1-34,-19 34</inkml:trace>
  <inkml:trace contextRef="#ctx0" brushRef="#br1" timeOffset="150111">6277 0,'82'17,"21"-1,0 16,20 17,22-16,-22 16,62 16,-102-33,-42-32,-21 0,-61-32,0-1,-41 1</inkml:trace>
  <inkml:trace contextRef="#ctx0" brushRef="#br1" timeOffset="150361">6730 391,'329'210,"-144"-96,21 16,-41 17,40-33,-61 16,-20-33,-21 0,-21-32,-102-65,-1-16,-41-33,-20-32,-42-16,1-1,-42-15,1 15,-22 0,1 1</inkml:trace>
  <inkml:trace contextRef="#ctx0" brushRef="#br1" timeOffset="150611">6503 601,'144'65,"-20"-16,40 32,22 17,40 0,0 16,42 16,-42 31,21-30,-62 31,104 66</inkml:trace>
  <inkml:trace contextRef="#ctx0" brushRef="#br1" timeOffset="150939">6112 845,'247'114,"124"33,-124-66,0 65,41-33,0 17,-21 66,21-50,-41 66,-20-34,-42 0,-20-31,-21-1,-62-32,-20-49,-42-32,-40-33,-1-49,-61-16,-21-49,-41-16,-21 0,-41-17,1 2,-22-2,-20 1,0 48,-20-32,-1 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3:58.716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266 0,'0'17,"0"15,0 1,0-1,0-15,0 15,21 1,-21 0,0-1,0 1</inkml:trace>
  <inkml:trace contextRef="#ctx0" brushRef="#br0" timeOffset="375">0 407,'0'16,"20"1,-20 15,0-15,21-1,-21 17,0-17,0 0,20-16,-20 17,0-17</inkml:trace>
  <inkml:trace contextRef="#ctx0" brushRef="#br0" timeOffset="672">225 374,'-20'17,"-1"-17,21 16,-20 0,-1-16,21 17,21-17,-1 16,21-16,-20 0,-1 16,1-16,-1 0,21 0,-20 17,-1-17,1 16,-21 0,-21 1,1-1,-1-16,1 16,-1-16,1 0,20-16</inkml:trace>
  <inkml:trace contextRef="#ctx0" brushRef="#br0" timeOffset="1188">533 294,'-41'0,"0"0,0 0,20 15,-20-15,21 17,-21-1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3:57.216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0 53,'0'16,"20"0,-20 15,0-15,0 16,0-16,0 0,0 0,0 0,0-1,0 1,0-16</inkml:trace>
  <inkml:trace contextRef="#ctx0" brushRef="#br0" timeOffset="266">164 69,'0'16,"0"-1,0 1,20 16,-20-16,0 0,20 0,-20 0,21 0,-1-16,21 15,-20-15,20 0,-21 0,21-15,20-1,-40-16,-1 0,-20 0,0 1,0 15,-20 0,-1-16,1 16,-21 16,0 0,21 0,-1 16,-20 0,21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2:54.731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288 260,'0'-16,"-21"16,1-16,-1 16,-20 0,20 16,1-16,-21 32,20-15,0 15,21-15,-20 15,-1 1,21-17,0 16,-20-15,40-1,-20 16,21-32,-1 17,-20-1,21-16,0 0,40-16,-40-1,-1-15,22 16,-22-17,-20 1,21-1,-1-16,-20 0,0 17,0-33,0 32,0-15,0 15,0 1,-20 15,20 1,0 32,0 1,0-1,0 0,0 17,20-1,-20 17,21-17,-21 17,20-16,-20 16,0-17,21 1,-21-1,0-16,0 1,0-1,0-16</inkml:trace>
  <inkml:trace contextRef="#ctx0" brushRef="#br0" timeOffset="750">576 358,'-21'32,"21"1,0-17,0 0,21 17,-21-17,0-16</inkml:trace>
  <inkml:trace contextRef="#ctx0" brushRef="#br0" timeOffset="953">555 211,'0'17,"0"-17</inkml:trace>
  <inkml:trace contextRef="#ctx0" brushRef="#br0" timeOffset="1157">864 260,'-21'0,"-20"0,21 16,-22-16,22 17,-1-1,1 0,20 1,0-1,20 0,1-16,-1 0,1 0,20 0,-20 0,20 0,-21 16,1-16,0 0,-1 17,-20-1,0 0,-20 0,-1 1,-20-1,20-16,-20 16,21 0,-22-16,22 0,20 0</inkml:trace>
  <inkml:trace contextRef="#ctx0" brushRef="#br0" timeOffset="1532">843 504,'62'-32,"-21"15,-20 1,-1 0,1 0,-21-17,0 17,21 16,-21 16,0 0,20 17,1-1,-1 1,1-1,-1 1,1-1,0-15,-1 15,-20-16,21-16,-42 0,1-32,20 16,-21-17,0 1,1-1,-1-16,1 17,20-1,0 1,0 16,20-17,1 17,-1-1,1 1,20 16,0 0,-20 0,-1 16,1 1,0-1,-1 17,-20-17,0 16,-20-15,-1 15,0-16,1 1,-21-17,0 16,20-16,-20-16</inkml:trace>
  <inkml:trace contextRef="#ctx0" brushRef="#br0" timeOffset="2235">1358 98,'20'32,"-20"1,0-1,0 17,0-17,21 17,-21 0,20 0,1-17,-21 17,21-16,-1-17,-20 0,21-16,-1 0,-20-16</inkml:trace>
  <inkml:trace contextRef="#ctx0" brushRef="#br0" timeOffset="2500">1728 358,'0'-16,"0"-1,-20 17,-1 0,-20 17,20-17,1 16,-21 16,41-15,-21 15,21 1,0-1,0-16,21 17,-21-17,20 0,1-16,-1 0,1 0,-1-16,1 0,0 0,-1-17,1 1,-21-1,20 17,-20-17,0 17,-20 16,20 16,20 1,-20 15,0-16,0 1,21-1,-21 0,20 0,1-16,0 0</inkml:trace>
  <inkml:trace contextRef="#ctx0" brushRef="#br0" timeOffset="3047">2057 358,'0'-16,"-20"-1,-1 17,1 17,-1-17,0 16,1 0,-1 17,21-17,-20 16,20 1,20-17,-20 17,21-17,20 0,-20 0,-1-16,21 0,1 0,-22-16,21 0,0 0,-20-1,0-15,-1-1,1 1,-21 16,0-17,0 17,-21 16,1 16,20 0,-21 1,21 15,0 1,21-1,-21 1,20-17,21 16,-20-15,-1-17,22-17,-22 1,1 0,20-17,-21 1,1-1,0 1</inkml:trace>
  <inkml:trace contextRef="#ctx0" brushRef="#br0" timeOffset="3594">2531 325,'20'0,"-40"17,20 15,20 1,-20-1,0 1,21-1,-21 1,20-1,-20-16,0-32,0-16,0-1,0 1,0-33,21 48,-21 1,21 0,-1 16,1 0,-1 0,1 16,-1 17,1-17,-21 16,21-15,-21-1,0 0,20 0,-20-32,-20 16,20-16,0 0,0-1,0-15,20 16,-20-17,21 17,-1 16,1 16,-1-16,-20 16,21 1,0 15,-21 1,20-17,1 16,-1-15,1-1,-1-16,1 16,0-16,20-16,-21 0,1-17,-1 1,1 15,0-15,-21-1,0 1,0 16,0-1,-21 17,0 0,1 0,20 17,-21-1,21 16,0 1,0-1,21 1,-1-17,1 17,0-17,-1-16,21 16,-20-16,0-16,-1 0,1-1,-1 1,1-16,-21-1,0 17,0-17,0 17,0 0,20 32,-20 0,21 1,0 15,-21-16,20 17,1-17,-1 17,-20-17,0-32,0-1,0 1,0 0,0-17,0 17,0-16,0 15,0 1,21 0,-1 16,1 0,0 16,-21 0,20 1,-20 15,21 1,-21-1,0 1,20-17,-20 16,21-32,-1 17,-20-17</inkml:trace>
  <inkml:trace contextRef="#ctx0" brushRef="#br0" timeOffset="5063">3745 146,'20'49,"1"0,-21-17,20 17,1 0,0 0,-1-17,-20 1,41-1,-20 1,-1-17,-20 0,21-16,0 0,-1-32,21-33</inkml:trace>
  <inkml:trace contextRef="#ctx0" brushRef="#br0" timeOffset="5313">3950 342,'-82'32,"62"-16,-22 1,22-1,-1 0,21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3:00.294"/>
    </inkml:context>
    <inkml:brush xml:id="br0">
      <inkml:brushProperty name="width" value="0.09701" units="cm"/>
      <inkml:brushProperty name="height" value="0.09701" units="cm"/>
      <inkml:brushProperty name="color" value="#FFFFFF"/>
      <inkml:brushProperty name="fitToCurve" value="1"/>
    </inkml:brush>
  </inkml:definitions>
  <inkml:trace contextRef="#ctx0" brushRef="#br0">100 0,'-19'49,"-2"-16,1-1,-1 17,21 0,-20 16,20-16,0-16,20 16,1-17,-1 1,1-17,-2-16,2 0,19-16</inkml:trace>
  <inkml:trace contextRef="#ctx0" brushRef="#br0" timeOffset="281">284 293,'19'66,"2"-17,-1-17,-20-16,21 1,-21-34,20-15,-20-1,0 1,0-1,0 0,0 17,21 0,-21 0,20 16,1 0,-1 0,21 16,-22 0,2 0,-1 17,1 0,-1-17,-20 17,0-1,0-48,0 0,0-17,20 17,-20-17,21 0,-1 17,1 0,-1 0,20 16,-20 0,1 0,-1 16,21 0,-20 0,-1 1,0 15,0-15,-20 15,20-15,1-34</inkml:trace>
  <inkml:trace contextRef="#ctx0" brushRef="#br0" timeOffset="937">1056 33,'62'65,"-43"-16,22 0,-21 0,1-1,-21 1,0 0,0 0,-21-16,-19-1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12-05T21:23:19.575"/>
    </inkml:context>
    <inkml:brush xml:id="br0">
      <inkml:brushProperty name="width" value="0.09701" units="cm"/>
      <inkml:brushProperty name="height" value="0.09701" units="cm"/>
      <inkml:brushProperty name="color" value="#D4D2D0"/>
      <inkml:brushProperty name="fitToCurve" value="1"/>
    </inkml:brush>
  </inkml:definitions>
  <inkml:trace contextRef="#ctx0" brushRef="#br0">0 3723,'21'0,"-21"-16,0 0,21 0,-21-1,20 17,-20-16,21 0,-1-1,-20 2,21-1,-1 0,-20-1,21 17,-21-16,21 16,-21-16,20-1,1 1,-21 0,20 16,1-16,-21-1,20 2,1 15,-21-16,21 0,-1-1,1 1,-1 0,1-1,0 1,-21 0,20 0,1-1,-1-14,1 15,-1-1,1 1,20-17,-20 1,-1 16,1-1,-1 1,22-16,-22 16,1 0,-1-17,1 17,20-16,-20 15,-1 1,1-16,-1 16,1 0,0-17,20 17,-21-17,1 17,-1-16,22 16,-22 0,21-16,-20 15,20-15,-20 15,20-15,-21 16,22-16,-22 16,1-17,20 17,-21-17,1 17,20-16,-20 15,20-14,0 14,-20-15,20 16,0-17,0 1,-20 15,40-31,-19 0,-1 15,-21 17,22-17,-1 17,-21-16,21 16,1-33,-1 49,-21-49,21 17,1 16,-22-32,21 48,-20-49,20 16,0 17,0-16,1 16,-22-16,21 15,0-15,-20-1,20 17,0 0,-20-32,20 15,0 17,-20-16,20 15,0-15,-20 15,20-14,0 15,-20-17,20 17,0-33,0 16,-20 17,20-15,0 14,-20-15,20 15,-21-31,21 48,-20-49,20 17,21-33,-21 65,-20-49,20 33,0-16,-20 0,20-1,0 17,-21-16,22 15,-22-15,21 0,1 0,-22 15,1-15,20 16,-21-17,22 17,-22-17,1 18,-1-18,1 17,20 0,-20-1,-1-15,-20 16,21-1,-1 1,-20 1,21-1,0 16,-21-17,20 1,-20 0,21 16,-1 16,1-16,-1 0,1 0,0 0,-1 0,1 0,-1 0,1 0,-1 0,22 0,-22 0,1 0,-1 0,1 0,0 0,-1 0,1 0,20 0,-21 0,1 0,20 0,-20 0,-1 0,21 0,-20 16,20-16,-20 0,-1 0,22 0,-22 0,21 0,-20 0,20 0,-20 0,20 0,-21 0,20 0,-19 0,20 0,-20 0,20 0,-20 0,20 0,0 0,0 0,-20 0,20 0,0 0,0 17,-20-17,20 0,0 0,0 0,0 0,-20 0,61 0,-41 0,-20 0,20 0,0 0,0 0,1 0,-22 0,21 0,0 0,-20 0,20 0,0 0,-20 0,20 0,0 0,-20 0,-1 0,22 0,-22 0,21 0,-20 0,-1 0,1 0,0 0,-1 0,1 0,-42 0,21 16,21-16,-21 15,0 1,20 1,-20-1,21-16,-21 16,20-16,-20 16,21-16,-21 17,21-1,-1 0,-20 1,21-1,-1-16,-20 15,21 1,-21 1,41-1,-41 0,21 1,-1-1,-20 0,21 0,-1 1,-20-1,21 0,0-1,-21 2,20-1,1 0,-1 1,1-1,-1 0,1 0,-21 1,21-1,-1 0,1 0,-1 0,-20 0,21 0,0 1,-1 15,1-32,-1 16,1 17,-1-33,1 16,-21 16,21-16,-1 17,1-33,-1 16,1 16,-1-32,1 49,0-49,-1 17,1 14,20 18,-20-49,-1 16,1 17,-1-17,1 17,-1-33,1 47,0-47,-1 17,1 15,20-32,-21 49,1-49,0 16,-1 17,1-33,-1 15,1 18,0-17,-1 0,-20 1,21-1,-1 16,1-15,-1 15,1-32,0 16,-1 16,1-32,-1 16,1 17,-1-17,1 17,0-33,-1 16,1 16,-1-32,1 16,0 16,-21-15,20 15,1-32,-1 17,21 15,-20 16,0-48,-21 16,20 17,1-33,-1 16,1 17,-1-17,1 16,0-32,-1 17,1 14,-1-14,1 15,0-32,-1 49,1-33,-1 17,1-17,-1-1,22 18,-22-1,1-15,-1 15,1-16,-1 17,1-1,0-16,-1 16,1 1,-1 0,1-1,0-16,-1 16,21 0,-20 1,-1-17,1 17,0-1,40 33,-40-33,-1 1,22-1,-22-16,1 16,-1 1,1-1,20 1,-20-17,-1 17,1-2,-1 2,1-1,0 1,-1-17,1 17,-1-1,21-17,-20 18,0-1,-1-15,1 15,-1-15,1 15,-21-17,21 18,-1-17,1 1,-1 15,-20-16,21 1,-1-1,-20 0,21 0,-21 0,21 0,-1 0,1 1,-1 15,-20-16,21 1,-1-17,-20 16,21 0,-21 1,21-17,-21 15,20 1,1 0,-21 1,20-1,1 0,0 0,-21 1,20-17,-20 16,0 0,21-16,-21 17,20-1,-20-1,21-15,-21 16,20-16,-20 17,0-1,21 0,0 0,-21-16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640A-2E4C-490F-962B-601C6FB09A0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47A8F-E428-42FB-AEB1-2FD83260C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80E794-F94A-48A4-BF9E-452663A5F4C1}" type="slidenum">
              <a:rPr lang="en-US" altLang="en-US">
                <a:latin typeface="Times New Roman" pitchFamily="18" charset="0"/>
              </a:rPr>
              <a:pPr/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59221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93A0D4-53B6-49D9-B3ED-DD2364FCECD1}" type="slidenum">
              <a:rPr lang="en-US" altLang="en-US">
                <a:latin typeface="Times New Roman" pitchFamily="18" charset="0"/>
              </a:rPr>
              <a:pPr/>
              <a:t>30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344173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FE60E0-4C03-465D-8D05-B942F90CB720}" type="slidenum">
              <a:rPr lang="en-US" altLang="en-US">
                <a:latin typeface="Times New Roman" pitchFamily="18" charset="0"/>
              </a:rPr>
              <a:pPr/>
              <a:t>35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775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C1BC48-EF71-4287-AAC4-B0D63C999399}" type="slidenum">
              <a:rPr lang="en-US" altLang="en-US">
                <a:latin typeface="Times New Roman" pitchFamily="18" charset="0"/>
              </a:rPr>
              <a:pPr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6180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69D61F-28F2-41E6-BE9E-0C6A9110501C}" type="slidenum">
              <a:rPr lang="en-US" altLang="en-US">
                <a:latin typeface="Times New Roman" pitchFamily="18" charset="0"/>
              </a:rPr>
              <a:pPr/>
              <a:t>37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707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816F03-84DB-4C9D-B2AF-3B8C73E0995C}" type="slidenum">
              <a:rPr lang="en-US" altLang="en-US">
                <a:latin typeface="Times New Roman" pitchFamily="18" charset="0"/>
              </a:rPr>
              <a:pPr/>
              <a:t>38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888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59DE70-224D-4AF3-A096-4512165AAF53}" type="slidenum">
              <a:rPr lang="en-US" altLang="en-US">
                <a:latin typeface="Times New Roman" pitchFamily="18" charset="0"/>
              </a:rPr>
              <a:pPr/>
              <a:t>39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992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E1DF7E-8E59-49A2-817E-535C5F7F68E0}" type="slidenum">
              <a:rPr lang="en-US" altLang="en-US">
                <a:latin typeface="Times New Roman" pitchFamily="18" charset="0"/>
              </a:rPr>
              <a:pPr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6362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564E0B-D2A1-4738-BB24-AB956779F240}" type="slidenum">
              <a:rPr lang="en-US" altLang="en-US">
                <a:latin typeface="Times New Roman" pitchFamily="18" charset="0"/>
              </a:rPr>
              <a:pPr/>
              <a:t>41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770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78294A-429A-4599-90C4-1A1BC1F44ED0}" type="slidenum">
              <a:rPr lang="en-US" altLang="en-US">
                <a:latin typeface="Times New Roman" pitchFamily="18" charset="0"/>
              </a:rPr>
              <a:pPr/>
              <a:t>42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5358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A4686E-59DC-4C0A-BF05-81CD9E5AFD11}" type="slidenum">
              <a:rPr lang="en-US" altLang="en-US">
                <a:latin typeface="Times New Roman" pitchFamily="18" charset="0"/>
              </a:rPr>
              <a:pPr/>
              <a:t>43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977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98F64B-7DF2-4D32-A784-CAFDB5B6F154}" type="slidenum">
              <a:rPr lang="en-US" altLang="en-US">
                <a:latin typeface="Times New Roman" pitchFamily="18" charset="0"/>
              </a:rPr>
              <a:pPr/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226562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970228-7ACF-42E6-9797-ECB2B6CF2ADA}" type="slidenum">
              <a:rPr lang="en-US" altLang="en-US">
                <a:latin typeface="Times New Roman" pitchFamily="18" charset="0"/>
              </a:rPr>
              <a:pPr/>
              <a:t>44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747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E3562F-6FCF-48B8-935E-010FE29D52FF}" type="slidenum">
              <a:rPr lang="en-US" altLang="en-US">
                <a:latin typeface="Times New Roman" pitchFamily="18" charset="0"/>
              </a:rPr>
              <a:pPr/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0867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C61509-7870-41DA-9CD2-FD6E976A1439}" type="slidenum">
              <a:rPr lang="en-US" altLang="en-US">
                <a:latin typeface="Times New Roman" pitchFamily="18" charset="0"/>
              </a:rPr>
              <a:pPr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c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916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CE452C-0631-4461-9A6F-38EC444B95EA}" type="slidenum">
              <a:rPr lang="en-US" altLang="en-US">
                <a:latin typeface="Times New Roman" pitchFamily="18" charset="0"/>
              </a:rPr>
              <a:pPr/>
              <a:t>22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16344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17168A-A874-4B19-A19B-86E818AF40AB}" type="slidenum">
              <a:rPr lang="en-US" altLang="en-US">
                <a:latin typeface="Times New Roman" pitchFamily="18" charset="0"/>
              </a:rPr>
              <a:pPr/>
              <a:t>26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874055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9DA2E5-F1D3-4676-A288-1C2626611CFD}" type="slidenum">
              <a:rPr lang="en-US" altLang="en-US">
                <a:latin typeface="Times New Roman" pitchFamily="18" charset="0"/>
              </a:rPr>
              <a:pPr/>
              <a:t>27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38281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7E2010-0762-4004-B2E2-1464A47D7897}" type="slidenum">
              <a:rPr lang="en-US" altLang="en-US">
                <a:latin typeface="Times New Roman" pitchFamily="18" charset="0"/>
              </a:rPr>
              <a:pPr/>
              <a:t>28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80545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815401-223C-45A7-9336-2A7EFAD662AC}" type="slidenum">
              <a:rPr lang="en-US" altLang="en-US">
                <a:latin typeface="Times New Roman" pitchFamily="18" charset="0"/>
              </a:rPr>
              <a:pPr/>
              <a:t>29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13185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8D23AC-5C4B-4E90-818A-3C925E9E27EA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A3ED39-BB99-4FE2-8741-5A35B4FB5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freewebs.com/marshcheetahs/running%20cheetah.jpg&amp;imgrefurl=http://www.freewebs.com/marshcheetahs/&amp;usg=__BfObLFXlBq4d2QAFKkXVlo_ZghM=&amp;h=300&amp;w=400&amp;sz=22&amp;hl=en&amp;start=3&amp;um=1&amp;tbnid=Z056OnEXCH5lHM:&amp;tbnh=93&amp;tbnw=124&amp;prev=/images?q=running+cheetah&amp;hl=en&amp;safe=active&amp;rlz=1W1GGIH_en&amp;um=1" TargetMode="Externa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0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r>
              <a:rPr lang="en-US" dirty="0" smtClean="0"/>
              <a:t>(</a:t>
            </a:r>
            <a:r>
              <a:rPr lang="en-US" dirty="0" smtClean="0"/>
              <a:t>03</a:t>
            </a:r>
            <a:r>
              <a:rPr lang="en-US" dirty="0" smtClean="0"/>
              <a:t>/04/19)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Which of the following do you believe are examples of when you would be doing work?  Why did you choose those examples?</a:t>
            </a:r>
          </a:p>
          <a:p>
            <a:pPr lvl="1"/>
            <a:r>
              <a:rPr lang="en-US" dirty="0" smtClean="0"/>
              <a:t>Shoveling snow</a:t>
            </a:r>
          </a:p>
          <a:p>
            <a:pPr lvl="1"/>
            <a:r>
              <a:rPr lang="en-US" dirty="0" smtClean="0"/>
              <a:t>Pushing a lawn mower</a:t>
            </a:r>
          </a:p>
          <a:p>
            <a:pPr lvl="1"/>
            <a:r>
              <a:rPr lang="en-US" dirty="0" smtClean="0"/>
              <a:t>Stocking shelves at a store</a:t>
            </a:r>
          </a:p>
          <a:p>
            <a:pPr lvl="1"/>
            <a:r>
              <a:rPr lang="en-US" dirty="0" smtClean="0"/>
              <a:t>Holding heavy bags</a:t>
            </a:r>
          </a:p>
          <a:p>
            <a:pPr lvl="1"/>
            <a:r>
              <a:rPr lang="en-US" dirty="0" smtClean="0"/>
              <a:t>Carrying a bag by its handles to your car</a:t>
            </a:r>
          </a:p>
          <a:p>
            <a:pPr lvl="1"/>
            <a:r>
              <a:rPr lang="en-US" dirty="0" smtClean="0"/>
              <a:t>Lifting a baby</a:t>
            </a:r>
          </a:p>
          <a:p>
            <a:pPr lvl="1"/>
            <a:r>
              <a:rPr lang="en-US" dirty="0" smtClean="0"/>
              <a:t>Carrying a baby in your arms</a:t>
            </a:r>
          </a:p>
        </p:txBody>
      </p:sp>
    </p:spTree>
    <p:extLst>
      <p:ext uri="{BB962C8B-B14F-4D97-AF65-F5344CB8AC3E}">
        <p14:creationId xmlns:p14="http://schemas.microsoft.com/office/powerpoint/2010/main" val="18932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Energy: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Energy: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Energy associated with the kinetic energy of molecules within a substance and the transfer of that energy between molecules.</a:t>
            </a:r>
          </a:p>
          <a:p>
            <a:pPr lvl="1"/>
            <a:r>
              <a:rPr lang="en-US" dirty="0"/>
              <a:t>We commonly connect thermal energy with “Heat”.  Thermal energy is transferred between objects of different temperatures.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Types of Energy: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Energy:</a:t>
            </a:r>
          </a:p>
          <a:p>
            <a:pPr lvl="1"/>
            <a:r>
              <a:rPr lang="en-US" dirty="0" smtClean="0"/>
              <a:t>Energy associated with the movement of and kinetic energy of electrons.  Associated with both electrical potential (voltage) and with electric currents.</a:t>
            </a:r>
          </a:p>
          <a:p>
            <a:pPr lvl="1"/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Energy: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Energy associated with and contained within the bonds between atoms.</a:t>
            </a:r>
          </a:p>
          <a:p>
            <a:pPr lvl="1"/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Energy: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Energy associated with the nucleus of atoms.</a:t>
            </a:r>
          </a:p>
          <a:p>
            <a:pPr lvl="1"/>
            <a:r>
              <a:rPr lang="en-US" dirty="0" smtClean="0"/>
              <a:t>Nuclear energy holds atoms together, and is released during nuclear reactions (i.e. fission and fusion reactions)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/>
          <a:lstStyle/>
          <a:p>
            <a:r>
              <a:rPr lang="en-US" sz="2800" dirty="0"/>
              <a:t>The transfer of energy through motion</a:t>
            </a:r>
          </a:p>
          <a:p>
            <a:r>
              <a:rPr lang="en-US" sz="2800" dirty="0"/>
              <a:t>Calculated by </a:t>
            </a:r>
            <a:r>
              <a:rPr lang="en-US" sz="2800" b="1" dirty="0"/>
              <a:t>multiplying</a:t>
            </a:r>
            <a:r>
              <a:rPr lang="en-US" sz="2800" dirty="0"/>
              <a:t> the magnitude of the </a:t>
            </a:r>
            <a:r>
              <a:rPr lang="en-US" sz="2800" b="1" i="1" dirty="0"/>
              <a:t>applied force </a:t>
            </a:r>
            <a:r>
              <a:rPr lang="en-US" sz="2800" dirty="0"/>
              <a:t>by the </a:t>
            </a:r>
            <a:r>
              <a:rPr lang="en-US" sz="2800" b="1" i="1" dirty="0"/>
              <a:t>displacement</a:t>
            </a:r>
            <a:r>
              <a:rPr lang="en-US" sz="2800" dirty="0"/>
              <a:t> covered </a:t>
            </a:r>
            <a:r>
              <a:rPr lang="en-US" sz="2800" u="sng" dirty="0"/>
              <a:t>in the </a:t>
            </a:r>
            <a:r>
              <a:rPr lang="en-US" sz="2800" i="1" u="sng" dirty="0"/>
              <a:t>direction </a:t>
            </a:r>
            <a:r>
              <a:rPr lang="en-US" sz="2800" u="sng" dirty="0"/>
              <a:t> of the force</a:t>
            </a:r>
            <a:r>
              <a:rPr lang="en-US" sz="2800" dirty="0"/>
              <a:t> 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700" dirty="0"/>
              <a:t>Units = Newton-meter (</a:t>
            </a:r>
            <a:r>
              <a:rPr lang="en-US" sz="2700" dirty="0" err="1"/>
              <a:t>N·m</a:t>
            </a:r>
            <a:r>
              <a:rPr lang="en-US" sz="2700" dirty="0"/>
              <a:t>) = Joule (J)</a:t>
            </a:r>
            <a:endParaRPr lang="en-US" sz="2800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133600" y="3124200"/>
          <a:ext cx="43434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1015920" imgH="177480" progId="">
                  <p:embed/>
                </p:oleObj>
              </mc:Choice>
              <mc:Fallback>
                <p:oleObj name="Equation" r:id="rId3" imgW="101592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43434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828800" y="3962400"/>
            <a:ext cx="5029200" cy="1585913"/>
            <a:chOff x="1968" y="3168"/>
            <a:chExt cx="3168" cy="999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V="1">
              <a:off x="1968" y="3168"/>
              <a:ext cx="1680" cy="72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592" y="393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F·Cos</a:t>
              </a:r>
              <a:r>
                <a:rPr lang="en-US">
                  <a:latin typeface="Symbol" pitchFamily="18" charset="2"/>
                </a:rPr>
                <a:t>q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968" y="3168"/>
              <a:ext cx="3168" cy="720"/>
              <a:chOff x="1968" y="3168"/>
              <a:chExt cx="3168" cy="720"/>
            </a:xfrm>
          </p:grpSpPr>
          <p:sp>
            <p:nvSpPr>
              <p:cNvPr id="21510" name="Line 6"/>
              <p:cNvSpPr>
                <a:spLocks noChangeShapeType="1"/>
              </p:cNvSpPr>
              <p:nvPr/>
            </p:nvSpPr>
            <p:spPr bwMode="auto">
              <a:xfrm>
                <a:off x="1968" y="388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auto">
              <a:xfrm>
                <a:off x="2352" y="3696"/>
                <a:ext cx="48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92"/>
                  </a:cxn>
                </a:cxnLst>
                <a:rect l="0" t="0" r="r" b="b"/>
                <a:pathLst>
                  <a:path w="48" h="192">
                    <a:moveTo>
                      <a:pt x="0" y="0"/>
                    </a:moveTo>
                    <a:cubicBezTo>
                      <a:pt x="20" y="84"/>
                      <a:pt x="40" y="168"/>
                      <a:pt x="48" y="1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2448" y="3657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</a:rPr>
                  <a:t>q</a:t>
                </a:r>
              </a:p>
            </p:txBody>
          </p:sp>
          <p:sp>
            <p:nvSpPr>
              <p:cNvPr id="21513" name="Text Box 9"/>
              <p:cNvSpPr txBox="1">
                <a:spLocks noChangeArrowheads="1"/>
              </p:cNvSpPr>
              <p:nvPr/>
            </p:nvSpPr>
            <p:spPr bwMode="auto">
              <a:xfrm>
                <a:off x="2976" y="3168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F</a:t>
                </a:r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3984" y="38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4512" y="3600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 smtClean="0"/>
                  <a:t>s</a:t>
                </a:r>
                <a:endParaRPr lang="en-US" b="1" dirty="0"/>
              </a:p>
            </p:txBody>
          </p:sp>
        </p:grpSp>
      </p:grpSp>
      <p:sp useBgFill="1">
        <p:nvSpPr>
          <p:cNvPr id="4" name="TextBox 3"/>
          <p:cNvSpPr txBox="1"/>
          <p:nvPr/>
        </p:nvSpPr>
        <p:spPr>
          <a:xfrm>
            <a:off x="4229100" y="2962870"/>
            <a:ext cx="5334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54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5.2a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Friction and Work I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0" y="12192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lang="en-US" altLang="en-US" sz="20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10050" y="1025525"/>
            <a:ext cx="4645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friction does no work at all 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friction does negative work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friction does positive work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4025" y="736600"/>
            <a:ext cx="3351213" cy="2606675"/>
          </a:xfrm>
          <a:noFill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	A box is being pulled across a rough  floor at a constant speed.  What can you say about the work done by friction?</a:t>
            </a:r>
          </a:p>
        </p:txBody>
      </p:sp>
      <p:pic>
        <p:nvPicPr>
          <p:cNvPr id="26631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0" y="0"/>
            <a:ext cx="9144000" cy="374015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33425" y="1443038"/>
            <a:ext cx="2949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Can friction ever do positive work?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51500" y="1519238"/>
            <a:ext cx="23447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yes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no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5.2b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Friction and Work II</a:t>
            </a:r>
          </a:p>
        </p:txBody>
      </p:sp>
      <p:pic>
        <p:nvPicPr>
          <p:cNvPr id="2867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533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done by a non-constant force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5800" y="1143000"/>
            <a:ext cx="75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400" b="1" dirty="0"/>
              <a:t>  </a:t>
            </a:r>
            <a:r>
              <a:rPr lang="en-US" sz="2200" b="1" dirty="0"/>
              <a:t>Example:  </a:t>
            </a:r>
            <a:r>
              <a:rPr lang="en-US" sz="2200" dirty="0"/>
              <a:t>work done by a compressed or stretched spring.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200" dirty="0"/>
              <a:t>  Calculate using a Force-displacement graph</a:t>
            </a:r>
          </a:p>
          <a:p>
            <a:pPr lvl="1"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2200" dirty="0"/>
              <a:t>  Calculate the area under the line (integral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295400" y="4038600"/>
            <a:ext cx="5943600" cy="2286000"/>
            <a:chOff x="579" y="1204"/>
            <a:chExt cx="4512" cy="21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75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11" y="1204"/>
                <a:ext cx="3780" cy="1957"/>
              </p14:xfrm>
            </p:contentPart>
          </mc:Choice>
          <mc:Fallback xmlns="">
            <p:pic>
              <p:nvPicPr>
                <p:cNvPr id="3075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8" y="1187"/>
                  <a:ext cx="3807" cy="1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76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9" y="1569"/>
                <a:ext cx="1002" cy="794"/>
              </p14:xfrm>
            </p:contentPart>
          </mc:Choice>
          <mc:Fallback xmlns="">
            <p:pic>
              <p:nvPicPr>
                <p:cNvPr id="3076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6" y="1552"/>
                  <a:ext cx="1029" cy="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77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65" y="1716"/>
                <a:ext cx="2593" cy="1535"/>
              </p14:xfrm>
            </p:contentPart>
          </mc:Choice>
          <mc:Fallback xmlns="">
            <p:pic>
              <p:nvPicPr>
                <p:cNvPr id="3077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2" y="1699"/>
                  <a:ext cx="2620" cy="1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78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562" y="3071"/>
                <a:ext cx="146" cy="203"/>
              </p14:xfrm>
            </p:contentPart>
          </mc:Choice>
          <mc:Fallback xmlns="">
            <p:pic>
              <p:nvPicPr>
                <p:cNvPr id="3078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49" y="3054"/>
                  <a:ext cx="173" cy="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79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16" y="3111"/>
                <a:ext cx="140" cy="90"/>
              </p14:xfrm>
            </p:contentPart>
          </mc:Choice>
          <mc:Fallback xmlns="">
            <p:pic>
              <p:nvPicPr>
                <p:cNvPr id="3079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03" y="3094"/>
                  <a:ext cx="167" cy="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80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150" y="3167"/>
                <a:ext cx="1108" cy="225"/>
              </p14:xfrm>
            </p:contentPart>
          </mc:Choice>
          <mc:Fallback xmlns="">
            <p:pic>
              <p:nvPicPr>
                <p:cNvPr id="3080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7" y="3150"/>
                  <a:ext cx="1135" cy="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081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54" y="3223"/>
                <a:ext cx="337" cy="175"/>
              </p14:xfrm>
            </p:contentPart>
          </mc:Choice>
          <mc:Fallback xmlns="">
            <p:pic>
              <p:nvPicPr>
                <p:cNvPr id="3081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1" y="3206"/>
                  <a:ext cx="364" cy="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82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16" y="1654"/>
                <a:ext cx="2936" cy="1479"/>
              </p14:xfrm>
            </p:contentPart>
          </mc:Choice>
          <mc:Fallback xmlns="">
            <p:pic>
              <p:nvPicPr>
                <p:cNvPr id="3082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3" y="1637"/>
                  <a:ext cx="2963" cy="1513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0" y="0"/>
            <a:ext cx="9144000" cy="3573463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889000"/>
            <a:ext cx="38195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In a baseball game, the catcher stops a 90-mph pitch.  What can you say about the work done by the catcher on the ball?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724275" y="1268413"/>
            <a:ext cx="5191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catcher has done positive work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catcher has done negative work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catcher has done zero work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5.2c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Play Ball!</a:t>
            </a:r>
          </a:p>
        </p:txBody>
      </p:sp>
      <p:pic>
        <p:nvPicPr>
          <p:cNvPr id="3072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3408363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5.3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Force and Work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964113" y="708025"/>
            <a:ext cx="417988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one force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two forces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three forces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four forces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no forces are doing work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68363"/>
            <a:ext cx="4579938" cy="2111375"/>
          </a:xfrm>
          <a:noFill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	A box is being pulled up a rough incline by a rope connected to a pulley.  How many forces are doing work on the box?</a:t>
            </a:r>
            <a:endParaRPr lang="en-US" altLang="en-US" sz="1800" b="1" dirty="0" smtClean="0">
              <a:solidFill>
                <a:srgbClr val="FF0000"/>
              </a:solidFill>
            </a:endParaRP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2720975" y="3924300"/>
            <a:ext cx="4567238" cy="2014538"/>
            <a:chOff x="2099" y="2463"/>
            <a:chExt cx="2877" cy="1269"/>
          </a:xfrm>
        </p:grpSpPr>
        <p:sp>
          <p:nvSpPr>
            <p:cNvPr id="34824" name="Line 7"/>
            <p:cNvSpPr>
              <a:spLocks noChangeShapeType="1"/>
            </p:cNvSpPr>
            <p:nvPr/>
          </p:nvSpPr>
          <p:spPr bwMode="auto">
            <a:xfrm flipH="1">
              <a:off x="2354" y="2621"/>
              <a:ext cx="9" cy="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AutoShape 8"/>
            <p:cNvSpPr>
              <a:spLocks noChangeArrowheads="1"/>
            </p:cNvSpPr>
            <p:nvPr/>
          </p:nvSpPr>
          <p:spPr bwMode="auto">
            <a:xfrm>
              <a:off x="2536" y="2636"/>
              <a:ext cx="2440" cy="1096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rgbClr val="1FA585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6" name="Rectangle 9"/>
            <p:cNvSpPr>
              <a:spLocks noChangeArrowheads="1"/>
            </p:cNvSpPr>
            <p:nvPr/>
          </p:nvSpPr>
          <p:spPr bwMode="auto">
            <a:xfrm rot="1440000">
              <a:off x="3816" y="2901"/>
              <a:ext cx="511" cy="403"/>
            </a:xfrm>
            <a:prstGeom prst="rect">
              <a:avLst/>
            </a:prstGeom>
            <a:solidFill>
              <a:srgbClr val="FF003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7" name="Line 10"/>
            <p:cNvSpPr>
              <a:spLocks noChangeShapeType="1"/>
            </p:cNvSpPr>
            <p:nvPr/>
          </p:nvSpPr>
          <p:spPr bwMode="auto">
            <a:xfrm>
              <a:off x="4007" y="2693"/>
              <a:ext cx="288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 flipH="1" flipV="1">
              <a:off x="2517" y="2485"/>
              <a:ext cx="1282" cy="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12" descr="Medium wood"/>
            <p:cNvSpPr>
              <a:spLocks noChangeArrowheads="1"/>
            </p:cNvSpPr>
            <p:nvPr/>
          </p:nvSpPr>
          <p:spPr bwMode="auto">
            <a:xfrm>
              <a:off x="2348" y="2463"/>
              <a:ext cx="264" cy="264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0" name="Rectangle 13" descr="Sand"/>
            <p:cNvSpPr>
              <a:spLocks noChangeArrowheads="1"/>
            </p:cNvSpPr>
            <p:nvPr/>
          </p:nvSpPr>
          <p:spPr bwMode="auto">
            <a:xfrm>
              <a:off x="2212" y="3061"/>
              <a:ext cx="274" cy="483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1" name="Line 14"/>
            <p:cNvSpPr>
              <a:spLocks noChangeShapeType="1"/>
            </p:cNvSpPr>
            <p:nvPr/>
          </p:nvSpPr>
          <p:spPr bwMode="auto">
            <a:xfrm>
              <a:off x="2099" y="2958"/>
              <a:ext cx="0" cy="36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23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Work-Energy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7467600" cy="48307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When NET work is done to an object (positive or negative), there has been energy added to (or taken away from) the object.  </a:t>
                </a:r>
              </a:p>
              <a:p>
                <a:r>
                  <a:rPr lang="en-US" dirty="0" smtClean="0"/>
                  <a:t>The Work-Energy theorem quantifies this idea—the net work done to the object is equivalent to the amount of energy added to or removed from the object:</a:t>
                </a: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b="1" i="1">
                          <a:latin typeface="Cambria Math"/>
                        </a:rPr>
                        <m:t>𝑾</m:t>
                      </m:r>
                      <m:r>
                        <a:rPr lang="en-US" sz="4300" b="1" i="1">
                          <a:latin typeface="Cambria Math"/>
                        </a:rPr>
                        <m:t>=∆</m:t>
                      </m:r>
                      <m:r>
                        <a:rPr lang="en-US" sz="4300" b="1" i="1">
                          <a:latin typeface="Cambria Math"/>
                          <a:ea typeface="Cambria Math"/>
                        </a:rPr>
                        <m:t>𝑬</m:t>
                      </m:r>
                    </m:oMath>
                  </m:oMathPara>
                </a14:m>
                <a:endParaRPr lang="en-US" sz="4300" b="1" dirty="0"/>
              </a:p>
              <a:p>
                <a:r>
                  <a:rPr lang="en-US" dirty="0" smtClean="0"/>
                  <a:t>Note:  This works for </a:t>
                </a:r>
                <a:r>
                  <a:rPr lang="en-US" b="1" dirty="0" smtClean="0"/>
                  <a:t>mechanical energy</a:t>
                </a:r>
                <a:r>
                  <a:rPr lang="en-US" dirty="0" smtClean="0"/>
                  <a:t>. It’s not an all-inclusive law of physics.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7467600" cy="4830763"/>
              </a:xfrm>
              <a:blipFill rotWithShape="1">
                <a:blip r:embed="rId2"/>
                <a:stretch>
                  <a:fillRect l="-327" t="-2146" r="-245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49325"/>
          </a:xfrm>
        </p:spPr>
        <p:txBody>
          <a:bodyPr/>
          <a:lstStyle/>
          <a:p>
            <a:r>
              <a:rPr lang="en-US" dirty="0"/>
              <a:t>Kinetic </a:t>
            </a:r>
            <a:r>
              <a:rPr lang="en-US" dirty="0" smtClean="0"/>
              <a:t>Energy (E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410" name="Picture 2" descr="http://www.freewebs.com/marshcheetahs/running%20cheeta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0"/>
            <a:ext cx="3810000" cy="28575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1600"/>
                <a:ext cx="7772400" cy="52717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The energy a body has because it is </a:t>
                </a:r>
                <a:r>
                  <a:rPr lang="en-US" sz="2800" dirty="0"/>
                  <a:t>moving</a:t>
                </a:r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If a cheetah has a mass of 47.0 kg, and</a:t>
                </a:r>
                <a:br>
                  <a:rPr lang="en-US" sz="2800" dirty="0" smtClean="0"/>
                </a:br>
                <a:r>
                  <a:rPr lang="en-US" sz="2800" dirty="0" smtClean="0"/>
                  <a:t>accelerates from rest to a speed of 26.8 m/s in 3.50 s, what is her change in kinetic energy?</a:t>
                </a:r>
              </a:p>
              <a:p>
                <a:pPr marL="36576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𝑱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1600"/>
                <a:ext cx="7772400" cy="5271700"/>
              </a:xfrm>
              <a:blipFill rotWithShape="1">
                <a:blip r:embed="rId5"/>
                <a:stretch>
                  <a:fillRect l="-392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086600" y="65048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picture for source site</a:t>
            </a:r>
            <a:endParaRPr lang="en-US" sz="1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0" y="1860550"/>
          <a:ext cx="1948631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6" imgW="799920" imgH="393480" progId="">
                  <p:embed/>
                </p:oleObj>
              </mc:Choice>
              <mc:Fallback>
                <p:oleObj name="Equation" r:id="rId6" imgW="79992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60550"/>
                        <a:ext cx="1948631" cy="9588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25400" cap="rnd">
                        <a:solidFill>
                          <a:srgbClr val="00CCFF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978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Today’s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rest of this presentation to complete the worksheet passed out in class (Work/Energy/Power notes)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619500" cy="27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Rectangle 6"/>
          <p:cNvSpPr/>
          <p:nvPr/>
        </p:nvSpPr>
        <p:spPr>
          <a:xfrm>
            <a:off x="1219200" y="2362200"/>
            <a:ext cx="2476500" cy="46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39118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http://www.racecar-engineering.com/news/speed-demon-smashes-land-speed-record/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2514600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land-speed record for a wheel-driven car is currently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437.183</a:t>
            </a:r>
            <a:r>
              <a:rPr lang="en-US" dirty="0"/>
              <a:t> 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mi/h. (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recorded at the Bonneville Salt Flats in October 2012) 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If the mass of this car was approximately 1.0x10</a:t>
            </a:r>
            <a:r>
              <a:rPr lang="en-US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kg, what was its kinetic energy?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49325"/>
          </a:xfrm>
        </p:spPr>
        <p:txBody>
          <a:bodyPr/>
          <a:lstStyle/>
          <a:p>
            <a:r>
              <a:rPr lang="en-US" dirty="0" smtClean="0"/>
              <a:t>Work-Kinetic Energy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1600"/>
                <a:ext cx="7772400" cy="5029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2800" baseline="300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amount of work done on a system is equal to its change in kinetic energy</a:t>
                </a: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 </a:t>
                </a:r>
                <a:r>
                  <a:rPr lang="en-US" sz="36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36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D</a:t>
                </a:r>
                <a:r>
                  <a:rPr lang="en-US" sz="3600" b="1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8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1600"/>
                <a:ext cx="7772400" cy="5029200"/>
              </a:xfrm>
              <a:blipFill rotWithShape="0">
                <a:blip r:embed="rId2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5.4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Lifting a Book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49288"/>
            <a:ext cx="44338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You lift a book with your hand in such a way that it moves up at constant speed.   While it is moving, what is the total work done on the book?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053013" y="779463"/>
            <a:ext cx="382428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</a:t>
            </a:r>
            <a:r>
              <a:rPr lang="en-US" altLang="en-US" sz="2000" b="1" i="1" dirty="0">
                <a:solidFill>
                  <a:schemeClr val="bg2"/>
                </a:solidFill>
              </a:rPr>
              <a:t>mg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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 </a:t>
            </a:r>
            <a:r>
              <a:rPr lang="en-US" altLang="en-US" sz="2000" b="1" i="1" dirty="0">
                <a:solidFill>
                  <a:schemeClr val="bg2"/>
                </a:solidFill>
              </a:rPr>
              <a:t>r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</a:t>
            </a:r>
            <a:r>
              <a:rPr lang="en-US" altLang="en-US" sz="2000" b="1" i="1" dirty="0">
                <a:solidFill>
                  <a:schemeClr val="bg2"/>
                </a:solidFill>
              </a:rPr>
              <a:t>F</a:t>
            </a:r>
            <a:r>
              <a:rPr lang="en-US" altLang="en-US" sz="1600" b="1" i="1" baseline="-25000" dirty="0">
                <a:solidFill>
                  <a:schemeClr val="bg2"/>
                </a:solidFill>
              </a:rPr>
              <a:t>HAND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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 </a:t>
            </a:r>
            <a:r>
              <a:rPr lang="en-US" altLang="en-US" sz="2000" b="1" i="1" dirty="0">
                <a:solidFill>
                  <a:schemeClr val="bg2"/>
                </a:solidFill>
              </a:rPr>
              <a:t>r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</a:t>
            </a:r>
            <a:r>
              <a:rPr lang="en-US" altLang="en-US" sz="2000" b="1" i="1" dirty="0">
                <a:solidFill>
                  <a:schemeClr val="bg2"/>
                </a:solidFill>
              </a:rPr>
              <a:t>  (F</a:t>
            </a:r>
            <a:r>
              <a:rPr lang="en-US" altLang="en-US" sz="1600" b="1" i="1" baseline="-25000" dirty="0">
                <a:solidFill>
                  <a:schemeClr val="bg2"/>
                </a:solidFill>
              </a:rPr>
              <a:t>HAND</a:t>
            </a:r>
            <a:r>
              <a:rPr lang="en-US" altLang="en-US" sz="2000" b="1" dirty="0">
                <a:solidFill>
                  <a:schemeClr val="bg2"/>
                </a:solidFill>
              </a:rPr>
              <a:t> + </a:t>
            </a:r>
            <a:r>
              <a:rPr lang="en-US" altLang="en-US" sz="2000" b="1" i="1" dirty="0">
                <a:solidFill>
                  <a:schemeClr val="bg2"/>
                </a:solidFill>
              </a:rPr>
              <a:t>mg</a:t>
            </a:r>
            <a:r>
              <a:rPr lang="en-US" altLang="en-US" sz="2000" b="1" dirty="0">
                <a:solidFill>
                  <a:schemeClr val="bg2"/>
                </a:solidFill>
              </a:rPr>
              <a:t>)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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 </a:t>
            </a:r>
            <a:r>
              <a:rPr lang="en-US" altLang="en-US" sz="2000" b="1" i="1" dirty="0">
                <a:solidFill>
                  <a:schemeClr val="bg2"/>
                </a:solidFill>
              </a:rPr>
              <a:t>r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zero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none of the above</a:t>
            </a:r>
          </a:p>
        </p:txBody>
      </p: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5402263" y="3832225"/>
            <a:ext cx="3743325" cy="2387600"/>
            <a:chOff x="3258" y="2390"/>
            <a:chExt cx="2358" cy="1504"/>
          </a:xfrm>
        </p:grpSpPr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3947" y="3114"/>
              <a:ext cx="0" cy="70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" name="Group 8"/>
            <p:cNvGrpSpPr>
              <a:grpSpLocks/>
            </p:cNvGrpSpPr>
            <p:nvPr/>
          </p:nvGrpSpPr>
          <p:grpSpPr bwMode="auto">
            <a:xfrm>
              <a:off x="3258" y="2390"/>
              <a:ext cx="2358" cy="1504"/>
              <a:chOff x="3275" y="2426"/>
              <a:chExt cx="2358" cy="1504"/>
            </a:xfrm>
          </p:grpSpPr>
          <p:sp>
            <p:nvSpPr>
              <p:cNvPr id="1035" name="Line 9"/>
              <p:cNvSpPr>
                <a:spLocks noChangeShapeType="1"/>
              </p:cNvSpPr>
              <p:nvPr/>
            </p:nvSpPr>
            <p:spPr bwMode="auto">
              <a:xfrm flipV="1">
                <a:off x="3275" y="2426"/>
                <a:ext cx="0" cy="1504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6" name="Object 10"/>
              <p:cNvGraphicFramePr>
                <a:graphicFrameLocks/>
              </p:cNvGraphicFramePr>
              <p:nvPr/>
            </p:nvGraphicFramePr>
            <p:xfrm>
              <a:off x="3530" y="2891"/>
              <a:ext cx="863" cy="5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98" name="Clip" r:id="rId5" imgW="3493800" imgH="2092320" progId="MS_ClipArt_Gallery.2">
                      <p:embed/>
                    </p:oleObj>
                  </mc:Choice>
                  <mc:Fallback>
                    <p:oleObj name="Clip" r:id="rId5" imgW="3493800" imgH="209232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2891"/>
                            <a:ext cx="863" cy="5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6" name="Line 11"/>
              <p:cNvSpPr>
                <a:spLocks noChangeShapeType="1"/>
              </p:cNvSpPr>
              <p:nvPr/>
            </p:nvSpPr>
            <p:spPr bwMode="auto">
              <a:xfrm flipV="1">
                <a:off x="3947" y="2522"/>
                <a:ext cx="0" cy="592"/>
              </a:xfrm>
              <a:prstGeom prst="line">
                <a:avLst/>
              </a:prstGeom>
              <a:noFill/>
              <a:ln w="25400">
                <a:solidFill>
                  <a:srgbClr val="1FA58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12"/>
              <p:cNvSpPr>
                <a:spLocks noChangeArrowheads="1"/>
              </p:cNvSpPr>
              <p:nvPr/>
            </p:nvSpPr>
            <p:spPr bwMode="auto">
              <a:xfrm>
                <a:off x="3968" y="3584"/>
                <a:ext cx="402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chemeClr val="hlink"/>
                    </a:solidFill>
                  </a:rPr>
                  <a:t>mg</a:t>
                </a:r>
              </a:p>
            </p:txBody>
          </p:sp>
          <p:sp>
            <p:nvSpPr>
              <p:cNvPr id="1038" name="Rectangle 13"/>
              <p:cNvSpPr>
                <a:spLocks noChangeArrowheads="1"/>
              </p:cNvSpPr>
              <p:nvPr/>
            </p:nvSpPr>
            <p:spPr bwMode="auto">
              <a:xfrm>
                <a:off x="3320" y="2667"/>
                <a:ext cx="31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dirty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</a:t>
                </a:r>
                <a:r>
                  <a:rPr lang="en-US" altLang="en-US" sz="2400" b="1" i="1" dirty="0">
                    <a:solidFill>
                      <a:schemeClr val="accent2"/>
                    </a:solidFill>
                  </a:rPr>
                  <a:t>r</a:t>
                </a:r>
              </a:p>
            </p:txBody>
          </p:sp>
          <p:sp>
            <p:nvSpPr>
              <p:cNvPr id="1039" name="Rectangle 14"/>
              <p:cNvSpPr>
                <a:spLocks noChangeArrowheads="1"/>
              </p:cNvSpPr>
              <p:nvPr/>
            </p:nvSpPr>
            <p:spPr bwMode="auto">
              <a:xfrm>
                <a:off x="4022" y="2577"/>
                <a:ext cx="532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rgbClr val="7E12AE"/>
                    </a:solidFill>
                  </a:rPr>
                  <a:t>F</a:t>
                </a:r>
                <a:r>
                  <a:rPr lang="en-US" altLang="en-US" sz="2000" b="1" i="1" baseline="-25000">
                    <a:solidFill>
                      <a:srgbClr val="7E12AE"/>
                    </a:solidFill>
                  </a:rPr>
                  <a:t>HAND</a:t>
                </a:r>
              </a:p>
            </p:txBody>
          </p:sp>
          <p:sp>
            <p:nvSpPr>
              <p:cNvPr id="1040" name="Line 15"/>
              <p:cNvSpPr>
                <a:spLocks noChangeShapeType="1"/>
              </p:cNvSpPr>
              <p:nvPr/>
            </p:nvSpPr>
            <p:spPr bwMode="auto">
              <a:xfrm>
                <a:off x="3351" y="2428"/>
                <a:ext cx="7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Line 16"/>
              <p:cNvSpPr>
                <a:spLocks noChangeShapeType="1"/>
              </p:cNvSpPr>
              <p:nvPr/>
            </p:nvSpPr>
            <p:spPr bwMode="auto">
              <a:xfrm>
                <a:off x="3351" y="3916"/>
                <a:ext cx="7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Line 17"/>
              <p:cNvSpPr>
                <a:spLocks noChangeShapeType="1"/>
              </p:cNvSpPr>
              <p:nvPr/>
            </p:nvSpPr>
            <p:spPr bwMode="auto">
              <a:xfrm flipV="1">
                <a:off x="4582" y="2865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8"/>
              <p:cNvSpPr>
                <a:spLocks noChangeArrowheads="1"/>
              </p:cNvSpPr>
              <p:nvPr/>
            </p:nvSpPr>
            <p:spPr bwMode="auto">
              <a:xfrm>
                <a:off x="4681" y="2786"/>
                <a:ext cx="952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chemeClr val="tx2"/>
                    </a:solidFill>
                  </a:rPr>
                  <a:t>v = const</a:t>
                </a:r>
              </a:p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chemeClr val="tx2"/>
                    </a:solidFill>
                  </a:rPr>
                  <a:t>a = 0</a:t>
                </a:r>
              </a:p>
            </p:txBody>
          </p:sp>
        </p:grpSp>
      </p:grpSp>
      <p:pic>
        <p:nvPicPr>
          <p:cNvPr id="1032" name="PRS Question Icon" descr="PRS Question Ico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1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Sample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hammer head of mass 0.50 kg is moving with a speed of 6.0 m·s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when it strikes the head of a nail sticking out of a piece of wood.  When the hammer head comes to rest, the nail has been driven a distance of 1.0 cm into the wood.  Calculate the average frictional force exerted by the wood on the nail.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Problem:  solution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1219200"/>
          <a:ext cx="3733800" cy="170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5" imgW="1333440" imgH="609480" progId="Equation.3">
                  <p:embed/>
                </p:oleObj>
              </mc:Choice>
              <mc:Fallback>
                <p:oleObj name="Equation" r:id="rId5" imgW="13334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3733800" cy="170688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" y="1219200"/>
          <a:ext cx="8103219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7" imgW="2768400" imgH="1041120" progId="Equation.3">
                  <p:embed/>
                </p:oleObj>
              </mc:Choice>
              <mc:Fallback>
                <p:oleObj name="Equation" r:id="rId7" imgW="2768400" imgH="1041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103219" cy="3048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0" y="4419600"/>
          <a:ext cx="4400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9" imgW="977760" imgH="203040" progId="Equation.3">
                  <p:embed/>
                </p:oleObj>
              </mc:Choice>
              <mc:Fallback>
                <p:oleObj name="Equation" r:id="rId9" imgW="9777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4400550" cy="914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problem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car (m = 1150 kg) experiences a force of 6.00 x 10</a:t>
            </a:r>
            <a:r>
              <a:rPr lang="en-US" baseline="30000" dirty="0" smtClean="0"/>
              <a:t>3</a:t>
            </a:r>
            <a:r>
              <a:rPr lang="en-US" dirty="0" smtClean="0"/>
              <a:t> N over a distance of 125 m.  If the car was initially traveling at 2.25 m·s</a:t>
            </a:r>
            <a:r>
              <a:rPr lang="en-US" baseline="30000" dirty="0" smtClean="0"/>
              <a:t>-1</a:t>
            </a:r>
            <a:r>
              <a:rPr lang="en-US" dirty="0" smtClean="0"/>
              <a:t>, what is its final velocity?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0" y="0"/>
            <a:ext cx="9144000" cy="38481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6725" y="1108075"/>
            <a:ext cx="35591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By what factor does the kinetic energy of a car change when its speed is tripled?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502275" y="1255713"/>
            <a:ext cx="27654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no change at all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factor of 3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factor of 6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factor of 9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factor of 12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5.5a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Kinetic Energy I</a:t>
            </a:r>
          </a:p>
        </p:txBody>
      </p:sp>
      <p:pic>
        <p:nvPicPr>
          <p:cNvPr id="3687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0" y="0"/>
            <a:ext cx="9144000" cy="37719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2575" y="1055688"/>
            <a:ext cx="43783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Car #1 has twice the mass of car #2, but they both have the same kinetic energy.  How do their speeds compare?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5.5b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Kinetic Energy II</a:t>
            </a:r>
          </a:p>
        </p:txBody>
      </p:sp>
      <p:pic>
        <p:nvPicPr>
          <p:cNvPr id="37893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151438" y="920750"/>
            <a:ext cx="35131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 2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 2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 4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d) 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e)   8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6078538" y="1527175"/>
            <a:ext cx="2111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5.6a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Free Fall I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400675" y="923925"/>
            <a:ext cx="3492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quarter as much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half as much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the same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twice as much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four times as much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696913"/>
            <a:ext cx="43783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Two stones, one twice the mass of the other, are dropped from a cliff.  Just before hitting the ground, what is the kinetic energy of the heavy stone compared to the light one? </a:t>
            </a:r>
          </a:p>
        </p:txBody>
      </p:sp>
      <p:pic>
        <p:nvPicPr>
          <p:cNvPr id="3891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3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0" y="0"/>
            <a:ext cx="9144000" cy="3868738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163638"/>
            <a:ext cx="48990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In the previous question, just before hitting the ground, what is the final speed of the heavy stone compared to the light one?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475288" y="987425"/>
            <a:ext cx="366871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quarter as much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half as much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the same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d)  twice as much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e)  four times as much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5.6b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Free Fall II</a:t>
            </a:r>
          </a:p>
        </p:txBody>
      </p:sp>
      <p:pic>
        <p:nvPicPr>
          <p:cNvPr id="4096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413760"/>
            <a:ext cx="6480048" cy="2301240"/>
          </a:xfrm>
        </p:spPr>
        <p:txBody>
          <a:bodyPr/>
          <a:lstStyle/>
          <a:p>
            <a:r>
              <a:rPr lang="en-US" dirty="0" smtClean="0"/>
              <a:t>Work, Energy and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 pages 61-72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0" y="0"/>
            <a:ext cx="9144000" cy="371475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962025"/>
            <a:ext cx="4502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A child on a skateboard is moving at a speed of 2 m/s.  After a force acts on the child, her speed is 3 m/s.  What can you say about the work done by the external force on the child?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738688" y="1087438"/>
            <a:ext cx="44053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positive work was done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negative work was done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zero work was done 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5.7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Work and KE</a:t>
            </a:r>
          </a:p>
        </p:txBody>
      </p:sp>
      <p:pic>
        <p:nvPicPr>
          <p:cNvPr id="43014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4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Gravitational Potential Energy*  (E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000" dirty="0" smtClean="0"/>
              <a:t>*In a uniform gravitational field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sz="2400" dirty="0"/>
              <a:t>The amount of energy that is stored in a body</a:t>
            </a:r>
          </a:p>
          <a:p>
            <a:r>
              <a:rPr lang="en-US" sz="2400" dirty="0"/>
              <a:t>A measure of how much work </a:t>
            </a:r>
            <a:r>
              <a:rPr lang="en-US" sz="2400" i="1" dirty="0"/>
              <a:t>CAN</a:t>
            </a:r>
            <a:r>
              <a:rPr lang="en-US" sz="2400" dirty="0"/>
              <a:t> be done</a:t>
            </a:r>
          </a:p>
          <a:p>
            <a:r>
              <a:rPr lang="en-US" sz="2400" b="1" u="sng" dirty="0"/>
              <a:t>Gravitational Potential Energy</a:t>
            </a:r>
            <a:r>
              <a:rPr lang="en-US" sz="2400" b="1" dirty="0"/>
              <a:t>:  </a:t>
            </a:r>
            <a:r>
              <a:rPr lang="en-US" sz="2400" dirty="0"/>
              <a:t>the amount of work that can be done on a body as a result of its position above a reference point (in Earth’s gravitational field)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/>
              <a:t>E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 smtClean="0"/>
              <a:t>mg</a:t>
            </a:r>
            <a:r>
              <a:rPr lang="en-US" sz="2400" dirty="0" err="1" smtClean="0">
                <a:latin typeface="Symbol" panose="05050102010706020507" pitchFamily="18" charset="2"/>
              </a:rPr>
              <a:t>D</a:t>
            </a:r>
            <a:r>
              <a:rPr lang="en-US" sz="2400" dirty="0" err="1" smtClean="0"/>
              <a:t>h</a:t>
            </a:r>
            <a:endParaRPr lang="en-US" sz="2400" dirty="0"/>
          </a:p>
          <a:p>
            <a:pPr algn="ctr">
              <a:buFont typeface="Wingdings" pitchFamily="2" charset="2"/>
              <a:buNone/>
            </a:pPr>
            <a:r>
              <a:rPr lang="en-US" sz="2400" dirty="0"/>
              <a:t>Where m = mass (kg)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/>
              <a:t>g = acceleration due to gravity (9.81 m·s</a:t>
            </a:r>
            <a:r>
              <a:rPr lang="en-US" sz="2400" baseline="30000" dirty="0"/>
              <a:t>-2</a:t>
            </a:r>
            <a:r>
              <a:rPr lang="en-US" sz="2400" dirty="0"/>
              <a:t>)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/>
              <a:t>And h = height (m) above reference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an object has because of its motion around an axis</a:t>
            </a:r>
          </a:p>
          <a:p>
            <a:r>
              <a:rPr lang="en-US" dirty="0" smtClean="0"/>
              <a:t>We will cover this in an exceptional amount of detail next fall when we cover rotational mechanics. </a:t>
            </a:r>
            <a:r>
              <a:rPr lang="en-US" dirty="0" smtClean="0">
                <a:sym typeface="Wingdings" panose="05000000000000000000" pitchFamily="2" charset="2"/>
              </a:rPr>
              <a:t> 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now, just recognize that it’s energy that is involved in anything that is rolling or spinning.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6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Principle of Energy Conservation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amount of energy a body possesses will remain constant, although the type of energy may be transformed from one form to another</a:t>
            </a:r>
          </a:p>
          <a:p>
            <a:pPr lvl="1"/>
            <a:r>
              <a:rPr lang="en-US" dirty="0"/>
              <a:t>Note:  many times the energy transforms into a “useless” form, so it appears that energy has been </a:t>
            </a:r>
            <a:r>
              <a:rPr lang="en-US" dirty="0" smtClean="0"/>
              <a:t>lost…when it really hasn’t!</a:t>
            </a:r>
          </a:p>
          <a:p>
            <a:r>
              <a:rPr lang="en-US" b="1" dirty="0" smtClean="0"/>
              <a:t>Conservation of Mechanical Energy: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5334000"/>
                <a:ext cx="1493934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34000"/>
                <a:ext cx="1493934" cy="670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6299" y="5822906"/>
                <a:ext cx="5094536" cy="606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</m:sSub>
                              <m:r>
                                <a:rPr lang="en-US" sz="36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99" y="5822906"/>
                <a:ext cx="5094536" cy="606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906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i="1" dirty="0" smtClean="0"/>
              <a:t>Use ONLY energy concepts to answer these questions:</a:t>
            </a:r>
          </a:p>
          <a:p>
            <a:r>
              <a:rPr lang="en-US" dirty="0" smtClean="0"/>
              <a:t>A car slides down an icy (nearly frictionless) hill that has a elevation change from top to bottom of 14.0 m.  What is its speed when it hits the </a:t>
            </a:r>
            <a:r>
              <a:rPr lang="en-US" dirty="0" err="1" smtClean="0"/>
              <a:t>snowbank</a:t>
            </a:r>
            <a:r>
              <a:rPr lang="en-US" dirty="0" smtClean="0"/>
              <a:t> at the bottom of the hill?</a:t>
            </a:r>
          </a:p>
          <a:p>
            <a:r>
              <a:rPr lang="en-US" dirty="0" smtClean="0"/>
              <a:t>If the 1100 kg car came to a stop in a distance of 1.2 m, what was the average force exerted on the car by the </a:t>
            </a:r>
            <a:r>
              <a:rPr lang="en-US" dirty="0" err="1" smtClean="0"/>
              <a:t>snowbank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840288" y="3937000"/>
            <a:ext cx="4303712" cy="2416175"/>
            <a:chOff x="2445" y="2455"/>
            <a:chExt cx="2711" cy="1522"/>
          </a:xfrm>
        </p:grpSpPr>
        <p:sp>
          <p:nvSpPr>
            <p:cNvPr id="27659" name="Rectangle 3"/>
            <p:cNvSpPr>
              <a:spLocks noChangeArrowheads="1"/>
            </p:cNvSpPr>
            <p:nvPr/>
          </p:nvSpPr>
          <p:spPr bwMode="auto">
            <a:xfrm>
              <a:off x="2445" y="2455"/>
              <a:ext cx="2711" cy="15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7660" name="Group 4"/>
            <p:cNvGrpSpPr>
              <a:grpSpLocks/>
            </p:cNvGrpSpPr>
            <p:nvPr/>
          </p:nvGrpSpPr>
          <p:grpSpPr bwMode="auto">
            <a:xfrm>
              <a:off x="2611" y="2476"/>
              <a:ext cx="2344" cy="1404"/>
              <a:chOff x="3211" y="442"/>
              <a:chExt cx="2344" cy="1404"/>
            </a:xfrm>
          </p:grpSpPr>
          <p:sp>
            <p:nvSpPr>
              <p:cNvPr id="27661" name="Rectangle 5"/>
              <p:cNvSpPr>
                <a:spLocks noChangeArrowheads="1"/>
              </p:cNvSpPr>
              <p:nvPr/>
            </p:nvSpPr>
            <p:spPr bwMode="auto">
              <a:xfrm>
                <a:off x="3835" y="1023"/>
                <a:ext cx="564" cy="316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662" name="Line 6"/>
              <p:cNvSpPr>
                <a:spLocks noChangeShapeType="1"/>
              </p:cNvSpPr>
              <p:nvPr/>
            </p:nvSpPr>
            <p:spPr bwMode="auto">
              <a:xfrm>
                <a:off x="3211" y="1362"/>
                <a:ext cx="2279" cy="0"/>
              </a:xfrm>
              <a:prstGeom prst="line">
                <a:avLst/>
              </a:prstGeom>
              <a:noFill/>
              <a:ln w="5715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63" name="Line 7"/>
              <p:cNvSpPr>
                <a:spLocks noChangeShapeType="1"/>
              </p:cNvSpPr>
              <p:nvPr/>
            </p:nvSpPr>
            <p:spPr bwMode="auto">
              <a:xfrm flipH="1">
                <a:off x="3558" y="1181"/>
                <a:ext cx="537" cy="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4" name="Line 8"/>
              <p:cNvSpPr>
                <a:spLocks noChangeShapeType="1"/>
              </p:cNvSpPr>
              <p:nvPr/>
            </p:nvSpPr>
            <p:spPr bwMode="auto">
              <a:xfrm flipV="1">
                <a:off x="4117" y="622"/>
                <a:ext cx="0" cy="528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Rectangle 9"/>
              <p:cNvSpPr>
                <a:spLocks noChangeArrowheads="1"/>
              </p:cNvSpPr>
              <p:nvPr/>
            </p:nvSpPr>
            <p:spPr bwMode="auto">
              <a:xfrm>
                <a:off x="3427" y="919"/>
                <a:ext cx="2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chemeClr val="tx2"/>
                    </a:solidFill>
                  </a:rPr>
                  <a:t>f</a:t>
                </a:r>
                <a:r>
                  <a:rPr lang="en-US" altLang="en-US" sz="2000" b="1">
                    <a:solidFill>
                      <a:schemeClr val="accent1"/>
                    </a:solidFill>
                  </a:rPr>
                  <a:t> </a:t>
                </a:r>
              </a:p>
            </p:txBody>
          </p:sp>
          <p:sp>
            <p:nvSpPr>
              <p:cNvPr id="27666" name="Rectangle 10"/>
              <p:cNvSpPr>
                <a:spLocks noChangeArrowheads="1"/>
              </p:cNvSpPr>
              <p:nvPr/>
            </p:nvSpPr>
            <p:spPr bwMode="auto">
              <a:xfrm>
                <a:off x="4181" y="504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000" b="1">
                    <a:solidFill>
                      <a:schemeClr val="accent2"/>
                    </a:solidFill>
                  </a:rPr>
                  <a:t> </a:t>
                </a:r>
              </a:p>
            </p:txBody>
          </p:sp>
          <p:sp>
            <p:nvSpPr>
              <p:cNvPr id="27667" name="Rectangle 11"/>
              <p:cNvSpPr>
                <a:spLocks noChangeArrowheads="1"/>
              </p:cNvSpPr>
              <p:nvPr/>
            </p:nvSpPr>
            <p:spPr bwMode="auto">
              <a:xfrm>
                <a:off x="4181" y="1615"/>
                <a:ext cx="4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chemeClr val="hlink"/>
                    </a:solidFill>
                  </a:rPr>
                  <a:t>mg</a:t>
                </a:r>
                <a:r>
                  <a:rPr lang="en-US" altLang="en-US" sz="2000" b="1">
                    <a:solidFill>
                      <a:schemeClr val="tx2"/>
                    </a:solidFill>
                  </a:rPr>
                  <a:t> </a:t>
                </a:r>
              </a:p>
            </p:txBody>
          </p:sp>
          <p:sp>
            <p:nvSpPr>
              <p:cNvPr id="27668" name="Line 12"/>
              <p:cNvSpPr>
                <a:spLocks noChangeShapeType="1"/>
              </p:cNvSpPr>
              <p:nvPr/>
            </p:nvSpPr>
            <p:spPr bwMode="auto">
              <a:xfrm>
                <a:off x="4117" y="1222"/>
                <a:ext cx="0" cy="528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Line 13"/>
              <p:cNvSpPr>
                <a:spLocks noChangeShapeType="1"/>
              </p:cNvSpPr>
              <p:nvPr/>
            </p:nvSpPr>
            <p:spPr bwMode="auto">
              <a:xfrm>
                <a:off x="4570" y="781"/>
                <a:ext cx="796" cy="0"/>
              </a:xfrm>
              <a:prstGeom prst="line">
                <a:avLst/>
              </a:prstGeom>
              <a:noFill/>
              <a:ln w="38100">
                <a:solidFill>
                  <a:srgbClr val="1FA58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70" name="Text Box 14"/>
              <p:cNvSpPr txBox="1">
                <a:spLocks noChangeArrowheads="1"/>
              </p:cNvSpPr>
              <p:nvPr/>
            </p:nvSpPr>
            <p:spPr bwMode="auto">
              <a:xfrm>
                <a:off x="4399" y="442"/>
                <a:ext cx="115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>
                    <a:solidFill>
                      <a:srgbClr val="1FA585"/>
                    </a:solidFill>
                  </a:rPr>
                  <a:t>Displacement</a:t>
                </a:r>
              </a:p>
            </p:txBody>
          </p:sp>
          <p:sp>
            <p:nvSpPr>
              <p:cNvPr id="27671" name="Line 15"/>
              <p:cNvSpPr>
                <a:spLocks noChangeShapeType="1"/>
              </p:cNvSpPr>
              <p:nvPr/>
            </p:nvSpPr>
            <p:spPr bwMode="auto">
              <a:xfrm>
                <a:off x="4154" y="1185"/>
                <a:ext cx="7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72" name="Text Box 16"/>
              <p:cNvSpPr txBox="1">
                <a:spLocks noChangeArrowheads="1"/>
              </p:cNvSpPr>
              <p:nvPr/>
            </p:nvSpPr>
            <p:spPr bwMode="auto">
              <a:xfrm>
                <a:off x="4560" y="865"/>
                <a:ext cx="40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1"/>
                  <a:t>Pull</a:t>
                </a:r>
              </a:p>
            </p:txBody>
          </p:sp>
        </p:grpSp>
      </p:grpSp>
      <p:sp>
        <p:nvSpPr>
          <p:cNvPr id="27651" name="AutoShape 17"/>
          <p:cNvSpPr>
            <a:spLocks noChangeArrowheads="1"/>
          </p:cNvSpPr>
          <p:nvPr/>
        </p:nvSpPr>
        <p:spPr bwMode="auto">
          <a:xfrm>
            <a:off x="0" y="3678238"/>
            <a:ext cx="4740275" cy="2811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-85725" y="3730625"/>
            <a:ext cx="479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	</a:t>
            </a:r>
            <a:r>
              <a:rPr lang="en-US" altLang="en-US" b="1" dirty="0">
                <a:solidFill>
                  <a:srgbClr val="000000"/>
                </a:solidFill>
              </a:rPr>
              <a:t>Friction acts in the</a:t>
            </a:r>
            <a:r>
              <a:rPr lang="en-US" altLang="en-US" b="1" dirty="0">
                <a:solidFill>
                  <a:srgbClr val="1FA585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opposite </a:t>
            </a:r>
            <a:r>
              <a:rPr lang="en-US" altLang="en-US" b="1" dirty="0">
                <a:solidFill>
                  <a:srgbClr val="000000"/>
                </a:solidFill>
              </a:rPr>
              <a:t>direction to the displacement, so the work is </a:t>
            </a:r>
            <a:r>
              <a:rPr lang="en-US" altLang="en-US" b="1" dirty="0">
                <a:solidFill>
                  <a:srgbClr val="FF0000"/>
                </a:solidFill>
              </a:rPr>
              <a:t>negative</a:t>
            </a:r>
            <a:r>
              <a:rPr lang="en-US" altLang="en-US" b="1" dirty="0">
                <a:solidFill>
                  <a:srgbClr val="000000"/>
                </a:solidFill>
              </a:rPr>
              <a:t>. </a:t>
            </a:r>
            <a:r>
              <a:rPr lang="en-US" altLang="en-US" b="1" dirty="0">
                <a:solidFill>
                  <a:srgbClr val="010101"/>
                </a:solidFill>
              </a:rPr>
              <a:t>Or using the definition of work (</a:t>
            </a:r>
            <a:r>
              <a:rPr lang="en-US" altLang="en-US" b="1" i="1" dirty="0">
                <a:solidFill>
                  <a:srgbClr val="7E12AE"/>
                </a:solidFill>
              </a:rPr>
              <a:t>W</a:t>
            </a:r>
            <a:r>
              <a:rPr lang="en-US" altLang="en-US" b="1" dirty="0">
                <a:solidFill>
                  <a:srgbClr val="7E12AE"/>
                </a:solidFill>
              </a:rPr>
              <a:t> = </a:t>
            </a:r>
            <a:r>
              <a:rPr lang="en-US" altLang="en-US" b="1" i="1" dirty="0">
                <a:solidFill>
                  <a:srgbClr val="7E12AE"/>
                </a:solidFill>
              </a:rPr>
              <a:t>F (</a:t>
            </a:r>
            <a:r>
              <a:rPr lang="en-US" altLang="en-US" b="1" i="1" dirty="0" err="1">
                <a:solidFill>
                  <a:srgbClr val="7E12AE"/>
                </a:solidFill>
              </a:rPr>
              <a:t>Δr</a:t>
            </a:r>
            <a:r>
              <a:rPr lang="en-US" altLang="en-US" b="1" i="1" dirty="0">
                <a:solidFill>
                  <a:srgbClr val="7E12AE"/>
                </a:solidFill>
              </a:rPr>
              <a:t>)</a:t>
            </a:r>
            <a:r>
              <a:rPr lang="en-US" altLang="en-US" b="1" i="1" dirty="0" err="1">
                <a:solidFill>
                  <a:srgbClr val="7E12AE"/>
                </a:solidFill>
              </a:rPr>
              <a:t>cos</a:t>
            </a:r>
            <a:r>
              <a:rPr lang="en-US" altLang="en-US" b="1" i="1" dirty="0" err="1">
                <a:solidFill>
                  <a:srgbClr val="7E12AE"/>
                </a:solidFill>
                <a:latin typeface="Symbol" pitchFamily="18" charset="2"/>
              </a:rPr>
              <a:t>q</a:t>
            </a:r>
            <a:r>
              <a:rPr lang="en-US" altLang="en-US" b="1" dirty="0">
                <a:solidFill>
                  <a:srgbClr val="010101"/>
                </a:solidFill>
              </a:rPr>
              <a:t> ), because </a:t>
            </a:r>
            <a:r>
              <a:rPr lang="en-US" altLang="en-US" b="1" i="1" dirty="0">
                <a:solidFill>
                  <a:srgbClr val="7E12AE"/>
                </a:solidFill>
                <a:latin typeface="Symbol" pitchFamily="18" charset="2"/>
              </a:rPr>
              <a:t></a:t>
            </a:r>
            <a:r>
              <a:rPr lang="en-US" altLang="en-US" b="1" dirty="0">
                <a:solidFill>
                  <a:srgbClr val="7E12AE"/>
                </a:solidFill>
              </a:rPr>
              <a:t> </a:t>
            </a:r>
            <a:r>
              <a:rPr lang="en-US" altLang="en-US" b="1" i="1" dirty="0">
                <a:solidFill>
                  <a:srgbClr val="7E12AE"/>
                </a:solidFill>
              </a:rPr>
              <a:t>= </a:t>
            </a:r>
            <a:r>
              <a:rPr lang="en-US" altLang="en-US" b="1" dirty="0">
                <a:solidFill>
                  <a:srgbClr val="7E12AE"/>
                </a:solidFill>
              </a:rPr>
              <a:t>180</a:t>
            </a:r>
            <a:r>
              <a:rPr lang="en-US" altLang="en-US" b="1" baseline="30000" dirty="0">
                <a:solidFill>
                  <a:srgbClr val="7E12AE"/>
                </a:solidFill>
                <a:cs typeface="Arial" charset="0"/>
              </a:rPr>
              <a:t>º</a:t>
            </a:r>
            <a:r>
              <a:rPr lang="en-US" altLang="en-US" b="1" i="1" dirty="0">
                <a:solidFill>
                  <a:srgbClr val="010101"/>
                </a:solidFill>
              </a:rPr>
              <a:t>, </a:t>
            </a:r>
            <a:r>
              <a:rPr lang="en-US" altLang="en-US" b="1" dirty="0">
                <a:solidFill>
                  <a:srgbClr val="010101"/>
                </a:solidFill>
              </a:rPr>
              <a:t>then</a:t>
            </a:r>
            <a:r>
              <a:rPr lang="en-US" altLang="en-US" b="1" i="1" dirty="0">
                <a:solidFill>
                  <a:srgbClr val="010101"/>
                </a:solidFill>
              </a:rPr>
              <a:t> </a:t>
            </a:r>
            <a:r>
              <a:rPr lang="en-US" altLang="en-US" b="1" i="1" dirty="0">
                <a:solidFill>
                  <a:srgbClr val="7E12AE"/>
                </a:solidFill>
              </a:rPr>
              <a:t>W &lt;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0</a:t>
            </a:r>
            <a:r>
              <a:rPr lang="en-US" altLang="en-US" b="1" dirty="0">
                <a:solidFill>
                  <a:srgbClr val="010101"/>
                </a:solidFill>
              </a:rPr>
              <a:t>.</a:t>
            </a:r>
            <a:r>
              <a:rPr lang="en-US" altLang="en-US" sz="2000" b="1" dirty="0">
                <a:solidFill>
                  <a:srgbClr val="010101"/>
                </a:solidFill>
              </a:rPr>
              <a:t> </a:t>
            </a:r>
          </a:p>
        </p:txBody>
      </p:sp>
      <p:sp>
        <p:nvSpPr>
          <p:cNvPr id="27653" name="AutoShape 19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Rectangle 20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5.2a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Friction and Work I</a:t>
            </a:r>
          </a:p>
        </p:txBody>
      </p:sp>
      <p:sp>
        <p:nvSpPr>
          <p:cNvPr id="27655" name="Rectangle 21"/>
          <p:cNvSpPr>
            <a:spLocks noChangeArrowheads="1"/>
          </p:cNvSpPr>
          <p:nvPr/>
        </p:nvSpPr>
        <p:spPr bwMode="auto">
          <a:xfrm>
            <a:off x="4572000" y="121920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lang="en-US" altLang="en-US" sz="2000"/>
          </a:p>
        </p:txBody>
      </p:sp>
      <p:sp>
        <p:nvSpPr>
          <p:cNvPr id="27656" name="Oval 22"/>
          <p:cNvSpPr>
            <a:spLocks noChangeArrowheads="1"/>
          </p:cNvSpPr>
          <p:nvPr/>
        </p:nvSpPr>
        <p:spPr bwMode="auto">
          <a:xfrm>
            <a:off x="3951288" y="1462088"/>
            <a:ext cx="4559300" cy="663575"/>
          </a:xfrm>
          <a:prstGeom prst="ellipse">
            <a:avLst/>
          </a:prstGeom>
          <a:noFill/>
          <a:ln w="5715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7657" name="Rectangle 23"/>
          <p:cNvSpPr>
            <a:spLocks noChangeArrowheads="1"/>
          </p:cNvSpPr>
          <p:nvPr/>
        </p:nvSpPr>
        <p:spPr bwMode="auto">
          <a:xfrm>
            <a:off x="4210050" y="1025525"/>
            <a:ext cx="4645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friction does no work at all 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friction does negative work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friction does positive work</a:t>
            </a:r>
          </a:p>
        </p:txBody>
      </p:sp>
      <p:sp>
        <p:nvSpPr>
          <p:cNvPr id="27658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54025" y="736600"/>
            <a:ext cx="3351213" cy="2606675"/>
          </a:xfrm>
          <a:noFill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3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	A box is being pulled across a rough  floor at a constant speed.  What can you say about the work done by friction?</a:t>
            </a:r>
          </a:p>
        </p:txBody>
      </p:sp>
    </p:spTree>
    <p:extLst>
      <p:ext uri="{BB962C8B-B14F-4D97-AF65-F5344CB8AC3E}">
        <p14:creationId xmlns:p14="http://schemas.microsoft.com/office/powerpoint/2010/main" val="20189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73100" y="4324350"/>
            <a:ext cx="7410450" cy="1593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9144000" cy="374015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33425" y="1443038"/>
            <a:ext cx="2949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Can friction ever do positive work?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651500" y="1519238"/>
            <a:ext cx="234473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yes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no</a:t>
            </a:r>
          </a:p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/>
              <a:t>	</a:t>
            </a:r>
            <a:endParaRPr lang="en-US" altLang="en-US" sz="2000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0850" y="4368800"/>
            <a:ext cx="758666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010101"/>
                </a:solidFill>
              </a:rPr>
              <a:t>	Consider the case of a box on the back of a pickup truck.  If the box </a:t>
            </a:r>
            <a:r>
              <a:rPr lang="en-US" altLang="en-US" sz="2000" b="1" dirty="0">
                <a:solidFill>
                  <a:srgbClr val="FF0000"/>
                </a:solidFill>
              </a:rPr>
              <a:t>moves along with the truck</a:t>
            </a:r>
            <a:r>
              <a:rPr lang="en-US" altLang="en-US" sz="2000" b="1" dirty="0">
                <a:solidFill>
                  <a:srgbClr val="010101"/>
                </a:solidFill>
              </a:rPr>
              <a:t>, then it is actually the </a:t>
            </a:r>
            <a:r>
              <a:rPr lang="en-US" altLang="en-US" sz="2000" b="1" dirty="0">
                <a:solidFill>
                  <a:srgbClr val="7E12AE"/>
                </a:solidFill>
              </a:rPr>
              <a:t>force of friction that is making the box move</a:t>
            </a:r>
            <a:r>
              <a:rPr lang="en-US" altLang="en-US" sz="2000" b="1" dirty="0">
                <a:solidFill>
                  <a:srgbClr val="010101"/>
                </a:solidFill>
              </a:rPr>
              <a:t>.</a:t>
            </a:r>
            <a:r>
              <a:rPr lang="en-US" altLang="en-US" sz="2000" b="1" dirty="0"/>
              <a:t> </a:t>
            </a:r>
            <a:endParaRPr lang="en-US" altLang="en-US" sz="2000" dirty="0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5891213" y="1604963"/>
            <a:ext cx="1377950" cy="4397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5.2b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Friction and Work II</a:t>
            </a:r>
          </a:p>
        </p:txBody>
      </p:sp>
    </p:spTree>
    <p:extLst>
      <p:ext uri="{BB962C8B-B14F-4D97-AF65-F5344CB8AC3E}">
        <p14:creationId xmlns:p14="http://schemas.microsoft.com/office/powerpoint/2010/main" val="3914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01625" y="3937000"/>
            <a:ext cx="8286750" cy="2012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0" y="0"/>
            <a:ext cx="9144000" cy="3573463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89000"/>
            <a:ext cx="38195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In a baseball game, the catcher stops a 90-mph pitch.  What can you say about the work done by the catcher on the ball?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724275" y="1268413"/>
            <a:ext cx="51911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catcher has done positive work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catcher has done negative work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catcher has done zero work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06375" y="3976688"/>
            <a:ext cx="82534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rgbClr val="010101"/>
                </a:solidFill>
              </a:rPr>
              <a:t>The force exerted by the catcher is </a:t>
            </a:r>
            <a:r>
              <a:rPr lang="en-US" altLang="en-US" sz="2000" b="1" dirty="0">
                <a:solidFill>
                  <a:srgbClr val="7E12AE"/>
                </a:solidFill>
              </a:rPr>
              <a:t>opposite in direction to the displacement of the ball, so the work is negative</a:t>
            </a:r>
            <a:r>
              <a:rPr lang="en-US" altLang="en-US" sz="2000" b="1" dirty="0">
                <a:solidFill>
                  <a:srgbClr val="010101"/>
                </a:solidFill>
              </a:rPr>
              <a:t>.   Or using the definition of work (</a:t>
            </a:r>
            <a:r>
              <a:rPr lang="en-US" altLang="en-US" sz="2000" b="1" i="1" dirty="0">
                <a:solidFill>
                  <a:srgbClr val="FF0000"/>
                </a:solidFill>
              </a:rPr>
              <a:t>W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i="1" dirty="0">
                <a:solidFill>
                  <a:srgbClr val="FF0000"/>
                </a:solidFill>
              </a:rPr>
              <a:t>F 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Δr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cos</a:t>
            </a:r>
            <a:r>
              <a:rPr lang="en-US" altLang="en-US" sz="2000" b="1" i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10101"/>
                </a:solidFill>
              </a:rPr>
              <a:t>), because </a:t>
            </a:r>
            <a:r>
              <a:rPr lang="en-US" altLang="en-US" sz="2000" b="1" i="1" dirty="0">
                <a:solidFill>
                  <a:srgbClr val="FF0000"/>
                </a:solidFill>
                <a:latin typeface="Symbol" pitchFamily="18" charset="2"/>
              </a:rPr>
              <a:t>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= </a:t>
            </a:r>
            <a:r>
              <a:rPr lang="en-US" altLang="en-US" sz="2000" b="1" dirty="0">
                <a:solidFill>
                  <a:srgbClr val="FF0000"/>
                </a:solidFill>
              </a:rPr>
              <a:t>180</a:t>
            </a:r>
            <a:r>
              <a:rPr lang="en-US" altLang="en-US" sz="2000" b="1" baseline="30000" dirty="0">
                <a:solidFill>
                  <a:srgbClr val="FF0000"/>
                </a:solidFill>
                <a:cs typeface="Arial" charset="0"/>
              </a:rPr>
              <a:t>º</a:t>
            </a:r>
            <a:r>
              <a:rPr lang="en-US" altLang="en-US" sz="2000" b="1" i="1" dirty="0">
                <a:solidFill>
                  <a:srgbClr val="010101"/>
                </a:solidFill>
              </a:rPr>
              <a:t>, </a:t>
            </a:r>
            <a:r>
              <a:rPr lang="en-US" altLang="en-US" sz="2000" b="1" dirty="0">
                <a:solidFill>
                  <a:srgbClr val="010101"/>
                </a:solidFill>
              </a:rPr>
              <a:t>then</a:t>
            </a:r>
            <a:r>
              <a:rPr lang="en-US" altLang="en-US" sz="2000" b="1" i="1" dirty="0">
                <a:solidFill>
                  <a:srgbClr val="010101"/>
                </a:solidFill>
              </a:rPr>
              <a:t> </a:t>
            </a:r>
            <a:r>
              <a:rPr lang="en-US" altLang="en-US" sz="2000" b="1" i="1" dirty="0">
                <a:solidFill>
                  <a:srgbClr val="1FA585"/>
                </a:solidFill>
              </a:rPr>
              <a:t>W &lt; </a:t>
            </a:r>
            <a:r>
              <a:rPr lang="en-US" altLang="en-US" sz="2000" b="1" dirty="0">
                <a:solidFill>
                  <a:srgbClr val="1FA585"/>
                </a:solidFill>
              </a:rPr>
              <a:t>0</a:t>
            </a:r>
            <a:r>
              <a:rPr lang="en-US" altLang="en-US" sz="2000" b="1" dirty="0">
                <a:solidFill>
                  <a:srgbClr val="010101"/>
                </a:solidFill>
              </a:rPr>
              <a:t>.   Note that because the work done on the ball is negative, its speed decreases.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689350" y="1703388"/>
            <a:ext cx="5199063" cy="598487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5.2c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Play Ball!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71475" y="6080125"/>
            <a:ext cx="8081963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E12AE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</a:rPr>
              <a:t>Follow-up</a:t>
            </a:r>
            <a:r>
              <a:rPr lang="en-US" altLang="en-US" sz="2000" b="1" dirty="0">
                <a:solidFill>
                  <a:srgbClr val="000000"/>
                </a:solidFill>
              </a:rPr>
              <a:t>:</a:t>
            </a:r>
            <a:r>
              <a:rPr lang="en-US" altLang="en-US" sz="2000" b="1" dirty="0"/>
              <a:t>  What about the work done by the ball on the catcher?</a:t>
            </a:r>
          </a:p>
        </p:txBody>
      </p:sp>
    </p:spTree>
    <p:extLst>
      <p:ext uri="{BB962C8B-B14F-4D97-AF65-F5344CB8AC3E}">
        <p14:creationId xmlns:p14="http://schemas.microsoft.com/office/powerpoint/2010/main" val="1455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0" y="0"/>
            <a:ext cx="9144000" cy="3408363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5.3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Force and Work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579938" y="1714500"/>
            <a:ext cx="2927350" cy="485775"/>
          </a:xfrm>
          <a:prstGeom prst="ellips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11675" y="3470275"/>
            <a:ext cx="4403725" cy="33877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194300" y="4697413"/>
            <a:ext cx="3873500" cy="1739900"/>
          </a:xfrm>
          <a:prstGeom prst="rtTriangle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 rot="1440000">
            <a:off x="7226300" y="5118100"/>
            <a:ext cx="811213" cy="639763"/>
          </a:xfrm>
          <a:prstGeom prst="rect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 flipV="1">
            <a:off x="5221288" y="4356100"/>
            <a:ext cx="2035175" cy="919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4737100" y="4264025"/>
            <a:ext cx="577850" cy="577850"/>
          </a:xfrm>
          <a:prstGeom prst="ellipse">
            <a:avLst/>
          </a:prstGeom>
          <a:solidFill>
            <a:srgbClr val="99FFCC"/>
          </a:solidFill>
          <a:ln w="12700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03988" y="4130675"/>
            <a:ext cx="2251075" cy="2727325"/>
            <a:chOff x="1372" y="2146"/>
            <a:chExt cx="1418" cy="1718"/>
          </a:xfrm>
        </p:grpSpPr>
        <p:grpSp>
          <p:nvGrpSpPr>
            <p:cNvPr id="35864" name="Group 11"/>
            <p:cNvGrpSpPr>
              <a:grpSpLocks/>
            </p:cNvGrpSpPr>
            <p:nvPr/>
          </p:nvGrpSpPr>
          <p:grpSpPr bwMode="auto">
            <a:xfrm>
              <a:off x="2133" y="2146"/>
              <a:ext cx="613" cy="812"/>
              <a:chOff x="2133" y="2146"/>
              <a:chExt cx="613" cy="812"/>
            </a:xfrm>
          </p:grpSpPr>
          <p:sp>
            <p:nvSpPr>
              <p:cNvPr id="35875" name="Line 12"/>
              <p:cNvSpPr>
                <a:spLocks noChangeShapeType="1"/>
              </p:cNvSpPr>
              <p:nvPr/>
            </p:nvSpPr>
            <p:spPr bwMode="auto">
              <a:xfrm flipV="1">
                <a:off x="2133" y="2271"/>
                <a:ext cx="275" cy="68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6" name="Rectangle 13"/>
              <p:cNvSpPr>
                <a:spLocks noChangeArrowheads="1"/>
              </p:cNvSpPr>
              <p:nvPr/>
            </p:nvSpPr>
            <p:spPr bwMode="auto">
              <a:xfrm>
                <a:off x="2470" y="2146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000" b="1">
                    <a:solidFill>
                      <a:schemeClr val="accent2"/>
                    </a:solidFill>
                  </a:rPr>
                  <a:t> </a:t>
                </a:r>
              </a:p>
            </p:txBody>
          </p:sp>
        </p:grpSp>
        <p:grpSp>
          <p:nvGrpSpPr>
            <p:cNvPr id="35865" name="Group 14"/>
            <p:cNvGrpSpPr>
              <a:grpSpLocks/>
            </p:cNvGrpSpPr>
            <p:nvPr/>
          </p:nvGrpSpPr>
          <p:grpSpPr bwMode="auto">
            <a:xfrm>
              <a:off x="2158" y="2930"/>
              <a:ext cx="632" cy="244"/>
              <a:chOff x="2158" y="2930"/>
              <a:chExt cx="632" cy="244"/>
            </a:xfrm>
          </p:grpSpPr>
          <p:sp>
            <p:nvSpPr>
              <p:cNvPr id="35873" name="Line 15"/>
              <p:cNvSpPr>
                <a:spLocks noChangeShapeType="1"/>
              </p:cNvSpPr>
              <p:nvPr/>
            </p:nvSpPr>
            <p:spPr bwMode="auto">
              <a:xfrm>
                <a:off x="2158" y="2988"/>
                <a:ext cx="409" cy="186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Rectangle 16"/>
              <p:cNvSpPr>
                <a:spLocks noChangeArrowheads="1"/>
              </p:cNvSpPr>
              <p:nvPr/>
            </p:nvSpPr>
            <p:spPr bwMode="auto">
              <a:xfrm>
                <a:off x="2576" y="2930"/>
                <a:ext cx="2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FF3300"/>
                    </a:solidFill>
                  </a:rPr>
                  <a:t>f</a:t>
                </a:r>
                <a:r>
                  <a:rPr lang="en-US" altLang="en-US" sz="2000" b="1">
                    <a:solidFill>
                      <a:srgbClr val="FF3300"/>
                    </a:solidFill>
                  </a:rPr>
                  <a:t> </a:t>
                </a:r>
              </a:p>
            </p:txBody>
          </p:sp>
        </p:grpSp>
        <p:grpSp>
          <p:nvGrpSpPr>
            <p:cNvPr id="35866" name="Group 17"/>
            <p:cNvGrpSpPr>
              <a:grpSpLocks/>
            </p:cNvGrpSpPr>
            <p:nvPr/>
          </p:nvGrpSpPr>
          <p:grpSpPr bwMode="auto">
            <a:xfrm>
              <a:off x="1372" y="2288"/>
              <a:ext cx="745" cy="666"/>
              <a:chOff x="1372" y="2288"/>
              <a:chExt cx="745" cy="666"/>
            </a:xfrm>
          </p:grpSpPr>
          <p:sp>
            <p:nvSpPr>
              <p:cNvPr id="35871" name="Line 18"/>
              <p:cNvSpPr>
                <a:spLocks noChangeShapeType="1"/>
              </p:cNvSpPr>
              <p:nvPr/>
            </p:nvSpPr>
            <p:spPr bwMode="auto">
              <a:xfrm flipH="1" flipV="1">
                <a:off x="1372" y="2619"/>
                <a:ext cx="745" cy="335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Rectangle 19"/>
              <p:cNvSpPr>
                <a:spLocks noChangeArrowheads="1"/>
              </p:cNvSpPr>
              <p:nvPr/>
            </p:nvSpPr>
            <p:spPr bwMode="auto">
              <a:xfrm>
                <a:off x="1372" y="2288"/>
                <a:ext cx="25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chemeClr val="tx2"/>
                    </a:solidFill>
                  </a:rPr>
                  <a:t>T</a:t>
                </a:r>
                <a:r>
                  <a:rPr lang="en-US" altLang="en-US" sz="2000" b="1">
                    <a:solidFill>
                      <a:schemeClr val="tx2"/>
                    </a:solidFill>
                  </a:rPr>
                  <a:t> </a:t>
                </a:r>
              </a:p>
            </p:txBody>
          </p:sp>
        </p:grpSp>
        <p:grpSp>
          <p:nvGrpSpPr>
            <p:cNvPr id="35867" name="Group 20"/>
            <p:cNvGrpSpPr>
              <a:grpSpLocks/>
            </p:cNvGrpSpPr>
            <p:nvPr/>
          </p:nvGrpSpPr>
          <p:grpSpPr bwMode="auto">
            <a:xfrm>
              <a:off x="2135" y="2976"/>
              <a:ext cx="421" cy="888"/>
              <a:chOff x="2135" y="2976"/>
              <a:chExt cx="421" cy="888"/>
            </a:xfrm>
          </p:grpSpPr>
          <p:sp>
            <p:nvSpPr>
              <p:cNvPr id="35868" name="Line 21"/>
              <p:cNvSpPr>
                <a:spLocks noChangeShapeType="1"/>
              </p:cNvSpPr>
              <p:nvPr/>
            </p:nvSpPr>
            <p:spPr bwMode="auto">
              <a:xfrm>
                <a:off x="2135" y="2976"/>
                <a:ext cx="0" cy="792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Rectangle 22"/>
              <p:cNvSpPr>
                <a:spLocks noChangeArrowheads="1"/>
              </p:cNvSpPr>
              <p:nvPr/>
            </p:nvSpPr>
            <p:spPr bwMode="auto">
              <a:xfrm>
                <a:off x="2156" y="3633"/>
                <a:ext cx="4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 b="1" i="1">
                    <a:solidFill>
                      <a:srgbClr val="7E12AE"/>
                    </a:solidFill>
                  </a:rPr>
                  <a:t>mg</a:t>
                </a:r>
                <a:r>
                  <a:rPr lang="en-US" altLang="en-US" sz="2000" b="1">
                    <a:solidFill>
                      <a:srgbClr val="7E12AE"/>
                    </a:solidFill>
                  </a:rPr>
                  <a:t> </a:t>
                </a:r>
              </a:p>
            </p:txBody>
          </p:sp>
          <p:sp>
            <p:nvSpPr>
              <p:cNvPr id="35870" name="Line 23"/>
              <p:cNvSpPr>
                <a:spLocks noChangeShapeType="1"/>
              </p:cNvSpPr>
              <p:nvPr/>
            </p:nvSpPr>
            <p:spPr bwMode="auto">
              <a:xfrm flipH="1">
                <a:off x="2135" y="3126"/>
                <a:ext cx="302" cy="632"/>
              </a:xfrm>
              <a:prstGeom prst="line">
                <a:avLst/>
              </a:prstGeom>
              <a:noFill/>
              <a:ln w="38100">
                <a:solidFill>
                  <a:srgbClr val="7E12AE"/>
                </a:solidFill>
                <a:prstDash val="sysDot"/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078538" y="3767138"/>
            <a:ext cx="1808162" cy="782637"/>
            <a:chOff x="1152" y="1917"/>
            <a:chExt cx="1139" cy="493"/>
          </a:xfrm>
        </p:grpSpPr>
        <p:sp>
          <p:nvSpPr>
            <p:cNvPr id="35862" name="Line 25"/>
            <p:cNvSpPr>
              <a:spLocks noChangeShapeType="1"/>
            </p:cNvSpPr>
            <p:nvPr/>
          </p:nvSpPr>
          <p:spPr bwMode="auto">
            <a:xfrm>
              <a:off x="1276" y="2063"/>
              <a:ext cx="694" cy="34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Text Box 26"/>
            <p:cNvSpPr txBox="1">
              <a:spLocks noChangeArrowheads="1"/>
            </p:cNvSpPr>
            <p:nvPr/>
          </p:nvSpPr>
          <p:spPr bwMode="auto">
            <a:xfrm rot="1609386">
              <a:off x="1152" y="1917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1">
                  <a:solidFill>
                    <a:schemeClr val="hlink"/>
                  </a:solidFill>
                </a:rPr>
                <a:t>displacement</a:t>
              </a:r>
            </a:p>
          </p:txBody>
        </p:sp>
      </p:grpSp>
      <p:sp>
        <p:nvSpPr>
          <p:cNvPr id="625691" name="AutoShape 27"/>
          <p:cNvSpPr>
            <a:spLocks noChangeArrowheads="1"/>
          </p:cNvSpPr>
          <p:nvPr/>
        </p:nvSpPr>
        <p:spPr bwMode="auto">
          <a:xfrm>
            <a:off x="0" y="3576638"/>
            <a:ext cx="4262438" cy="2940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25692" name="Rectangle 28"/>
          <p:cNvSpPr>
            <a:spLocks noChangeArrowheads="1"/>
          </p:cNvSpPr>
          <p:nvPr/>
        </p:nvSpPr>
        <p:spPr bwMode="auto">
          <a:xfrm>
            <a:off x="0" y="3694113"/>
            <a:ext cx="4227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	</a:t>
            </a:r>
            <a:r>
              <a:rPr lang="en-US" altLang="en-US" sz="2000" b="1"/>
              <a:t>Any force not perpendicular</a:t>
            </a:r>
            <a:br>
              <a:rPr lang="en-US" altLang="en-US" sz="2000" b="1"/>
            </a:br>
            <a:r>
              <a:rPr lang="en-US" altLang="en-US" sz="2000" b="1"/>
              <a:t>to the motion will do work:</a:t>
            </a:r>
            <a:endParaRPr lang="en-US" altLang="en-US" sz="2200" b="1"/>
          </a:p>
        </p:txBody>
      </p:sp>
      <p:sp>
        <p:nvSpPr>
          <p:cNvPr id="625693" name="Rectangle 29"/>
          <p:cNvSpPr>
            <a:spLocks noChangeArrowheads="1"/>
          </p:cNvSpPr>
          <p:nvPr/>
        </p:nvSpPr>
        <p:spPr bwMode="auto">
          <a:xfrm>
            <a:off x="501650" y="4530725"/>
            <a:ext cx="235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/>
              <a:t>N   </a:t>
            </a:r>
            <a:r>
              <a:rPr lang="en-US" altLang="en-US" sz="2000" b="1"/>
              <a:t>does</a:t>
            </a:r>
            <a:r>
              <a:rPr lang="en-US" altLang="en-US" sz="2000" b="1">
                <a:solidFill>
                  <a:schemeClr val="bg2"/>
                </a:solidFill>
              </a:rPr>
              <a:t>   </a:t>
            </a:r>
            <a:r>
              <a:rPr lang="en-US" altLang="en-US" sz="2000" b="1" i="1">
                <a:solidFill>
                  <a:srgbClr val="7E12AE"/>
                </a:solidFill>
              </a:rPr>
              <a:t>no work</a:t>
            </a:r>
            <a:endParaRPr lang="en-US" altLang="en-US" sz="2200" b="1">
              <a:solidFill>
                <a:srgbClr val="7E12AE"/>
              </a:solidFill>
            </a:endParaRPr>
          </a:p>
        </p:txBody>
      </p:sp>
      <p:sp>
        <p:nvSpPr>
          <p:cNvPr id="625694" name="Rectangle 30"/>
          <p:cNvSpPr>
            <a:spLocks noChangeArrowheads="1"/>
          </p:cNvSpPr>
          <p:nvPr/>
        </p:nvSpPr>
        <p:spPr bwMode="auto">
          <a:xfrm>
            <a:off x="501650" y="4987925"/>
            <a:ext cx="297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 dirty="0"/>
              <a:t>T   </a:t>
            </a:r>
            <a:r>
              <a:rPr lang="en-US" altLang="en-US" sz="2000" b="1" dirty="0"/>
              <a:t>does</a:t>
            </a:r>
            <a:r>
              <a:rPr lang="en-US" altLang="en-US" sz="2000" b="1" dirty="0">
                <a:solidFill>
                  <a:schemeClr val="bg2"/>
                </a:solidFill>
              </a:rPr>
              <a:t>   </a:t>
            </a:r>
            <a:r>
              <a:rPr lang="en-US" altLang="en-US" sz="2000" b="1" dirty="0">
                <a:solidFill>
                  <a:srgbClr val="FF0000"/>
                </a:solidFill>
              </a:rPr>
              <a:t>positive </a:t>
            </a:r>
            <a:r>
              <a:rPr lang="en-US" altLang="en-US" sz="2000" b="1" dirty="0"/>
              <a:t>work</a:t>
            </a:r>
            <a:endParaRPr lang="en-US" altLang="en-US" sz="2200" b="1" dirty="0"/>
          </a:p>
        </p:txBody>
      </p:sp>
      <p:sp>
        <p:nvSpPr>
          <p:cNvPr id="625695" name="Rectangle 31"/>
          <p:cNvSpPr>
            <a:spLocks noChangeArrowheads="1"/>
          </p:cNvSpPr>
          <p:nvPr/>
        </p:nvSpPr>
        <p:spPr bwMode="auto">
          <a:xfrm>
            <a:off x="577850" y="5521325"/>
            <a:ext cx="297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/>
              <a:t>f   </a:t>
            </a:r>
            <a:r>
              <a:rPr lang="en-US" altLang="en-US" sz="2000" b="1"/>
              <a:t>does   negative work</a:t>
            </a:r>
            <a:endParaRPr lang="en-US" altLang="en-US" sz="2200" b="1"/>
          </a:p>
        </p:txBody>
      </p:sp>
      <p:sp>
        <p:nvSpPr>
          <p:cNvPr id="625696" name="Rectangle 32"/>
          <p:cNvSpPr>
            <a:spLocks noChangeArrowheads="1"/>
          </p:cNvSpPr>
          <p:nvPr/>
        </p:nvSpPr>
        <p:spPr bwMode="auto">
          <a:xfrm>
            <a:off x="273050" y="6054725"/>
            <a:ext cx="3275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b="1" i="1"/>
              <a:t>mg   </a:t>
            </a:r>
            <a:r>
              <a:rPr lang="en-US" altLang="en-US" sz="2000" b="1"/>
              <a:t>does   negative work</a:t>
            </a:r>
            <a:endParaRPr lang="en-US" altLang="en-US" sz="2200" b="1"/>
          </a:p>
        </p:txBody>
      </p:sp>
      <p:sp>
        <p:nvSpPr>
          <p:cNvPr id="35858" name="Line 33"/>
          <p:cNvSpPr>
            <a:spLocks noChangeShapeType="1"/>
          </p:cNvSpPr>
          <p:nvPr/>
        </p:nvSpPr>
        <p:spPr bwMode="auto">
          <a:xfrm flipH="1">
            <a:off x="4746625" y="4554538"/>
            <a:ext cx="0" cy="706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34"/>
          <p:cNvSpPr>
            <a:spLocks noChangeArrowheads="1"/>
          </p:cNvSpPr>
          <p:nvPr/>
        </p:nvSpPr>
        <p:spPr bwMode="auto">
          <a:xfrm>
            <a:off x="4535488" y="5256213"/>
            <a:ext cx="434975" cy="766762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60" name="Rectangle 35"/>
          <p:cNvSpPr>
            <a:spLocks noChangeArrowheads="1"/>
          </p:cNvSpPr>
          <p:nvPr/>
        </p:nvSpPr>
        <p:spPr bwMode="auto">
          <a:xfrm>
            <a:off x="4964113" y="708025"/>
            <a:ext cx="417988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one force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two forces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three forces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four forces</a:t>
            </a:r>
          </a:p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no forces are doing work</a:t>
            </a:r>
          </a:p>
        </p:txBody>
      </p:sp>
      <p:sp>
        <p:nvSpPr>
          <p:cNvPr id="35861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0" y="868363"/>
            <a:ext cx="4579938" cy="2111375"/>
          </a:xfrm>
          <a:noFill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4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	A box is being pulled up a rough incline by a rope connected to a pulley.  How many forces are doing work on the box?</a:t>
            </a:r>
            <a:endParaRPr lang="en-US" altLang="en-US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62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91" grpId="0" animBg="1" autoUpdateAnimBg="0"/>
      <p:bldP spid="625692" grpId="0" autoUpdateAnimBg="0"/>
      <p:bldP spid="625693" grpId="0" autoUpdateAnimBg="0"/>
      <p:bldP spid="625694" grpId="0" autoUpdateAnimBg="0"/>
      <p:bldP spid="625695" grpId="0" autoUpdateAnimBg="0"/>
      <p:bldP spid="62569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3522663"/>
            <a:ext cx="5160963" cy="2878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5.4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Lifting a Book</a:t>
            </a: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4779963" y="2165350"/>
            <a:ext cx="2252662" cy="490538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649288"/>
            <a:ext cx="44338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200" b="1" dirty="0">
                <a:solidFill>
                  <a:srgbClr val="FF0000"/>
                </a:solidFill>
              </a:rPr>
              <a:t>	</a:t>
            </a:r>
            <a:r>
              <a:rPr lang="en-US" altLang="en-US" sz="2000" b="1" dirty="0">
                <a:solidFill>
                  <a:srgbClr val="FF0000"/>
                </a:solidFill>
              </a:rPr>
              <a:t>You lift a book with your hand in such a way that it moves up at constant speed.   While it is moving, what is the total work done on the book?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438525"/>
            <a:ext cx="52324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	</a:t>
            </a:r>
            <a:r>
              <a:rPr lang="en-US" altLang="en-US" b="1">
                <a:solidFill>
                  <a:srgbClr val="000000"/>
                </a:solidFill>
              </a:rPr>
              <a:t>The </a:t>
            </a:r>
            <a:r>
              <a:rPr lang="en-US" altLang="en-US" b="1">
                <a:solidFill>
                  <a:srgbClr val="1FA585"/>
                </a:solidFill>
              </a:rPr>
              <a:t>total work is zero</a:t>
            </a:r>
            <a:r>
              <a:rPr lang="en-US" altLang="en-US" b="1">
                <a:solidFill>
                  <a:srgbClr val="000000"/>
                </a:solidFill>
              </a:rPr>
              <a:t> because the </a:t>
            </a:r>
            <a:r>
              <a:rPr lang="en-US" altLang="en-US" b="1">
                <a:solidFill>
                  <a:srgbClr val="0066FF"/>
                </a:solidFill>
              </a:rPr>
              <a:t>net force</a:t>
            </a:r>
            <a:r>
              <a:rPr lang="en-US" altLang="en-US" b="1">
                <a:solidFill>
                  <a:srgbClr val="000000"/>
                </a:solidFill>
              </a:rPr>
              <a:t> acting on the book is </a:t>
            </a:r>
            <a:r>
              <a:rPr lang="en-US" altLang="en-US" b="1">
                <a:solidFill>
                  <a:srgbClr val="0066FF"/>
                </a:solidFill>
              </a:rPr>
              <a:t>zero</a:t>
            </a:r>
            <a:r>
              <a:rPr lang="en-US" altLang="en-US" b="1">
                <a:solidFill>
                  <a:srgbClr val="000000"/>
                </a:solidFill>
              </a:rPr>
              <a:t>.  The work done by the hand is positive, and the work done by gravity is negative.  The sum of the two is zero.  </a:t>
            </a:r>
            <a:r>
              <a:rPr lang="en-US" altLang="en-US" b="1">
                <a:solidFill>
                  <a:srgbClr val="7E12AE"/>
                </a:solidFill>
              </a:rPr>
              <a:t>Note that the kinetic energy of the book does not change either!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053013" y="779463"/>
            <a:ext cx="382428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</a:t>
            </a:r>
            <a:r>
              <a:rPr lang="en-US" altLang="en-US" sz="2000" b="1" i="1" dirty="0">
                <a:solidFill>
                  <a:schemeClr val="bg2"/>
                </a:solidFill>
              </a:rPr>
              <a:t>mg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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 </a:t>
            </a:r>
            <a:r>
              <a:rPr lang="en-US" altLang="en-US" sz="2000" b="1" i="1" dirty="0">
                <a:solidFill>
                  <a:schemeClr val="bg2"/>
                </a:solidFill>
              </a:rPr>
              <a:t>r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</a:t>
            </a:r>
            <a:r>
              <a:rPr lang="en-US" altLang="en-US" sz="2000" b="1" i="1" dirty="0">
                <a:solidFill>
                  <a:schemeClr val="bg2"/>
                </a:solidFill>
              </a:rPr>
              <a:t>F</a:t>
            </a:r>
            <a:r>
              <a:rPr lang="en-US" altLang="en-US" sz="1600" b="1" i="1" baseline="-25000" dirty="0">
                <a:solidFill>
                  <a:schemeClr val="bg2"/>
                </a:solidFill>
              </a:rPr>
              <a:t>HAND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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 </a:t>
            </a:r>
            <a:r>
              <a:rPr lang="en-US" altLang="en-US" sz="2000" b="1" i="1" dirty="0">
                <a:solidFill>
                  <a:schemeClr val="bg2"/>
                </a:solidFill>
              </a:rPr>
              <a:t>r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</a:t>
            </a:r>
            <a:r>
              <a:rPr lang="en-US" altLang="en-US" sz="2000" b="1" i="1" dirty="0">
                <a:solidFill>
                  <a:schemeClr val="bg2"/>
                </a:solidFill>
              </a:rPr>
              <a:t>  (F</a:t>
            </a:r>
            <a:r>
              <a:rPr lang="en-US" altLang="en-US" sz="1600" b="1" i="1" baseline="-25000" dirty="0">
                <a:solidFill>
                  <a:schemeClr val="bg2"/>
                </a:solidFill>
              </a:rPr>
              <a:t>HAND</a:t>
            </a:r>
            <a:r>
              <a:rPr lang="en-US" altLang="en-US" sz="2000" b="1" dirty="0">
                <a:solidFill>
                  <a:schemeClr val="bg2"/>
                </a:solidFill>
              </a:rPr>
              <a:t> + </a:t>
            </a:r>
            <a:r>
              <a:rPr lang="en-US" altLang="en-US" sz="2000" b="1" i="1" dirty="0">
                <a:solidFill>
                  <a:schemeClr val="bg2"/>
                </a:solidFill>
              </a:rPr>
              <a:t>mg</a:t>
            </a:r>
            <a:r>
              <a:rPr lang="en-US" altLang="en-US" sz="2000" b="1" dirty="0">
                <a:solidFill>
                  <a:schemeClr val="bg2"/>
                </a:solidFill>
              </a:rPr>
              <a:t>)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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 </a:t>
            </a:r>
            <a:r>
              <a:rPr lang="en-US" altLang="en-US" sz="2000" b="1" i="1" dirty="0">
                <a:solidFill>
                  <a:schemeClr val="bg2"/>
                </a:solidFill>
              </a:rPr>
              <a:t>r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zero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none of the above</a:t>
            </a:r>
          </a:p>
        </p:txBody>
      </p:sp>
      <p:grpSp>
        <p:nvGrpSpPr>
          <p:cNvPr id="2058" name="Group 9"/>
          <p:cNvGrpSpPr>
            <a:grpSpLocks/>
          </p:cNvGrpSpPr>
          <p:nvPr/>
        </p:nvGrpSpPr>
        <p:grpSpPr bwMode="auto">
          <a:xfrm>
            <a:off x="5402263" y="3832225"/>
            <a:ext cx="3743325" cy="2387600"/>
            <a:chOff x="3258" y="2390"/>
            <a:chExt cx="2358" cy="1504"/>
          </a:xfrm>
        </p:grpSpPr>
        <p:sp>
          <p:nvSpPr>
            <p:cNvPr id="2060" name="Line 10"/>
            <p:cNvSpPr>
              <a:spLocks noChangeShapeType="1"/>
            </p:cNvSpPr>
            <p:nvPr/>
          </p:nvSpPr>
          <p:spPr bwMode="auto">
            <a:xfrm>
              <a:off x="3947" y="3114"/>
              <a:ext cx="0" cy="70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1" name="Group 11"/>
            <p:cNvGrpSpPr>
              <a:grpSpLocks/>
            </p:cNvGrpSpPr>
            <p:nvPr/>
          </p:nvGrpSpPr>
          <p:grpSpPr bwMode="auto">
            <a:xfrm>
              <a:off x="3258" y="2390"/>
              <a:ext cx="2358" cy="1504"/>
              <a:chOff x="3275" y="2426"/>
              <a:chExt cx="2358" cy="1504"/>
            </a:xfrm>
          </p:grpSpPr>
          <p:sp>
            <p:nvSpPr>
              <p:cNvPr id="2062" name="Line 12"/>
              <p:cNvSpPr>
                <a:spLocks noChangeShapeType="1"/>
              </p:cNvSpPr>
              <p:nvPr/>
            </p:nvSpPr>
            <p:spPr bwMode="auto">
              <a:xfrm flipV="1">
                <a:off x="3275" y="2426"/>
                <a:ext cx="0" cy="1504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50" name="Object 13"/>
              <p:cNvGraphicFramePr>
                <a:graphicFrameLocks/>
              </p:cNvGraphicFramePr>
              <p:nvPr/>
            </p:nvGraphicFramePr>
            <p:xfrm>
              <a:off x="3530" y="2891"/>
              <a:ext cx="863" cy="5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2" name="Clip" r:id="rId4" imgW="3493800" imgH="2092320" progId="MS_ClipArt_Gallery.2">
                      <p:embed/>
                    </p:oleObj>
                  </mc:Choice>
                  <mc:Fallback>
                    <p:oleObj name="Clip" r:id="rId4" imgW="3493800" imgH="209232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0" y="2891"/>
                            <a:ext cx="863" cy="5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63" name="Line 14"/>
              <p:cNvSpPr>
                <a:spLocks noChangeShapeType="1"/>
              </p:cNvSpPr>
              <p:nvPr/>
            </p:nvSpPr>
            <p:spPr bwMode="auto">
              <a:xfrm flipV="1">
                <a:off x="3947" y="2522"/>
                <a:ext cx="0" cy="592"/>
              </a:xfrm>
              <a:prstGeom prst="line">
                <a:avLst/>
              </a:prstGeom>
              <a:noFill/>
              <a:ln w="25400">
                <a:solidFill>
                  <a:srgbClr val="1FA58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Rectangle 15"/>
              <p:cNvSpPr>
                <a:spLocks noChangeArrowheads="1"/>
              </p:cNvSpPr>
              <p:nvPr/>
            </p:nvSpPr>
            <p:spPr bwMode="auto">
              <a:xfrm>
                <a:off x="3968" y="3584"/>
                <a:ext cx="402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chemeClr val="hlink"/>
                    </a:solidFill>
                  </a:rPr>
                  <a:t>mg</a:t>
                </a:r>
              </a:p>
            </p:txBody>
          </p:sp>
          <p:sp>
            <p:nvSpPr>
              <p:cNvPr id="2065" name="Rectangle 16"/>
              <p:cNvSpPr>
                <a:spLocks noChangeArrowheads="1"/>
              </p:cNvSpPr>
              <p:nvPr/>
            </p:nvSpPr>
            <p:spPr bwMode="auto">
              <a:xfrm>
                <a:off x="3320" y="2667"/>
                <a:ext cx="23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>
                    <a:solidFill>
                      <a:schemeClr val="accent2"/>
                    </a:solidFill>
                    <a:sym typeface="Symbol" pitchFamily="18" charset="2"/>
                  </a:rPr>
                  <a:t></a:t>
                </a:r>
                <a:r>
                  <a:rPr lang="en-US" altLang="en-US" sz="2400" b="1" i="1">
                    <a:solidFill>
                      <a:schemeClr val="accent2"/>
                    </a:solidFill>
                  </a:rPr>
                  <a:t>r</a:t>
                </a:r>
              </a:p>
            </p:txBody>
          </p:sp>
          <p:sp>
            <p:nvSpPr>
              <p:cNvPr id="2066" name="Rectangle 17"/>
              <p:cNvSpPr>
                <a:spLocks noChangeArrowheads="1"/>
              </p:cNvSpPr>
              <p:nvPr/>
            </p:nvSpPr>
            <p:spPr bwMode="auto">
              <a:xfrm>
                <a:off x="4022" y="2577"/>
                <a:ext cx="532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rgbClr val="7E12AE"/>
                    </a:solidFill>
                  </a:rPr>
                  <a:t>F</a:t>
                </a:r>
                <a:r>
                  <a:rPr lang="en-US" altLang="en-US" sz="2000" b="1" i="1" baseline="-25000">
                    <a:solidFill>
                      <a:srgbClr val="7E12AE"/>
                    </a:solidFill>
                  </a:rPr>
                  <a:t>HAND</a:t>
                </a:r>
              </a:p>
            </p:txBody>
          </p:sp>
          <p:sp>
            <p:nvSpPr>
              <p:cNvPr id="2067" name="Line 18"/>
              <p:cNvSpPr>
                <a:spLocks noChangeShapeType="1"/>
              </p:cNvSpPr>
              <p:nvPr/>
            </p:nvSpPr>
            <p:spPr bwMode="auto">
              <a:xfrm>
                <a:off x="3351" y="2428"/>
                <a:ext cx="7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Line 19"/>
              <p:cNvSpPr>
                <a:spLocks noChangeShapeType="1"/>
              </p:cNvSpPr>
              <p:nvPr/>
            </p:nvSpPr>
            <p:spPr bwMode="auto">
              <a:xfrm>
                <a:off x="3351" y="3916"/>
                <a:ext cx="7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Line 20"/>
              <p:cNvSpPr>
                <a:spLocks noChangeShapeType="1"/>
              </p:cNvSpPr>
              <p:nvPr/>
            </p:nvSpPr>
            <p:spPr bwMode="auto">
              <a:xfrm flipV="1">
                <a:off x="4582" y="2865"/>
                <a:ext cx="0" cy="34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Rectangle 21"/>
              <p:cNvSpPr>
                <a:spLocks noChangeArrowheads="1"/>
              </p:cNvSpPr>
              <p:nvPr/>
            </p:nvSpPr>
            <p:spPr bwMode="auto">
              <a:xfrm>
                <a:off x="4681" y="2786"/>
                <a:ext cx="952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chemeClr val="tx2"/>
                    </a:solidFill>
                  </a:rPr>
                  <a:t>v = const</a:t>
                </a:r>
              </a:p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2400" b="1" i="1">
                    <a:solidFill>
                      <a:schemeClr val="tx2"/>
                    </a:solidFill>
                  </a:rPr>
                  <a:t>a = 0</a:t>
                </a:r>
              </a:p>
            </p:txBody>
          </p:sp>
        </p:grpSp>
      </p:grpSp>
      <p:sp>
        <p:nvSpPr>
          <p:cNvPr id="2059" name="Text Box 22"/>
          <p:cNvSpPr txBox="1">
            <a:spLocks noChangeArrowheads="1"/>
          </p:cNvSpPr>
          <p:nvPr/>
        </p:nvSpPr>
        <p:spPr bwMode="auto">
          <a:xfrm>
            <a:off x="919163" y="6451600"/>
            <a:ext cx="7666037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E12AE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</a:rPr>
              <a:t>Follow-up</a:t>
            </a:r>
            <a:r>
              <a:rPr lang="en-US" altLang="en-US" sz="2000" b="1" dirty="0">
                <a:solidFill>
                  <a:srgbClr val="000000"/>
                </a:solidFill>
              </a:rPr>
              <a:t>:</a:t>
            </a:r>
            <a:r>
              <a:rPr lang="en-US" altLang="en-US" sz="2000" b="1" dirty="0"/>
              <a:t>  What would happen if </a:t>
            </a:r>
            <a:r>
              <a:rPr lang="en-US" altLang="en-US" sz="2000" b="1" i="1" dirty="0">
                <a:solidFill>
                  <a:srgbClr val="7E12AE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7E12AE"/>
                </a:solidFill>
              </a:rPr>
              <a:t>HAND</a:t>
            </a:r>
            <a:r>
              <a:rPr lang="en-US" altLang="en-US" sz="2000" b="1" dirty="0"/>
              <a:t> were greater than </a:t>
            </a:r>
            <a:r>
              <a:rPr lang="en-US" altLang="en-US" sz="2000" b="1" i="1" dirty="0">
                <a:solidFill>
                  <a:srgbClr val="7E12AE"/>
                </a:solidFill>
              </a:rPr>
              <a:t>mg</a:t>
            </a:r>
            <a:r>
              <a:rPr lang="en-US" alt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Energy is a measure of an object’s ability to cause a change in itself and/or its surroundings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110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755650" y="4435475"/>
            <a:ext cx="7558088" cy="12017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9144000" cy="38481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66725" y="1108075"/>
            <a:ext cx="35591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By what factor does the kinetic energy of a car change when its speed is tripled?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5502275" y="1255713"/>
            <a:ext cx="27654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no change at all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factor of 3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factor of 6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factor of 9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factor of 12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76263" y="4422775"/>
            <a:ext cx="78359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6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	</a:t>
            </a:r>
            <a:r>
              <a:rPr lang="en-US" altLang="en-US" sz="2000" b="1">
                <a:solidFill>
                  <a:srgbClr val="000000"/>
                </a:solidFill>
              </a:rPr>
              <a:t>Because the kinetic energy is </a:t>
            </a:r>
            <a:r>
              <a:rPr lang="en-US" altLang="en-US" sz="2000" b="1">
                <a:solidFill>
                  <a:srgbClr val="FC0128"/>
                </a:solidFill>
                <a:cs typeface="Arial" charset="0"/>
              </a:rPr>
              <a:t>   </a:t>
            </a:r>
            <a:r>
              <a:rPr lang="en-US" altLang="en-US" sz="2000" b="1" i="1">
                <a:solidFill>
                  <a:srgbClr val="FC0128"/>
                </a:solidFill>
                <a:cs typeface="Arial" charset="0"/>
              </a:rPr>
              <a:t>mv</a:t>
            </a:r>
            <a:r>
              <a:rPr lang="en-US" altLang="en-US" sz="2000" b="1" baseline="30000">
                <a:solidFill>
                  <a:srgbClr val="FC0128"/>
                </a:solidFill>
                <a:cs typeface="Arial" charset="0"/>
              </a:rPr>
              <a:t>2</a:t>
            </a:r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, if the </a:t>
            </a:r>
            <a:r>
              <a:rPr lang="en-US" altLang="en-US" sz="2000" b="1">
                <a:solidFill>
                  <a:srgbClr val="7E12AE"/>
                </a:solidFill>
                <a:cs typeface="Arial" charset="0"/>
              </a:rPr>
              <a:t>speed increases by a factor of 3</a:t>
            </a:r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, then the </a:t>
            </a:r>
            <a:r>
              <a:rPr lang="en-US" altLang="en-US" sz="2000" b="1">
                <a:solidFill>
                  <a:srgbClr val="FC0128"/>
                </a:solidFill>
                <a:cs typeface="Arial" charset="0"/>
              </a:rPr>
              <a:t>KE will increase by a factor of 9</a:t>
            </a:r>
            <a:r>
              <a:rPr lang="en-US" altLang="en-US" sz="2000" b="1">
                <a:solidFill>
                  <a:srgbClr val="000000"/>
                </a:solidFill>
              </a:rPr>
              <a:t>.</a:t>
            </a:r>
            <a:endParaRPr lang="en-US" altLang="en-US" sz="2000" b="1"/>
          </a:p>
        </p:txBody>
      </p:sp>
      <p:sp>
        <p:nvSpPr>
          <p:cNvPr id="3080" name="Oval 7"/>
          <p:cNvSpPr>
            <a:spLocks noChangeArrowheads="1"/>
          </p:cNvSpPr>
          <p:nvPr/>
        </p:nvSpPr>
        <p:spPr bwMode="auto">
          <a:xfrm>
            <a:off x="4926013" y="2563813"/>
            <a:ext cx="2973387" cy="446087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5.5a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Kinetic Energy I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485775" y="6010275"/>
            <a:ext cx="8196263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E12AE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</a:rPr>
              <a:t>Follow-up</a:t>
            </a:r>
            <a:r>
              <a:rPr lang="en-US" altLang="en-US" sz="2000" b="1" dirty="0">
                <a:solidFill>
                  <a:srgbClr val="000000"/>
                </a:solidFill>
              </a:rPr>
              <a:t>:</a:t>
            </a:r>
            <a:r>
              <a:rPr lang="en-US" altLang="en-US" sz="2000" b="1" dirty="0"/>
              <a:t>  How would you achieve a KE increase of a factor of 2?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4703763" y="4516438"/>
          <a:ext cx="1762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4516438"/>
                        <a:ext cx="17621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5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441325" y="4341813"/>
            <a:ext cx="8353425" cy="2154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9144000" cy="37719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82575" y="1046163"/>
            <a:ext cx="43783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Car #1 has twice the mass of car #2, but they both have the same kinetic energy.  How do their speeds compare?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61950" y="4465638"/>
            <a:ext cx="832961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	Because the kinetic energy is   </a:t>
            </a:r>
            <a:r>
              <a:rPr lang="en-US" altLang="en-US" sz="2000" b="1">
                <a:solidFill>
                  <a:srgbClr val="FC0128"/>
                </a:solidFill>
                <a:cs typeface="Arial" charset="0"/>
              </a:rPr>
              <a:t> </a:t>
            </a:r>
            <a:r>
              <a:rPr lang="en-US" altLang="en-US" sz="2000" b="1" i="1">
                <a:solidFill>
                  <a:srgbClr val="FC0128"/>
                </a:solidFill>
                <a:cs typeface="Arial" charset="0"/>
              </a:rPr>
              <a:t>mv</a:t>
            </a:r>
            <a:r>
              <a:rPr lang="en-US" altLang="en-US" sz="2000" b="1" baseline="30000">
                <a:solidFill>
                  <a:srgbClr val="FC0128"/>
                </a:solidFill>
                <a:cs typeface="Arial" charset="0"/>
              </a:rPr>
              <a:t>2</a:t>
            </a:r>
            <a:r>
              <a:rPr lang="en-US" altLang="en-US" sz="2000" b="1">
                <a:solidFill>
                  <a:srgbClr val="000000"/>
                </a:solidFill>
                <a:cs typeface="Arial" charset="0"/>
              </a:rPr>
              <a:t>, and the mass of car #1 is greater, then car #2 must be moving faster</a:t>
            </a:r>
            <a:r>
              <a:rPr lang="en-US" altLang="en-US" sz="2000" b="1">
                <a:solidFill>
                  <a:srgbClr val="000000"/>
                </a:solidFill>
              </a:rPr>
              <a:t>.  </a:t>
            </a:r>
            <a:r>
              <a:rPr lang="en-US" altLang="en-US" sz="2000" b="1">
                <a:solidFill>
                  <a:srgbClr val="7E12AE"/>
                </a:solidFill>
              </a:rPr>
              <a:t>If the ratio of </a:t>
            </a:r>
            <a:r>
              <a:rPr lang="en-US" altLang="en-US" sz="2000" b="1" i="1">
                <a:solidFill>
                  <a:srgbClr val="7E12AE"/>
                </a:solidFill>
              </a:rPr>
              <a:t>m</a:t>
            </a:r>
            <a:r>
              <a:rPr lang="en-US" altLang="en-US" sz="2000" b="1" baseline="-25000">
                <a:solidFill>
                  <a:srgbClr val="7E12AE"/>
                </a:solidFill>
              </a:rPr>
              <a:t>1</a:t>
            </a:r>
            <a:r>
              <a:rPr lang="en-US" altLang="en-US" sz="2000" b="1">
                <a:solidFill>
                  <a:srgbClr val="7E12AE"/>
                </a:solidFill>
              </a:rPr>
              <a:t>/</a:t>
            </a:r>
            <a:r>
              <a:rPr lang="en-US" altLang="en-US" sz="2000" b="1" i="1">
                <a:solidFill>
                  <a:srgbClr val="7E12AE"/>
                </a:solidFill>
              </a:rPr>
              <a:t>m</a:t>
            </a:r>
            <a:r>
              <a:rPr lang="en-US" altLang="en-US" sz="2000" b="1" baseline="-25000">
                <a:solidFill>
                  <a:srgbClr val="7E12AE"/>
                </a:solidFill>
              </a:rPr>
              <a:t>2</a:t>
            </a:r>
            <a:r>
              <a:rPr lang="en-US" altLang="en-US" sz="2000" b="1">
                <a:solidFill>
                  <a:srgbClr val="7E12AE"/>
                </a:solidFill>
              </a:rPr>
              <a:t> is 2, then the ratio of </a:t>
            </a:r>
            <a:r>
              <a:rPr lang="en-US" altLang="en-US" sz="2000" b="1" i="1">
                <a:solidFill>
                  <a:srgbClr val="7E12AE"/>
                </a:solidFill>
              </a:rPr>
              <a:t>v</a:t>
            </a:r>
            <a:r>
              <a:rPr lang="en-US" altLang="en-US" sz="2000" b="1" baseline="30000">
                <a:solidFill>
                  <a:srgbClr val="7E12AE"/>
                </a:solidFill>
              </a:rPr>
              <a:t>2</a:t>
            </a:r>
            <a:r>
              <a:rPr lang="en-US" altLang="en-US" sz="2000" b="1">
                <a:solidFill>
                  <a:srgbClr val="7E12AE"/>
                </a:solidFill>
              </a:rPr>
              <a:t> values must also be 2</a:t>
            </a:r>
            <a:r>
              <a:rPr lang="en-US" altLang="en-US" sz="2000" b="1">
                <a:solidFill>
                  <a:srgbClr val="000000"/>
                </a:solidFill>
              </a:rPr>
              <a:t>.  This means that the </a:t>
            </a:r>
            <a:r>
              <a:rPr lang="en-US" altLang="en-US" sz="2000" b="1">
                <a:solidFill>
                  <a:srgbClr val="FC0128"/>
                </a:solidFill>
              </a:rPr>
              <a:t>ratio of </a:t>
            </a:r>
            <a:r>
              <a:rPr lang="en-US" altLang="en-US" sz="2000" b="1" i="1">
                <a:solidFill>
                  <a:srgbClr val="FC0128"/>
                </a:solidFill>
              </a:rPr>
              <a:t>v</a:t>
            </a:r>
            <a:r>
              <a:rPr lang="en-US" altLang="en-US" sz="2000" b="1" baseline="-25000">
                <a:solidFill>
                  <a:srgbClr val="FC0128"/>
                </a:solidFill>
              </a:rPr>
              <a:t>2</a:t>
            </a:r>
            <a:r>
              <a:rPr lang="en-US" altLang="en-US" sz="2000" b="1">
                <a:solidFill>
                  <a:srgbClr val="FC0128"/>
                </a:solidFill>
              </a:rPr>
              <a:t>/</a:t>
            </a:r>
            <a:r>
              <a:rPr lang="en-US" altLang="en-US" sz="2000" b="1" i="1">
                <a:solidFill>
                  <a:srgbClr val="FC0128"/>
                </a:solidFill>
              </a:rPr>
              <a:t>v</a:t>
            </a:r>
            <a:r>
              <a:rPr lang="en-US" altLang="en-US" sz="2000" b="1" baseline="-25000">
                <a:solidFill>
                  <a:srgbClr val="FC0128"/>
                </a:solidFill>
              </a:rPr>
              <a:t>1</a:t>
            </a:r>
            <a:r>
              <a:rPr lang="en-US" altLang="en-US" sz="2000" b="1">
                <a:solidFill>
                  <a:srgbClr val="FC0128"/>
                </a:solidFill>
              </a:rPr>
              <a:t> must be the square root of 2</a:t>
            </a:r>
            <a:r>
              <a:rPr lang="en-US" altLang="en-US" sz="2000" b="1">
                <a:solidFill>
                  <a:srgbClr val="000000"/>
                </a:solidFill>
              </a:rPr>
              <a:t>.</a:t>
            </a:r>
            <a:r>
              <a:rPr lang="en-US" altLang="en-US" sz="2000" b="1"/>
              <a:t>  </a:t>
            </a:r>
            <a:endParaRPr lang="en-US" altLang="en-US" sz="2000"/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5219700" y="1366838"/>
            <a:ext cx="2819400" cy="525462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5.5b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 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Kinetic Energy II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5151438" y="882650"/>
            <a:ext cx="35131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 2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 </a:t>
            </a:r>
            <a:r>
              <a:rPr lang="en-US" altLang="en-US" sz="2000" b="1" dirty="0">
                <a:solidFill>
                  <a:schemeClr val="bg2"/>
                </a:solidFill>
                <a:sym typeface="Symbol" pitchFamily="18" charset="2"/>
              </a:rPr>
              <a:t> 2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 4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d) 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  <a:endParaRPr lang="en-US" altLang="en-US" sz="2000" b="1" dirty="0">
              <a:solidFill>
                <a:schemeClr val="bg2"/>
              </a:solidFill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e)   8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1</a:t>
            </a:r>
            <a:r>
              <a:rPr lang="en-US" altLang="en-US" sz="2000" b="1" dirty="0">
                <a:solidFill>
                  <a:schemeClr val="bg2"/>
                </a:solidFill>
              </a:rPr>
              <a:t>  =  </a:t>
            </a:r>
            <a:r>
              <a:rPr lang="en-US" altLang="en-US" sz="2000" b="1" i="1" dirty="0">
                <a:solidFill>
                  <a:schemeClr val="bg2"/>
                </a:solidFill>
              </a:rPr>
              <a:t>v</a:t>
            </a:r>
            <a:r>
              <a:rPr lang="en-US" altLang="en-US" sz="2000" b="1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6215063" y="1482725"/>
            <a:ext cx="2190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4505325" y="4521200"/>
          <a:ext cx="1873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4521200"/>
                        <a:ext cx="1873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3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1003300" y="3522663"/>
            <a:ext cx="7145338" cy="2647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74725" y="3524250"/>
            <a:ext cx="712787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     </a:t>
            </a:r>
            <a:r>
              <a:rPr lang="en-US" altLang="en-US" sz="2000" b="1"/>
              <a:t>Consider the work done by gravity to make the stone fall distance </a:t>
            </a:r>
            <a:r>
              <a:rPr lang="en-US" altLang="en-US" sz="2000" b="1" i="1"/>
              <a:t>d</a:t>
            </a:r>
            <a:r>
              <a:rPr lang="en-US" altLang="en-US" sz="2000" b="1"/>
              <a:t>: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Symbol" pitchFamily="18" charset="2"/>
              </a:rPr>
              <a:t>     D</a:t>
            </a:r>
            <a:r>
              <a:rPr lang="en-US" altLang="en-US" sz="2000" b="1"/>
              <a:t>KE  =  </a:t>
            </a:r>
            <a:r>
              <a:rPr lang="en-US" altLang="en-US" sz="2000" b="1" i="1"/>
              <a:t>W</a:t>
            </a:r>
            <a:r>
              <a:rPr lang="en-US" altLang="en-US" sz="2000" b="1" baseline="-25000"/>
              <a:t>net</a:t>
            </a:r>
            <a:r>
              <a:rPr lang="en-US" altLang="en-US" sz="2000" b="1"/>
              <a:t>  =  </a:t>
            </a:r>
            <a:r>
              <a:rPr lang="en-US" altLang="en-US" sz="2000" b="1" i="1"/>
              <a:t>F d cos</a:t>
            </a:r>
            <a:r>
              <a:rPr lang="en-US" altLang="en-US" sz="2000" b="1">
                <a:latin typeface="Symbol" pitchFamily="18" charset="2"/>
              </a:rPr>
              <a:t>q</a:t>
            </a:r>
            <a:endParaRPr lang="en-US" altLang="en-US" sz="2000" b="1"/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latin typeface="Symbol" pitchFamily="18" charset="2"/>
              </a:rPr>
              <a:t>     D</a:t>
            </a:r>
            <a:r>
              <a:rPr lang="en-US" altLang="en-US" sz="2000" b="1"/>
              <a:t>KE  =  </a:t>
            </a:r>
            <a:r>
              <a:rPr lang="en-US" altLang="en-US" sz="2000" b="1" i="1"/>
              <a:t>mg d</a:t>
            </a:r>
            <a:endParaRPr lang="en-US" altLang="en-US" sz="2000" b="1"/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/>
              <a:t>    Thus, the stone with the</a:t>
            </a:r>
            <a:r>
              <a:rPr lang="en-US" altLang="en-US" sz="2000" b="1">
                <a:solidFill>
                  <a:schemeClr val="bg2"/>
                </a:solidFill>
              </a:rPr>
              <a:t> </a:t>
            </a:r>
            <a:r>
              <a:rPr lang="en-US" altLang="en-US" sz="2000" b="1">
                <a:solidFill>
                  <a:srgbClr val="FC0128"/>
                </a:solidFill>
              </a:rPr>
              <a:t>greater mass</a:t>
            </a:r>
            <a:r>
              <a:rPr lang="en-US" altLang="en-US" sz="2000" b="1">
                <a:solidFill>
                  <a:schemeClr val="bg2"/>
                </a:solidFill>
              </a:rPr>
              <a:t> </a:t>
            </a:r>
            <a:r>
              <a:rPr lang="en-US" altLang="en-US" sz="2000" b="1"/>
              <a:t>has the</a:t>
            </a:r>
            <a:r>
              <a:rPr lang="en-US" altLang="en-US" sz="2000" b="1">
                <a:solidFill>
                  <a:schemeClr val="bg2"/>
                </a:solidFill>
              </a:rPr>
              <a:t> </a:t>
            </a:r>
            <a:r>
              <a:rPr lang="en-US" altLang="en-US" sz="2000" b="1">
                <a:solidFill>
                  <a:srgbClr val="FC0128"/>
                </a:solidFill>
              </a:rPr>
              <a:t>greater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>
                <a:solidFill>
                  <a:srgbClr val="FC0128"/>
                </a:solidFill>
              </a:rPr>
              <a:t>    KE</a:t>
            </a:r>
            <a:r>
              <a:rPr lang="en-US" altLang="en-US" sz="2000" b="1"/>
              <a:t>, which is</a:t>
            </a:r>
            <a:r>
              <a:rPr lang="en-US" altLang="en-US" sz="2000" b="1">
                <a:solidFill>
                  <a:schemeClr val="bg2"/>
                </a:solidFill>
              </a:rPr>
              <a:t> </a:t>
            </a:r>
            <a:r>
              <a:rPr lang="en-US" altLang="en-US" sz="2000" b="1">
                <a:solidFill>
                  <a:srgbClr val="7E12AE"/>
                </a:solidFill>
              </a:rPr>
              <a:t>twice</a:t>
            </a:r>
            <a:r>
              <a:rPr lang="en-US" altLang="en-US" sz="2000" b="1">
                <a:solidFill>
                  <a:schemeClr val="bg2"/>
                </a:solidFill>
              </a:rPr>
              <a:t> </a:t>
            </a:r>
            <a:r>
              <a:rPr lang="en-US" altLang="en-US" sz="2000" b="1"/>
              <a:t>as big for the heavy stone.</a:t>
            </a:r>
            <a:endParaRPr lang="en-US" altLang="en-US" sz="2200" b="1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5.6a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Free Fall I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4999038" y="2076450"/>
            <a:ext cx="3616325" cy="482600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00675" y="923925"/>
            <a:ext cx="3492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a)  quarter as much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b)  half as much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c)  the same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d)  twice as much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e)  four times as much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696913"/>
            <a:ext cx="43783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Two stones, one twice the mass of the other, are dropped from a cliff.  Just before hitting the ground, what is the kinetic energy of the heavy stone compared to the light one?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42925" y="6315075"/>
            <a:ext cx="8167688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E12AE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0000"/>
                </a:solidFill>
              </a:rPr>
              <a:t>Follow-up</a:t>
            </a:r>
            <a:r>
              <a:rPr lang="en-US" altLang="en-US" sz="2000" b="1" dirty="0">
                <a:solidFill>
                  <a:srgbClr val="000000"/>
                </a:solidFill>
              </a:rPr>
              <a:t>:</a:t>
            </a:r>
            <a:r>
              <a:rPr lang="en-US" altLang="en-US" sz="2000" b="1" dirty="0"/>
              <a:t>  How do the initial values of gravitational PE compare?</a:t>
            </a:r>
          </a:p>
        </p:txBody>
      </p:sp>
    </p:spTree>
    <p:extLst>
      <p:ext uri="{BB962C8B-B14F-4D97-AF65-F5344CB8AC3E}">
        <p14:creationId xmlns:p14="http://schemas.microsoft.com/office/powerpoint/2010/main" val="26113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15913" y="4359275"/>
            <a:ext cx="8240712" cy="17319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0" y="0"/>
            <a:ext cx="9144000" cy="3868738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163638"/>
            <a:ext cx="48990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In the previous question, just before hitting the ground, what is the final speed of the heavy stone compared to the light one?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475288" y="987425"/>
            <a:ext cx="366871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quarter as much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half as much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the same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d)  twice as much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e)  four times as much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15913" y="4297363"/>
            <a:ext cx="823118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	</a:t>
            </a:r>
            <a:r>
              <a:rPr lang="en-US" altLang="en-US" sz="2000" b="1">
                <a:solidFill>
                  <a:srgbClr val="7E12AE"/>
                </a:solidFill>
              </a:rPr>
              <a:t>All freely falling objects fall at the same rate, which is </a:t>
            </a:r>
            <a:r>
              <a:rPr lang="en-US" altLang="en-US" sz="2000" b="1" i="1">
                <a:solidFill>
                  <a:srgbClr val="7E12AE"/>
                </a:solidFill>
              </a:rPr>
              <a:t>g</a:t>
            </a:r>
            <a:r>
              <a:rPr lang="en-US" altLang="en-US" sz="2000" b="1">
                <a:solidFill>
                  <a:srgbClr val="000000"/>
                </a:solidFill>
              </a:rPr>
              <a:t>.  Because the </a:t>
            </a:r>
            <a:r>
              <a:rPr lang="en-US" altLang="en-US" sz="2000" b="1">
                <a:solidFill>
                  <a:srgbClr val="FC0128"/>
                </a:solidFill>
              </a:rPr>
              <a:t>acceleration is the same for both</a:t>
            </a:r>
            <a:r>
              <a:rPr lang="en-US" altLang="en-US" sz="2000" b="1">
                <a:solidFill>
                  <a:srgbClr val="000000"/>
                </a:solidFill>
              </a:rPr>
              <a:t>, and the </a:t>
            </a:r>
            <a:r>
              <a:rPr lang="en-US" altLang="en-US" sz="2000" b="1">
                <a:solidFill>
                  <a:srgbClr val="FC0128"/>
                </a:solidFill>
              </a:rPr>
              <a:t>distance is the same</a:t>
            </a:r>
            <a:r>
              <a:rPr lang="en-US" altLang="en-US" sz="2000" b="1">
                <a:solidFill>
                  <a:srgbClr val="000000"/>
                </a:solidFill>
              </a:rPr>
              <a:t>, then the </a:t>
            </a:r>
            <a:r>
              <a:rPr lang="en-US" altLang="en-US" sz="2000" b="1">
                <a:solidFill>
                  <a:srgbClr val="FC0128"/>
                </a:solidFill>
              </a:rPr>
              <a:t>final speeds will be the same</a:t>
            </a:r>
            <a:r>
              <a:rPr lang="en-US" altLang="en-US" sz="2000" b="1">
                <a:solidFill>
                  <a:srgbClr val="000000"/>
                </a:solidFill>
              </a:rPr>
              <a:t> for both stones.</a:t>
            </a:r>
            <a:endParaRPr lang="en-US" altLang="en-US" sz="2000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456238" y="1846263"/>
            <a:ext cx="2973387" cy="446087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5.6b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Free Fall II</a:t>
            </a:r>
          </a:p>
        </p:txBody>
      </p:sp>
    </p:spTree>
    <p:extLst>
      <p:ext uri="{BB962C8B-B14F-4D97-AF65-F5344CB8AC3E}">
        <p14:creationId xmlns:p14="http://schemas.microsoft.com/office/powerpoint/2010/main" val="2802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54050" y="3805238"/>
            <a:ext cx="7575550" cy="2374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0" y="0"/>
            <a:ext cx="9144000" cy="3714750"/>
          </a:xfrm>
          <a:prstGeom prst="roundRect">
            <a:avLst>
              <a:gd name="adj" fmla="val 16667"/>
            </a:avLst>
          </a:prstGeom>
          <a:solidFill>
            <a:srgbClr val="EFDCCD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962025"/>
            <a:ext cx="4502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A child on a skateboard is moving at a speed of 2 m/s.  After a force acts on the child, her speed is 3 m/s.  What can you say about the work done by the external force on the child? 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738688" y="1087438"/>
            <a:ext cx="440531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/>
              <a:t>	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	</a:t>
            </a:r>
            <a:r>
              <a:rPr lang="en-US" altLang="en-US" sz="2000" b="1" dirty="0">
                <a:solidFill>
                  <a:schemeClr val="bg2"/>
                </a:solidFill>
              </a:rPr>
              <a:t>a)  positive work was done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b)  negative work was done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	c)  zero work was done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20713" y="3857625"/>
            <a:ext cx="7569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01638" indent="-4016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	</a:t>
            </a:r>
            <a:r>
              <a:rPr lang="en-US" altLang="en-US" sz="2000" b="1">
                <a:solidFill>
                  <a:srgbClr val="7E12AE"/>
                </a:solidFill>
              </a:rPr>
              <a:t>The kinetic energy of the child increased because her speed increased</a:t>
            </a:r>
            <a:r>
              <a:rPr lang="en-US" altLang="en-US" sz="2000" b="1">
                <a:solidFill>
                  <a:srgbClr val="000000"/>
                </a:solidFill>
              </a:rPr>
              <a:t>.  This </a:t>
            </a:r>
            <a:r>
              <a:rPr lang="en-US" altLang="en-US" sz="2000" b="1">
                <a:solidFill>
                  <a:srgbClr val="FC0128"/>
                </a:solidFill>
              </a:rPr>
              <a:t>increase in KE</a:t>
            </a:r>
            <a:r>
              <a:rPr lang="en-US" altLang="en-US" sz="2000" b="1">
                <a:solidFill>
                  <a:srgbClr val="000000"/>
                </a:solidFill>
              </a:rPr>
              <a:t> was the result of </a:t>
            </a:r>
            <a:r>
              <a:rPr lang="en-US" altLang="en-US" sz="2000" b="1">
                <a:solidFill>
                  <a:srgbClr val="FC0128"/>
                </a:solidFill>
              </a:rPr>
              <a:t>positive work being done</a:t>
            </a:r>
            <a:r>
              <a:rPr lang="en-US" altLang="en-US" sz="2000" b="1">
                <a:solidFill>
                  <a:srgbClr val="000000"/>
                </a:solidFill>
              </a:rPr>
              <a:t>.  Or, from the definition of work, because </a:t>
            </a:r>
            <a:r>
              <a:rPr lang="en-US" altLang="en-US" sz="2000" b="1" i="1">
                <a:solidFill>
                  <a:srgbClr val="000000"/>
                </a:solidFill>
              </a:rPr>
              <a:t>W</a:t>
            </a:r>
            <a:r>
              <a:rPr lang="en-US" altLang="en-US" sz="2000" b="1">
                <a:solidFill>
                  <a:srgbClr val="000000"/>
                </a:solidFill>
              </a:rPr>
              <a:t> = </a:t>
            </a:r>
            <a:r>
              <a:rPr lang="en-US" altLang="en-US" sz="2000" b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b="1">
                <a:solidFill>
                  <a:srgbClr val="000000"/>
                </a:solidFill>
              </a:rPr>
              <a:t>KE = KE</a:t>
            </a:r>
            <a:r>
              <a:rPr lang="en-US" altLang="en-US" sz="2000" b="1" baseline="-25000">
                <a:solidFill>
                  <a:srgbClr val="000000"/>
                </a:solidFill>
              </a:rPr>
              <a:t>f</a:t>
            </a:r>
            <a:r>
              <a:rPr lang="en-US" altLang="en-US" sz="2000" b="1">
                <a:solidFill>
                  <a:srgbClr val="000000"/>
                </a:solidFill>
              </a:rPr>
              <a:t> – KE</a:t>
            </a:r>
            <a:r>
              <a:rPr lang="en-US" altLang="en-US" sz="2000" b="1" baseline="-25000">
                <a:solidFill>
                  <a:srgbClr val="000000"/>
                </a:solidFill>
              </a:rPr>
              <a:t>i</a:t>
            </a:r>
            <a:r>
              <a:rPr lang="en-US" altLang="en-US" sz="2000" b="1">
                <a:solidFill>
                  <a:srgbClr val="000000"/>
                </a:solidFill>
              </a:rPr>
              <a:t> and we know that </a:t>
            </a:r>
            <a:r>
              <a:rPr lang="en-US" altLang="en-US" sz="2000" b="1">
                <a:solidFill>
                  <a:srgbClr val="FC0128"/>
                </a:solidFill>
              </a:rPr>
              <a:t>KE</a:t>
            </a:r>
            <a:r>
              <a:rPr lang="en-US" altLang="en-US" sz="2000" b="1" baseline="-25000">
                <a:solidFill>
                  <a:srgbClr val="FC0128"/>
                </a:solidFill>
              </a:rPr>
              <a:t>f</a:t>
            </a:r>
            <a:r>
              <a:rPr lang="en-US" altLang="en-US" sz="2000" b="1">
                <a:solidFill>
                  <a:srgbClr val="FC0128"/>
                </a:solidFill>
              </a:rPr>
              <a:t> &gt; KE</a:t>
            </a:r>
            <a:r>
              <a:rPr lang="en-US" altLang="en-US" sz="2000" b="1" baseline="-25000">
                <a:solidFill>
                  <a:srgbClr val="FC0128"/>
                </a:solidFill>
              </a:rPr>
              <a:t>i</a:t>
            </a:r>
            <a:r>
              <a:rPr lang="en-US" altLang="en-US" sz="2000" b="1">
                <a:solidFill>
                  <a:srgbClr val="000000"/>
                </a:solidFill>
              </a:rPr>
              <a:t> in this case, then the </a:t>
            </a:r>
            <a:r>
              <a:rPr lang="en-US" altLang="en-US" sz="2000" b="1">
                <a:solidFill>
                  <a:srgbClr val="1FA585"/>
                </a:solidFill>
              </a:rPr>
              <a:t>work </a:t>
            </a:r>
            <a:r>
              <a:rPr lang="en-US" altLang="en-US" sz="2000" b="1" i="1">
                <a:solidFill>
                  <a:srgbClr val="1FA585"/>
                </a:solidFill>
              </a:rPr>
              <a:t>W</a:t>
            </a:r>
            <a:r>
              <a:rPr lang="en-US" altLang="en-US" sz="2000" b="1">
                <a:solidFill>
                  <a:srgbClr val="1FA585"/>
                </a:solidFill>
              </a:rPr>
              <a:t> must be positive.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4614863" y="1508125"/>
            <a:ext cx="4259262" cy="534988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i="1" smtClean="0">
                <a:effectLst/>
              </a:rPr>
              <a:t>Question 5.7</a:t>
            </a:r>
            <a:r>
              <a:rPr lang="en-US" altLang="en-US" sz="2800" i="1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800" smtClean="0">
                <a:solidFill>
                  <a:schemeClr val="accent2"/>
                </a:solidFill>
                <a:effectLst/>
              </a:rPr>
              <a:t>Work and KE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0" y="6280150"/>
            <a:ext cx="9144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7E12AE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</a:rPr>
              <a:t>Follow-up</a:t>
            </a:r>
            <a:r>
              <a:rPr lang="en-US" altLang="en-US" sz="2000" b="1" dirty="0">
                <a:solidFill>
                  <a:srgbClr val="000000"/>
                </a:solidFill>
              </a:rPr>
              <a:t>:</a:t>
            </a:r>
            <a:r>
              <a:rPr lang="en-US" altLang="en-US" sz="2000" b="1" dirty="0"/>
              <a:t>  What does it mean for negative work to be done on the child?</a:t>
            </a:r>
          </a:p>
        </p:txBody>
      </p:sp>
    </p:spTree>
    <p:extLst>
      <p:ext uri="{BB962C8B-B14F-4D97-AF65-F5344CB8AC3E}">
        <p14:creationId xmlns:p14="http://schemas.microsoft.com/office/powerpoint/2010/main" val="483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using more energy?  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Mississippi River Cargo Barge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3840526"/>
            <a:ext cx="3657600" cy="2285637"/>
          </a:xfrm>
        </p:spPr>
        <p:txBody>
          <a:bodyPr/>
          <a:lstStyle/>
          <a:p>
            <a:r>
              <a:rPr lang="en-US" dirty="0" smtClean="0"/>
              <a:t>Mississippi River Paddleboat (the Julia Belle Swain)</a:t>
            </a:r>
            <a:endParaRPr lang="en-US" dirty="0"/>
          </a:p>
        </p:txBody>
      </p:sp>
      <p:pic>
        <p:nvPicPr>
          <p:cNvPr id="23554" name="Picture 2" descr="Image result for mississippi river barge la cro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2629082"/>
            <a:ext cx="3852334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 result for la crosse qu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8" y="1424169"/>
            <a:ext cx="4762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train carries </a:t>
            </a:r>
            <a:r>
              <a:rPr lang="en-US" dirty="0"/>
              <a:t>more energy? 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End of a corkscrew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Top of a loop</a:t>
            </a:r>
            <a:endParaRPr lang="en-US" dirty="0"/>
          </a:p>
        </p:txBody>
      </p:sp>
      <p:pic>
        <p:nvPicPr>
          <p:cNvPr id="25602" name="Picture 2" descr="Image result for roller c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9" y="2028711"/>
            <a:ext cx="3293689" cy="24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roller 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28710"/>
            <a:ext cx="3124200" cy="26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 smtClean="0"/>
              <a:t>is using </a:t>
            </a:r>
            <a:r>
              <a:rPr lang="en-US" dirty="0"/>
              <a:t>more energy? 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657600" cy="4708525"/>
          </a:xfrm>
        </p:spPr>
        <p:txBody>
          <a:bodyPr/>
          <a:lstStyle/>
          <a:p>
            <a:r>
              <a:rPr lang="en-US" dirty="0" smtClean="0"/>
              <a:t>Adult Male Lion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Lion cubs</a:t>
            </a:r>
            <a:endParaRPr lang="en-US" dirty="0"/>
          </a:p>
        </p:txBody>
      </p:sp>
      <p:pic>
        <p:nvPicPr>
          <p:cNvPr id="24578" name="Picture 2" descr="http://res.cloudinary.com/hrscywv4p/image/upload/c_limit,fl_progressive,h_1200,q_90,w_2000/v1/178274/The-best-top-desktop-lion-wallpapers-hd-lion-wallpaper-11_xjbx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" y="205740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result for lion cubs ru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0463"/>
            <a:ext cx="3741783" cy="28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Energy</a:t>
            </a:r>
            <a:endParaRPr lang="en-US" sz="4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486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</a:p>
          <a:p>
            <a:r>
              <a:rPr lang="en-US" sz="2800" dirty="0" smtClean="0"/>
              <a:t>energy </a:t>
            </a:r>
            <a:r>
              <a:rPr lang="en-US" sz="2800" dirty="0"/>
              <a:t>an object carries because of its motion and/or its position relative to another object.</a:t>
            </a:r>
            <a:endParaRPr lang="en-US" sz="2800" b="1" dirty="0"/>
          </a:p>
          <a:p>
            <a:pPr lvl="1"/>
            <a:r>
              <a:rPr lang="en-US" sz="2800" b="1" dirty="0"/>
              <a:t>Kinetic energy—energy of motion</a:t>
            </a:r>
          </a:p>
          <a:p>
            <a:pPr lvl="2"/>
            <a:r>
              <a:rPr lang="en-US" b="1" dirty="0"/>
              <a:t>Rotational: energy of motion as an object spins around an axis</a:t>
            </a:r>
          </a:p>
          <a:p>
            <a:pPr lvl="2"/>
            <a:r>
              <a:rPr lang="en-US" b="1" dirty="0"/>
              <a:t>Translational: energy of motion as an object moves in a forward/backward direction</a:t>
            </a:r>
          </a:p>
          <a:p>
            <a:pPr lvl="1"/>
            <a:r>
              <a:rPr lang="en-US" sz="2800" b="1" dirty="0"/>
              <a:t>Potential energy—energy related to a position</a:t>
            </a:r>
          </a:p>
          <a:p>
            <a:pPr lvl="2"/>
            <a:r>
              <a:rPr lang="en-US" b="1" dirty="0"/>
              <a:t>Gravitational potential energy</a:t>
            </a:r>
          </a:p>
          <a:p>
            <a:pPr lvl="2"/>
            <a:r>
              <a:rPr lang="en-US" b="1" dirty="0"/>
              <a:t>Elastic Potential energy</a:t>
            </a:r>
          </a:p>
          <a:p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7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Energy: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Radiant Energy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lvl="1"/>
            <a:r>
              <a:rPr lang="en-US" dirty="0" smtClean="0"/>
              <a:t>Energy carried by photons within the spectrum of electromagnetic energy.</a:t>
            </a:r>
          </a:p>
          <a:p>
            <a:pPr lvl="1"/>
            <a:r>
              <a:rPr lang="en-US" dirty="0" smtClean="0"/>
              <a:t>In other words, “light” energy (but not just visible light)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2a"/>
  <p:tag name="QUESTIONTYPE" val=" 0"/>
  <p:tag name="QUESTIONCHOICES" val=" 1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7"/>
  <p:tag name="QUESTIONTYPE" val=" 0"/>
  <p:tag name="QUESTIONCHOICES" val=" 1"/>
  <p:tag name="QUESTIONANSWER" val="A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2b"/>
  <p:tag name="QUESTIONTYPE" val=" 0"/>
  <p:tag name="QUESTIONCHOICES" val=" 0"/>
  <p:tag name="QUESTIONANSWER" val="A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2c"/>
  <p:tag name="QUESTIONTYPE" val=" 0"/>
  <p:tag name="QUESTIONCHOICES" val=" 1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3"/>
  <p:tag name="QUESTIONTYPE" val=" 0"/>
  <p:tag name="QUESTIONCHOICES" val=" 3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4"/>
  <p:tag name="QUESTIONTYPE" val=" 0"/>
  <p:tag name="QUESTIONCHOICES" val=" 3"/>
  <p:tag name="QUESTIONANSWER" val="D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5a"/>
  <p:tag name="QUESTIONTYPE" val=" 0"/>
  <p:tag name="QUESTIONCHOICES" val=" 3"/>
  <p:tag name="QUESTIONANSWER" val="D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5b"/>
  <p:tag name="QUESTIONTYPE" val=" 0"/>
  <p:tag name="QUESTIONCHOICES" val=" 3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6a"/>
  <p:tag name="QUESTIONTYPE" val=" 0"/>
  <p:tag name="QUESTIONCHOICES" val=" 3"/>
  <p:tag name="QUESTIONANSWER" val="D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 Question 5.6b"/>
  <p:tag name="QUESTIONTYPE" val=" 0"/>
  <p:tag name="QUESTIONCHOICES" val=" 3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</TotalTime>
  <Words>1570</Words>
  <Application>Microsoft Office PowerPoint</Application>
  <PresentationFormat>On-screen Show (4:3)</PresentationFormat>
  <Paragraphs>319</Paragraphs>
  <Slides>44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 Math</vt:lpstr>
      <vt:lpstr>Franklin Gothic Book</vt:lpstr>
      <vt:lpstr>Monotype Sorts</vt:lpstr>
      <vt:lpstr>Symbol</vt:lpstr>
      <vt:lpstr>Times New Roman</vt:lpstr>
      <vt:lpstr>Wingdings</vt:lpstr>
      <vt:lpstr>Wingdings 2</vt:lpstr>
      <vt:lpstr>Technic</vt:lpstr>
      <vt:lpstr>Equation</vt:lpstr>
      <vt:lpstr>Clip</vt:lpstr>
      <vt:lpstr>Warm-up (03/04/19)</vt:lpstr>
      <vt:lpstr> Today’s assignment</vt:lpstr>
      <vt:lpstr>Work, Energy and Power</vt:lpstr>
      <vt:lpstr>What is Energy?</vt:lpstr>
      <vt:lpstr>Which is using more energy?  Why?</vt:lpstr>
      <vt:lpstr>Which train carries more energy?  Why?</vt:lpstr>
      <vt:lpstr>Which is using more energy?  Why?</vt:lpstr>
      <vt:lpstr>Types of Energy</vt:lpstr>
      <vt:lpstr>Other Types of Energy:</vt:lpstr>
      <vt:lpstr>Other Types of Energy:</vt:lpstr>
      <vt:lpstr>More Types of Energy:</vt:lpstr>
      <vt:lpstr>Work</vt:lpstr>
      <vt:lpstr>Question 5.2a  Friction and Work I</vt:lpstr>
      <vt:lpstr>Question 5.2b   Friction and Work II</vt:lpstr>
      <vt:lpstr>PowerPoint Presentation</vt:lpstr>
      <vt:lpstr>Question 5.2c   Play Ball!</vt:lpstr>
      <vt:lpstr>Question 5.3   Force and Work</vt:lpstr>
      <vt:lpstr>Work-Energy Theorem</vt:lpstr>
      <vt:lpstr>Kinetic Energy (EK)</vt:lpstr>
      <vt:lpstr>PowerPoint Presentation</vt:lpstr>
      <vt:lpstr>Work-Kinetic Energy Theorem</vt:lpstr>
      <vt:lpstr>Question 5.4   Lifting a Book</vt:lpstr>
      <vt:lpstr>Sample problem:</vt:lpstr>
      <vt:lpstr>Sample Problem:  solution</vt:lpstr>
      <vt:lpstr>Sample problem #2</vt:lpstr>
      <vt:lpstr>Question 5.5a   Kinetic Energy I</vt:lpstr>
      <vt:lpstr>Question 5.5b   Kinetic Energy II</vt:lpstr>
      <vt:lpstr>Question 5.6a  Free Fall I</vt:lpstr>
      <vt:lpstr>Question 5.6b Free Fall II</vt:lpstr>
      <vt:lpstr>Question 5.7 Work and KE</vt:lpstr>
      <vt:lpstr>Gravitational Potential Energy*  (EP) *In a uniform gravitational field</vt:lpstr>
      <vt:lpstr>Rotational Kinetic Energy</vt:lpstr>
      <vt:lpstr>The Principle of Energy Conservation</vt:lpstr>
      <vt:lpstr>Journal Entry</vt:lpstr>
      <vt:lpstr>Question 5.2a   Friction and Work I</vt:lpstr>
      <vt:lpstr>Question 5.2b   Friction and Work II</vt:lpstr>
      <vt:lpstr>Question 5.2c   Play Ball!</vt:lpstr>
      <vt:lpstr>Question 5.3   Force and Work</vt:lpstr>
      <vt:lpstr>Question 5.4   Lifting a Book</vt:lpstr>
      <vt:lpstr>Question 5.5a   Kinetic Energy I</vt:lpstr>
      <vt:lpstr>Question 5.5b   Kinetic Energy II</vt:lpstr>
      <vt:lpstr>Question 5.6a Free Fall I</vt:lpstr>
      <vt:lpstr>Question 5.6b Free Fall II</vt:lpstr>
      <vt:lpstr>Question 5.7 Work and KE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Energy and Power</dc:title>
  <dc:creator>Becky</dc:creator>
  <cp:lastModifiedBy>Ciustea, Corina    SHS - Staff</cp:lastModifiedBy>
  <cp:revision>98</cp:revision>
  <dcterms:created xsi:type="dcterms:W3CDTF">2009-11-29T02:35:53Z</dcterms:created>
  <dcterms:modified xsi:type="dcterms:W3CDTF">2019-03-04T21:40:34Z</dcterms:modified>
</cp:coreProperties>
</file>