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0" r:id="rId5"/>
    <p:sldId id="267" r:id="rId6"/>
    <p:sldId id="268" r:id="rId7"/>
    <p:sldId id="258" r:id="rId8"/>
    <p:sldId id="269" r:id="rId9"/>
    <p:sldId id="273" r:id="rId10"/>
    <p:sldId id="274" r:id="rId11"/>
    <p:sldId id="265" r:id="rId12"/>
    <p:sldId id="27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Peer </a:t>
            </a:r>
            <a:r>
              <a:rPr lang="en-US" smtClean="0"/>
              <a:t>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Uniform Acceleration Lab: Car and Ramp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½ points for each item </a:t>
            </a:r>
          </a:p>
          <a:p>
            <a:endParaRPr lang="en-US" sz="4000" dirty="0"/>
          </a:p>
          <a:p>
            <a:r>
              <a:rPr lang="en-US" sz="4000" dirty="0" smtClean="0"/>
              <a:t>½ X 5= 2.5 points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8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Analysis Questions: </a:t>
            </a:r>
            <a:r>
              <a:rPr lang="en-US" sz="4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+1.5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4" t="22248" r="13694" b="40112"/>
          <a:stretch/>
        </p:blipFill>
        <p:spPr bwMode="auto">
          <a:xfrm>
            <a:off x="1" y="1524000"/>
            <a:ext cx="9146264" cy="387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2633" y="2387545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(+½)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8862" y="3098772"/>
            <a:ext cx="3401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mbria" pitchFamily="18" charset="0"/>
              </a:rPr>
              <a:t>6.</a:t>
            </a:r>
            <a:endParaRPr lang="en-US" sz="16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862" y="3962400"/>
            <a:ext cx="3401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itchFamily="18" charset="0"/>
              </a:rPr>
              <a:t>7</a:t>
            </a:r>
            <a:r>
              <a:rPr lang="en-US" sz="1600" dirty="0" smtClean="0">
                <a:latin typeface="Cambria" pitchFamily="18" charset="0"/>
              </a:rPr>
              <a:t>.</a:t>
            </a:r>
            <a:endParaRPr lang="en-US" sz="1600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463615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(+½)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4300954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(+1/2 )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5441349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Calculation Required for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2" t="41672" r="20029" b="30865"/>
          <a:stretch/>
        </p:blipFill>
        <p:spPr bwMode="auto">
          <a:xfrm>
            <a:off x="457200" y="1257395"/>
            <a:ext cx="8871045" cy="313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Conclusion: </a:t>
            </a:r>
            <a:r>
              <a:rPr lang="en-US" sz="4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+1.5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953000"/>
            <a:ext cx="248523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Fill In “Analysis and Conclusion” Score:</a:t>
            </a:r>
          </a:p>
          <a:p>
            <a:pPr algn="ctr"/>
            <a:r>
              <a:rPr lang="en-US" sz="2800" b="1" dirty="0" smtClean="0">
                <a:solidFill>
                  <a:srgbClr val="92D050"/>
                </a:solidFill>
              </a:rPr>
              <a:t>+</a:t>
            </a:r>
            <a:r>
              <a:rPr lang="en-US" sz="2800" b="1" u="sng" dirty="0" smtClean="0">
                <a:solidFill>
                  <a:srgbClr val="92D050"/>
                </a:solidFill>
              </a:rPr>
              <a:t>	</a:t>
            </a:r>
            <a:r>
              <a:rPr lang="en-US" sz="2800" b="1" dirty="0" smtClean="0">
                <a:solidFill>
                  <a:srgbClr val="92D050"/>
                </a:solidFill>
              </a:rPr>
              <a:t> / 3</a:t>
            </a:r>
            <a:endParaRPr lang="en-US" sz="2800" b="1" dirty="0">
              <a:solidFill>
                <a:srgbClr val="92D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110016" y="2286000"/>
            <a:ext cx="533400" cy="22978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83124" y="240493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+ 1</a:t>
            </a:r>
            <a:endParaRPr lang="en-US" b="1" i="1" dirty="0">
              <a:solidFill>
                <a:srgbClr val="92D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066800" y="3048000"/>
            <a:ext cx="0" cy="106679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41643" y="423613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1.5</a:t>
            </a:r>
            <a:endParaRPr lang="en-US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4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At the bottom of the green score sheet: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Include CB: ______________ </a:t>
            </a:r>
            <a:r>
              <a:rPr lang="en-US" sz="32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(your name)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At the top of 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green score sheet 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TOTAL POSSIBLE SCORE: +    </a:t>
            </a:r>
            <a:r>
              <a:rPr lang="en-US" sz="3200" b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3200" b="1" u="sng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3200" b="1" u="sng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Total Score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Use a different, bright color of ink or pencil (not red, but  green, blue, etc.)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When earning points, clearly check it off on the rubric. If they miss points, circle the check box or highlight the text.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Provided constructive feedback on formatting and work for use on future labs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 honest! Any discrepancy will be not help you improve and may result in 			    losing points on the next lab 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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Peer Grading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any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 each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Full lab report typed and computer processed</a:t>
            </a:r>
          </a:p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Correct order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(see score sheet)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Appropriate Heading and Title: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Final Draft Quality: </a:t>
            </a:r>
            <a:r>
              <a:rPr lang="en-US" sz="4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63731" y="5715000"/>
            <a:ext cx="319446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Fill In “Final Draft Quality”  Score:</a:t>
            </a:r>
          </a:p>
          <a:p>
            <a:pPr algn="ctr"/>
            <a:r>
              <a:rPr lang="en-US" sz="2800" b="1" dirty="0" smtClean="0">
                <a:solidFill>
                  <a:srgbClr val="92D050"/>
                </a:solidFill>
              </a:rPr>
              <a:t>+</a:t>
            </a:r>
            <a:r>
              <a:rPr lang="en-US" sz="2800" b="1" u="sng" dirty="0" smtClean="0">
                <a:solidFill>
                  <a:srgbClr val="92D050"/>
                </a:solidFill>
              </a:rPr>
              <a:t>	</a:t>
            </a:r>
            <a:r>
              <a:rPr lang="en-US" sz="2800" b="1" dirty="0" smtClean="0">
                <a:solidFill>
                  <a:srgbClr val="92D050"/>
                </a:solidFill>
              </a:rPr>
              <a:t> / 3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8" t="32334" r="20493" b="31889"/>
          <a:stretch/>
        </p:blipFill>
        <p:spPr bwMode="auto">
          <a:xfrm>
            <a:off x="228600" y="2209800"/>
            <a:ext cx="8871046" cy="40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1" y="2819400"/>
            <a:ext cx="8793029" cy="33522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41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any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of the rubric criteria: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Table 1: </a:t>
            </a:r>
            <a:r>
              <a:rPr lang="en-US" sz="4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+5.5</a:t>
            </a:r>
            <a:endParaRPr lang="en-US" sz="4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2323288"/>
            <a:ext cx="0" cy="496111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72200" y="5410200"/>
            <a:ext cx="2507911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Trials UNDER columns</a:t>
            </a:r>
            <a:endParaRPr lang="en-US" b="1" i="1" dirty="0">
              <a:solidFill>
                <a:srgbClr val="92D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27057" y="2819400"/>
            <a:ext cx="513406" cy="8382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9" idx="2"/>
          </p:cNvCxnSpPr>
          <p:nvPr/>
        </p:nvCxnSpPr>
        <p:spPr>
          <a:xfrm flipH="1">
            <a:off x="5938872" y="3352800"/>
            <a:ext cx="485024" cy="5334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534400" y="5562600"/>
            <a:ext cx="0" cy="5706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686800" y="2571343"/>
            <a:ext cx="0" cy="78145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746500" y="5690680"/>
            <a:ext cx="5334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70" y="5486400"/>
            <a:ext cx="4669053" cy="68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733939" y="1916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Title and #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14658"/>
            <a:ext cx="20906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Correct Precision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10918" y="2514600"/>
            <a:ext cx="83227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Units 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1576" y="2983468"/>
            <a:ext cx="102463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 Trials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6615" y="548640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All required values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05065" y="6254165"/>
            <a:ext cx="118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Gridlines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38872" y="2138623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Distinct Column Headings</a:t>
            </a:r>
            <a:endParaRPr lang="en-US" b="1" i="1" dirty="0">
              <a:solidFill>
                <a:srgbClr val="92D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75189" y="2819399"/>
            <a:ext cx="472811" cy="93645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2526268"/>
            <a:ext cx="165301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Uncertainties</a:t>
            </a:r>
            <a:endParaRPr lang="en-US" b="1" i="1" dirty="0">
              <a:solidFill>
                <a:srgbClr val="92D05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151067" y="5213595"/>
            <a:ext cx="630733" cy="19660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99654" y="6135469"/>
            <a:ext cx="30877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 CALCULATED VALUES!</a:t>
            </a:r>
          </a:p>
          <a:p>
            <a:pPr algn="ctr"/>
            <a:r>
              <a:rPr lang="en-US" b="1" i="1" dirty="0" smtClean="0">
                <a:solidFill>
                  <a:srgbClr val="92D050"/>
                </a:solidFill>
              </a:rPr>
              <a:t>(No, not even averages)</a:t>
            </a:r>
            <a:endParaRPr lang="en-US" b="1" i="1" dirty="0">
              <a:solidFill>
                <a:srgbClr val="92D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48300" y="5105400"/>
            <a:ext cx="0" cy="116135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/>
      <p:bldP spid="27" grpId="0" animBg="1"/>
      <p:bldP spid="28" grpId="0" animBg="1"/>
      <p:bldP spid="29" grpId="0" animBg="1"/>
      <p:bldP spid="31" grpId="0"/>
      <p:bldP spid="32" grpId="0"/>
      <p:bldP spid="33" grpId="0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122" y="2821484"/>
            <a:ext cx="8457078" cy="2512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410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any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of the rubric criteria: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Table 2: </a:t>
            </a:r>
            <a:r>
              <a:rPr lang="en-US" sz="4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2323288"/>
            <a:ext cx="0" cy="496111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" y="2940675"/>
            <a:ext cx="152400" cy="47940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409633" y="2571343"/>
            <a:ext cx="152400" cy="60903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89301" y="584351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All CALCULATED VALUES!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3939" y="1916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Title and #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2636" y="2571343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Headings with units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94965" y="2202011"/>
            <a:ext cx="118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Gridlines</a:t>
            </a:r>
            <a:endParaRPr lang="en-US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Sample Calculations: </a:t>
            </a:r>
            <a:r>
              <a:rPr lang="en-US" sz="4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2.5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2289" y="1057730"/>
            <a:ext cx="4399422" cy="58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15568" y="87306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(½ each)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" y="15240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" y="25908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5800" y="36576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0" y="47244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5800" y="58674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87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Graph 1: </a:t>
            </a:r>
            <a:r>
              <a:rPr lang="en-US" sz="4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en-US" sz="4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2" t="21269" r="17500" b="10728"/>
          <a:stretch/>
        </p:blipFill>
        <p:spPr bwMode="auto">
          <a:xfrm>
            <a:off x="1050436" y="909672"/>
            <a:ext cx="7049869" cy="594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313597" y="10668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96454" y="1828800"/>
            <a:ext cx="0" cy="9906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0197" y="5073134"/>
            <a:ext cx="3461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Variables on the correct axis!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867400" y="3124200"/>
            <a:ext cx="1066800" cy="45956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028097" y="2590801"/>
            <a:ext cx="477103" cy="53339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5028" y="6974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Title and #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275" y="4191000"/>
            <a:ext cx="151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Axes Labels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3699170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Best Fit CURVE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9797" y="3204528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Equation for the curve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5349" y="38100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(½ each)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562600" y="6248400"/>
            <a:ext cx="1278211" cy="184666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40811" y="62484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Units</a:t>
            </a:r>
            <a:endParaRPr lang="en-US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2" t="17352" r="15261" b="9608"/>
          <a:stretch/>
        </p:blipFill>
        <p:spPr bwMode="auto">
          <a:xfrm>
            <a:off x="974514" y="868486"/>
            <a:ext cx="7194972" cy="606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Graph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2: </a:t>
            </a:r>
            <a:r>
              <a:rPr lang="en-US" sz="4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en-US" sz="4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13597" y="1066800"/>
            <a:ext cx="11430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96454" y="1828800"/>
            <a:ext cx="0" cy="9906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0197" y="5453123"/>
            <a:ext cx="3461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Variables on the correct axis!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767304" y="2959290"/>
            <a:ext cx="1066800" cy="45956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58423" y="1740932"/>
            <a:ext cx="477102" cy="31646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5028" y="6974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Title and #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64850" y="3699170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Axes Labels with Units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23634" y="3330465"/>
            <a:ext cx="156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Best Fit LINE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6503" y="1371600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Equation for the line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55158" y="392668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(½ each)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33600" y="2690043"/>
            <a:ext cx="0" cy="45091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43647" y="282289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Slope of the line</a:t>
            </a:r>
            <a:endParaRPr lang="en-US" b="1" i="1" dirty="0">
              <a:solidFill>
                <a:srgbClr val="92D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3902843"/>
            <a:ext cx="248523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Fill In “Tables and Graphs” Score:</a:t>
            </a:r>
          </a:p>
          <a:p>
            <a:pPr algn="ctr"/>
            <a:r>
              <a:rPr lang="en-US" sz="2800" b="1" dirty="0" smtClean="0">
                <a:solidFill>
                  <a:srgbClr val="92D050"/>
                </a:solidFill>
              </a:rPr>
              <a:t>+</a:t>
            </a:r>
            <a:r>
              <a:rPr lang="en-US" sz="2800" b="1" u="sng" dirty="0" smtClean="0">
                <a:solidFill>
                  <a:srgbClr val="92D050"/>
                </a:solidFill>
              </a:rPr>
              <a:t>	</a:t>
            </a:r>
            <a:r>
              <a:rPr lang="en-US" sz="2800" b="1" dirty="0" smtClean="0">
                <a:solidFill>
                  <a:srgbClr val="92D050"/>
                </a:solidFill>
              </a:rPr>
              <a:t> / 16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2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9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½ points for each item</a:t>
            </a:r>
          </a:p>
          <a:p>
            <a:endParaRPr lang="en-US" sz="4000" dirty="0" smtClean="0"/>
          </a:p>
          <a:p>
            <a:r>
              <a:rPr lang="en-US" sz="4000" dirty="0" smtClean="0"/>
              <a:t>½ X 5 = 2.5points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2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394</TotalTime>
  <Words>348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</vt:lpstr>
      <vt:lpstr>Lucida Sans Unicode</vt:lpstr>
      <vt:lpstr>Verdana</vt:lpstr>
      <vt:lpstr>Wingdings</vt:lpstr>
      <vt:lpstr>Wingdings 2</vt:lpstr>
      <vt:lpstr>Wingdings 3</vt:lpstr>
      <vt:lpstr>Concourse</vt:lpstr>
      <vt:lpstr>Peer Grading</vt:lpstr>
      <vt:lpstr>Peer Grading Procedures</vt:lpstr>
      <vt:lpstr>Final Draft Quality: +3</vt:lpstr>
      <vt:lpstr>Table 1: +5.5</vt:lpstr>
      <vt:lpstr>Table 2: +2</vt:lpstr>
      <vt:lpstr>Sample Calculations: +2.5</vt:lpstr>
      <vt:lpstr>Graph 1: +3</vt:lpstr>
      <vt:lpstr>Graph 2: +3</vt:lpstr>
      <vt:lpstr>Graph 3</vt:lpstr>
      <vt:lpstr>Graph 4 </vt:lpstr>
      <vt:lpstr>Analysis Questions: +1.5</vt:lpstr>
      <vt:lpstr>Conclusion: +1.5</vt:lpstr>
      <vt:lpstr>Total Score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Grading Rubric</dc:title>
  <dc:creator>K. Bennett</dc:creator>
  <cp:lastModifiedBy>Ciustea, Corina    SHS - Staff</cp:lastModifiedBy>
  <cp:revision>46</cp:revision>
  <dcterms:created xsi:type="dcterms:W3CDTF">2012-12-12T16:25:06Z</dcterms:created>
  <dcterms:modified xsi:type="dcterms:W3CDTF">2017-11-22T16:51:47Z</dcterms:modified>
</cp:coreProperties>
</file>