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57" r:id="rId4"/>
    <p:sldId id="258" r:id="rId5"/>
    <p:sldId id="259" r:id="rId6"/>
    <p:sldId id="267" r:id="rId7"/>
    <p:sldId id="265" r:id="rId8"/>
    <p:sldId id="271" r:id="rId9"/>
    <p:sldId id="269" r:id="rId10"/>
    <p:sldId id="270" r:id="rId11"/>
    <p:sldId id="272" r:id="rId12"/>
    <p:sldId id="268" r:id="rId13"/>
    <p:sldId id="262" r:id="rId14"/>
    <p:sldId id="263" r:id="rId15"/>
    <p:sldId id="264"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98389941-03BD-489F-B3F4-9AE5D40F9944}" type="datetimeFigureOut">
              <a:rPr lang="en-US" smtClean="0"/>
              <a:t>3/10/2019</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4630FC57-AD42-4A3C-A2D5-16D0BD2FBA80}"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389941-03BD-489F-B3F4-9AE5D40F9944}" type="datetimeFigureOut">
              <a:rPr lang="en-US" smtClean="0"/>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0FC57-AD42-4A3C-A2D5-16D0BD2FBA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389941-03BD-489F-B3F4-9AE5D40F9944}" type="datetimeFigureOut">
              <a:rPr lang="en-US" smtClean="0"/>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0FC57-AD42-4A3C-A2D5-16D0BD2FBA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389941-03BD-489F-B3F4-9AE5D40F9944}" type="datetimeFigureOut">
              <a:rPr lang="en-US" smtClean="0"/>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0FC57-AD42-4A3C-A2D5-16D0BD2FBA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389941-03BD-489F-B3F4-9AE5D40F9944}" type="datetimeFigureOut">
              <a:rPr lang="en-US" smtClean="0"/>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0FC57-AD42-4A3C-A2D5-16D0BD2FBA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8389941-03BD-489F-B3F4-9AE5D40F9944}" type="datetimeFigureOut">
              <a:rPr lang="en-US" smtClean="0"/>
              <a:t>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0FC57-AD42-4A3C-A2D5-16D0BD2FBA80}"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8389941-03BD-489F-B3F4-9AE5D40F9944}" type="datetimeFigureOut">
              <a:rPr lang="en-US" smtClean="0"/>
              <a:t>3/10/2019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0FC57-AD42-4A3C-A2D5-16D0BD2FBA80}"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389941-03BD-489F-B3F4-9AE5D40F9944}" type="datetimeFigureOut">
              <a:rPr lang="en-US" smtClean="0"/>
              <a:t>3/10/2019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30FC57-AD42-4A3C-A2D5-16D0BD2FBA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89941-03BD-489F-B3F4-9AE5D40F9944}" type="datetimeFigureOut">
              <a:rPr lang="en-US" smtClean="0"/>
              <a:t>3/10/2019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30FC57-AD42-4A3C-A2D5-16D0BD2FBA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389941-03BD-489F-B3F4-9AE5D40F9944}" type="datetimeFigureOut">
              <a:rPr lang="en-US" smtClean="0"/>
              <a:t>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0FC57-AD42-4A3C-A2D5-16D0BD2FBA8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389941-03BD-489F-B3F4-9AE5D40F9944}" type="datetimeFigureOut">
              <a:rPr lang="en-US" smtClean="0"/>
              <a:t>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0FC57-AD42-4A3C-A2D5-16D0BD2FBA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98389941-03BD-489F-B3F4-9AE5D40F9944}" type="datetimeFigureOut">
              <a:rPr lang="en-US" smtClean="0"/>
              <a:t>3/10/2019</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4630FC57-AD42-4A3C-A2D5-16D0BD2FBA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 Crash Lab</a:t>
            </a:r>
          </a:p>
        </p:txBody>
      </p:sp>
      <p:sp>
        <p:nvSpPr>
          <p:cNvPr id="3" name="Subtitle 2"/>
          <p:cNvSpPr>
            <a:spLocks noGrp="1"/>
          </p:cNvSpPr>
          <p:nvPr>
            <p:ph type="subTitle" idx="1"/>
          </p:nvPr>
        </p:nvSpPr>
        <p:spPr/>
        <p:txBody>
          <a:bodyPr/>
          <a:lstStyle/>
          <a:p>
            <a:r>
              <a:rPr lang="en-US" dirty="0"/>
              <a:t>A long term project to summarize our mechanics unit!</a:t>
            </a:r>
          </a:p>
        </p:txBody>
      </p:sp>
    </p:spTree>
    <p:extLst>
      <p:ext uri="{BB962C8B-B14F-4D97-AF65-F5344CB8AC3E}">
        <p14:creationId xmlns:p14="http://schemas.microsoft.com/office/powerpoint/2010/main" val="95800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41440" cy="1442674"/>
          </a:xfrm>
        </p:spPr>
        <p:txBody>
          <a:bodyPr/>
          <a:lstStyle/>
          <a:p>
            <a:r>
              <a:rPr lang="en-US" dirty="0"/>
              <a:t>Crumple Zone</a:t>
            </a:r>
          </a:p>
        </p:txBody>
      </p:sp>
      <p:sp>
        <p:nvSpPr>
          <p:cNvPr id="3" name="Content Placeholder 2"/>
          <p:cNvSpPr>
            <a:spLocks noGrp="1"/>
          </p:cNvSpPr>
          <p:nvPr>
            <p:ph idx="1"/>
          </p:nvPr>
        </p:nvSpPr>
        <p:spPr>
          <a:xfrm>
            <a:off x="381000" y="1143000"/>
            <a:ext cx="8382000" cy="5410200"/>
          </a:xfrm>
        </p:spPr>
        <p:txBody>
          <a:bodyPr>
            <a:normAutofit/>
          </a:bodyPr>
          <a:lstStyle/>
          <a:p>
            <a:pPr lvl="1"/>
            <a:r>
              <a:rPr lang="en-US" sz="2400" dirty="0"/>
              <a:t>The design must be adequate for the predictable forces and energy transfers at impact.  </a:t>
            </a:r>
            <a:r>
              <a:rPr lang="en-US" sz="2400" b="1" dirty="0">
                <a:solidFill>
                  <a:srgbClr val="0070C0"/>
                </a:solidFill>
              </a:rPr>
              <a:t>The hood area of your car should actually crumple</a:t>
            </a:r>
            <a:r>
              <a:rPr lang="en-US" sz="2400" dirty="0"/>
              <a:t>, and ideally there will be little to no bouncing of your car.  If your car bounces off the track, you run the risk of your eggs’ deaths as a result. </a:t>
            </a:r>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lvl="1"/>
            <a:r>
              <a:rPr lang="en-US" sz="2400" dirty="0"/>
              <a:t>Your </a:t>
            </a:r>
            <a:r>
              <a:rPr lang="en-US" sz="2400" b="1" dirty="0">
                <a:solidFill>
                  <a:srgbClr val="0070C0"/>
                </a:solidFill>
              </a:rPr>
              <a:t>front bumper may not extend more than 10.0 cm </a:t>
            </a:r>
            <a:r>
              <a:rPr lang="en-US" sz="2400" dirty="0"/>
              <a:t>from the front of the wooden car base.</a:t>
            </a:r>
            <a:endParaRPr lang="en-US" sz="2400" u="sng" dirty="0"/>
          </a:p>
        </p:txBody>
      </p:sp>
      <p:pic>
        <p:nvPicPr>
          <p:cNvPr id="12290" name="Picture 2" descr="http://scienceblogs.com/gregladen/files/2012/10/mythbusters_c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3200400"/>
            <a:ext cx="476250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3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41440" cy="1442674"/>
          </a:xfrm>
        </p:spPr>
        <p:txBody>
          <a:bodyPr/>
          <a:lstStyle/>
          <a:p>
            <a:r>
              <a:rPr lang="en-US" dirty="0"/>
              <a:t>Crumple Zone</a:t>
            </a:r>
          </a:p>
        </p:txBody>
      </p:sp>
      <p:sp>
        <p:nvSpPr>
          <p:cNvPr id="3" name="Content Placeholder 2"/>
          <p:cNvSpPr>
            <a:spLocks noGrp="1"/>
          </p:cNvSpPr>
          <p:nvPr>
            <p:ph idx="1"/>
          </p:nvPr>
        </p:nvSpPr>
        <p:spPr>
          <a:xfrm>
            <a:off x="381000" y="1143000"/>
            <a:ext cx="8382000" cy="5181600"/>
          </a:xfrm>
        </p:spPr>
        <p:txBody>
          <a:bodyPr>
            <a:normAutofit/>
          </a:bodyPr>
          <a:lstStyle/>
          <a:p>
            <a:pPr lvl="1"/>
            <a:r>
              <a:rPr lang="en-US" sz="2400" dirty="0"/>
              <a:t>Your crumple zone </a:t>
            </a:r>
            <a:r>
              <a:rPr lang="en-US" sz="2400" b="1" dirty="0">
                <a:solidFill>
                  <a:srgbClr val="0070C0"/>
                </a:solidFill>
              </a:rPr>
              <a:t>must be a part of the car body design </a:t>
            </a:r>
            <a:r>
              <a:rPr lang="en-US" sz="2400" dirty="0"/>
              <a:t>(work it into the hood somehow) and can also include something under the hood to help absorb some of the energy—just not foam.   Be creative with your designs!</a:t>
            </a:r>
          </a:p>
          <a:p>
            <a:pPr lvl="1"/>
            <a:r>
              <a:rPr lang="en-US" sz="2400" dirty="0"/>
              <a:t>The material limitations include the prohibition of any</a:t>
            </a:r>
            <a:r>
              <a:rPr lang="en-US" sz="2400" u="sng" dirty="0"/>
              <a:t> foam </a:t>
            </a:r>
            <a:r>
              <a:rPr lang="en-US" sz="2400" dirty="0"/>
              <a:t>or foam-like material, </a:t>
            </a:r>
            <a:r>
              <a:rPr lang="en-US" sz="2400" u="sng" dirty="0"/>
              <a:t>sponges</a:t>
            </a:r>
            <a:r>
              <a:rPr lang="en-US" sz="2400" dirty="0"/>
              <a:t>, </a:t>
            </a:r>
            <a:r>
              <a:rPr lang="en-US" sz="2400" u="sng" dirty="0"/>
              <a:t>bubble wrap</a:t>
            </a:r>
            <a:r>
              <a:rPr lang="en-US" sz="2400" dirty="0"/>
              <a:t>, and the like.  </a:t>
            </a:r>
            <a:r>
              <a:rPr lang="en-US" sz="2400" u="sng" dirty="0"/>
              <a:t>NO LIQUIDS</a:t>
            </a:r>
            <a:r>
              <a:rPr lang="en-US" sz="2400" dirty="0"/>
              <a:t> or anything that can damage the equipment.</a:t>
            </a:r>
          </a:p>
          <a:p>
            <a:pPr marL="329184" lvl="1" indent="0">
              <a:buNone/>
            </a:pPr>
            <a:endParaRPr lang="en-US" sz="24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4343400"/>
            <a:ext cx="29718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962399"/>
            <a:ext cx="1943099" cy="259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quot;No&quot; Symbol 3"/>
          <p:cNvSpPr/>
          <p:nvPr/>
        </p:nvSpPr>
        <p:spPr>
          <a:xfrm>
            <a:off x="1784717" y="4084572"/>
            <a:ext cx="2514600" cy="2743200"/>
          </a:xfrm>
          <a:prstGeom prst="noSmoking">
            <a:avLst/>
          </a:prstGeom>
          <a:solidFill>
            <a:srgbClr val="FF0000">
              <a:alpha val="70000"/>
            </a:srgb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Multiply 7"/>
          <p:cNvSpPr/>
          <p:nvPr/>
        </p:nvSpPr>
        <p:spPr>
          <a:xfrm>
            <a:off x="5410200" y="4419600"/>
            <a:ext cx="1475483" cy="1447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03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
            <a:ext cx="8041440" cy="1442674"/>
          </a:xfrm>
        </p:spPr>
        <p:txBody>
          <a:bodyPr/>
          <a:lstStyle/>
          <a:p>
            <a:r>
              <a:rPr lang="en-US" dirty="0"/>
              <a:t>Body Design and Ergonomics</a:t>
            </a:r>
          </a:p>
        </p:txBody>
      </p:sp>
      <p:sp>
        <p:nvSpPr>
          <p:cNvPr id="3" name="Content Placeholder 2"/>
          <p:cNvSpPr>
            <a:spLocks noGrp="1"/>
          </p:cNvSpPr>
          <p:nvPr>
            <p:ph idx="1"/>
          </p:nvPr>
        </p:nvSpPr>
        <p:spPr>
          <a:xfrm>
            <a:off x="381000" y="1295400"/>
            <a:ext cx="8382000" cy="5181600"/>
          </a:xfrm>
        </p:spPr>
        <p:txBody>
          <a:bodyPr>
            <a:normAutofit/>
          </a:bodyPr>
          <a:lstStyle/>
          <a:p>
            <a:pPr lvl="1"/>
            <a:r>
              <a:rPr lang="en-US" sz="2400" dirty="0"/>
              <a:t>Design of a realistic car body, and effective construction.  </a:t>
            </a:r>
            <a:r>
              <a:rPr lang="en-US" sz="2400" b="1" dirty="0">
                <a:solidFill>
                  <a:srgbClr val="0070C0"/>
                </a:solidFill>
              </a:rPr>
              <a:t>The car body should be 1 whole piece </a:t>
            </a:r>
            <a:r>
              <a:rPr lang="en-US" sz="2400" dirty="0"/>
              <a:t>that includes the hood/crumple zone area, the passenger area, and the trunk/back area.  </a:t>
            </a:r>
          </a:p>
          <a:p>
            <a:pPr lvl="1"/>
            <a:r>
              <a:rPr lang="en-US" sz="2400" dirty="0"/>
              <a:t>This car body will be </a:t>
            </a:r>
            <a:r>
              <a:rPr lang="en-US" sz="2400" b="1" dirty="0">
                <a:solidFill>
                  <a:srgbClr val="0070C0"/>
                </a:solidFill>
              </a:rPr>
              <a:t>taped securely onto the wooden car base</a:t>
            </a:r>
            <a:r>
              <a:rPr lang="en-US" sz="2400" dirty="0"/>
              <a:t>, so measure carefully! (You don’t want any part of the car rubbing against the wheels!)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7117" y="4191000"/>
            <a:ext cx="4289766" cy="2351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691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
            <a:ext cx="8041440" cy="1442674"/>
          </a:xfrm>
        </p:spPr>
        <p:txBody>
          <a:bodyPr/>
          <a:lstStyle/>
          <a:p>
            <a:r>
              <a:rPr lang="en-US" dirty="0"/>
              <a:t>Body Design and Ergonomics</a:t>
            </a:r>
          </a:p>
        </p:txBody>
      </p:sp>
      <p:sp>
        <p:nvSpPr>
          <p:cNvPr id="3" name="Content Placeholder 2"/>
          <p:cNvSpPr>
            <a:spLocks noGrp="1"/>
          </p:cNvSpPr>
          <p:nvPr>
            <p:ph idx="1"/>
          </p:nvPr>
        </p:nvSpPr>
        <p:spPr>
          <a:xfrm>
            <a:off x="381000" y="1295400"/>
            <a:ext cx="8382000" cy="5181600"/>
          </a:xfrm>
        </p:spPr>
        <p:txBody>
          <a:bodyPr>
            <a:normAutofit/>
          </a:bodyPr>
          <a:lstStyle/>
          <a:p>
            <a:pPr lvl="1"/>
            <a:r>
              <a:rPr lang="en-US" sz="2400" dirty="0"/>
              <a:t>The fundamentals of the car body should be realistic:  </a:t>
            </a:r>
            <a:r>
              <a:rPr lang="en-US" sz="2400" b="1" dirty="0">
                <a:solidFill>
                  <a:srgbClr val="0070C0"/>
                </a:solidFill>
              </a:rPr>
              <a:t>at least 2 doors are required</a:t>
            </a:r>
            <a:r>
              <a:rPr lang="en-US" sz="2400" dirty="0"/>
              <a:t> (for entry/exit of the driver and passenger); </a:t>
            </a:r>
            <a:r>
              <a:rPr lang="en-US" sz="2400" b="1" dirty="0">
                <a:solidFill>
                  <a:srgbClr val="0070C0"/>
                </a:solidFill>
              </a:rPr>
              <a:t>good visibility </a:t>
            </a:r>
            <a:r>
              <a:rPr lang="en-US" sz="2400" dirty="0"/>
              <a:t>(large windshield, side windows, rear window) is required, and a </a:t>
            </a:r>
            <a:r>
              <a:rPr lang="en-US" sz="2400" b="1" dirty="0">
                <a:solidFill>
                  <a:srgbClr val="0070C0"/>
                </a:solidFill>
              </a:rPr>
              <a:t>realistic amount of leg room and head room</a:t>
            </a:r>
            <a:r>
              <a:rPr lang="en-US" sz="2400" dirty="0"/>
              <a:t> should be considered as well.</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657600"/>
            <a:ext cx="2590800" cy="2882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4876800" y="5029200"/>
            <a:ext cx="8382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467822" y="3810000"/>
            <a:ext cx="8382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743200" y="3794256"/>
            <a:ext cx="990600" cy="3967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238500" y="6102643"/>
            <a:ext cx="990600" cy="3967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81500" y="5334000"/>
            <a:ext cx="0" cy="4480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578297" y="4343400"/>
            <a:ext cx="0" cy="4480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444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41440" cy="1442674"/>
          </a:xfrm>
        </p:spPr>
        <p:txBody>
          <a:bodyPr/>
          <a:lstStyle/>
          <a:p>
            <a:r>
              <a:rPr lang="en-US" dirty="0"/>
              <a:t>Important Dates!</a:t>
            </a:r>
          </a:p>
        </p:txBody>
      </p:sp>
      <p:sp>
        <p:nvSpPr>
          <p:cNvPr id="3" name="Content Placeholder 2"/>
          <p:cNvSpPr>
            <a:spLocks noGrp="1"/>
          </p:cNvSpPr>
          <p:nvPr>
            <p:ph idx="1"/>
          </p:nvPr>
        </p:nvSpPr>
        <p:spPr>
          <a:xfrm>
            <a:off x="304800" y="1371600"/>
            <a:ext cx="8763000" cy="5334000"/>
          </a:xfrm>
        </p:spPr>
        <p:txBody>
          <a:bodyPr>
            <a:normAutofit/>
          </a:bodyPr>
          <a:lstStyle/>
          <a:p>
            <a:pPr lvl="0"/>
            <a:r>
              <a:rPr lang="en-US" b="1" dirty="0">
                <a:solidFill>
                  <a:srgbClr val="0070C0"/>
                </a:solidFill>
              </a:rPr>
              <a:t>March 12</a:t>
            </a:r>
            <a:r>
              <a:rPr lang="en-US" dirty="0"/>
              <a:t>: Project introduced; partners selected</a:t>
            </a:r>
          </a:p>
          <a:p>
            <a:pPr lvl="0"/>
            <a:r>
              <a:rPr lang="en-US" dirty="0"/>
              <a:t> Work on pre-construction research and planning initial design (i.e. rough draft blue prints)</a:t>
            </a:r>
          </a:p>
          <a:p>
            <a:pPr lvl="0"/>
            <a:r>
              <a:rPr lang="en-US" b="1" dirty="0">
                <a:solidFill>
                  <a:srgbClr val="0070C0"/>
                </a:solidFill>
              </a:rPr>
              <a:t>March 12 through March 15</a:t>
            </a:r>
            <a:r>
              <a:rPr lang="en-US" b="1" dirty="0"/>
              <a:t>:</a:t>
            </a:r>
            <a:r>
              <a:rPr lang="en-US" dirty="0"/>
              <a:t>  Most of these days will be work/construction days.  Plan to bring your construction materials, use class time wisely, and clean up after yourselves.  Leaving a mess in your work area will result in loss of points.</a:t>
            </a:r>
          </a:p>
          <a:p>
            <a:pPr lvl="0"/>
            <a:r>
              <a:rPr lang="en-US" b="1" dirty="0">
                <a:solidFill>
                  <a:srgbClr val="0070C0"/>
                </a:solidFill>
              </a:rPr>
              <a:t> March 13</a:t>
            </a:r>
            <a:r>
              <a:rPr lang="en-US" b="1" dirty="0"/>
              <a:t>:</a:t>
            </a:r>
            <a:r>
              <a:rPr lang="en-US" dirty="0"/>
              <a:t> rough draft blue prints and pre-construction research questions will be checked (progress stamp)</a:t>
            </a:r>
          </a:p>
          <a:p>
            <a:pPr lvl="0"/>
            <a:r>
              <a:rPr lang="en-US" b="1" dirty="0">
                <a:solidFill>
                  <a:srgbClr val="0070C0"/>
                </a:solidFill>
              </a:rPr>
              <a:t>March 15</a:t>
            </a:r>
            <a:r>
              <a:rPr lang="en-US" b="1" dirty="0"/>
              <a:t>: </a:t>
            </a:r>
            <a:r>
              <a:rPr lang="en-US" b="1" dirty="0">
                <a:solidFill>
                  <a:srgbClr val="C00000"/>
                </a:solidFill>
              </a:rPr>
              <a:t>Projects due and testing begins! </a:t>
            </a:r>
            <a:r>
              <a:rPr lang="en-US" dirty="0"/>
              <a:t>All cars must be done and brought in to class by this date!</a:t>
            </a:r>
          </a:p>
          <a:p>
            <a:pPr lvl="0"/>
            <a:r>
              <a:rPr lang="en-US" b="1" dirty="0">
                <a:solidFill>
                  <a:srgbClr val="0070C0"/>
                </a:solidFill>
              </a:rPr>
              <a:t>  March 18</a:t>
            </a:r>
            <a:r>
              <a:rPr lang="en-US" b="1" dirty="0"/>
              <a:t>: </a:t>
            </a:r>
            <a:r>
              <a:rPr lang="en-US" dirty="0"/>
              <a:t>Testing day #2</a:t>
            </a:r>
          </a:p>
          <a:p>
            <a:pPr lvl="0"/>
            <a:r>
              <a:rPr lang="en-US" b="1" dirty="0">
                <a:solidFill>
                  <a:srgbClr val="0070C0"/>
                </a:solidFill>
              </a:rPr>
              <a:t>Monday, March 21</a:t>
            </a:r>
            <a:r>
              <a:rPr lang="en-US" b="1" dirty="0"/>
              <a:t>: </a:t>
            </a:r>
            <a:r>
              <a:rPr lang="en-US" b="1" dirty="0">
                <a:solidFill>
                  <a:srgbClr val="C00000"/>
                </a:solidFill>
              </a:rPr>
              <a:t>INDIVIDUAL Portfolios and Analysis  due</a:t>
            </a:r>
            <a:endParaRPr lang="en-US" dirty="0">
              <a:solidFill>
                <a:srgbClr val="C00000"/>
              </a:solidFill>
            </a:endParaRPr>
          </a:p>
          <a:p>
            <a:endParaRPr lang="en-US" dirty="0"/>
          </a:p>
        </p:txBody>
      </p:sp>
      <p:pic>
        <p:nvPicPr>
          <p:cNvPr id="7170" name="Picture 2" descr="https://encrypted-tbn2.gstatic.com/images?q=tbn:ANd9GcR_XP_ckrX-_2MEXqeUHAjvqb-h3Ka2lbxP7ITWo378ZaM9gM0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5012"/>
            <a:ext cx="2130425" cy="14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5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41440" cy="1442674"/>
          </a:xfrm>
        </p:spPr>
        <p:txBody>
          <a:bodyPr/>
          <a:lstStyle/>
          <a:p>
            <a:r>
              <a:rPr lang="en-US" dirty="0"/>
              <a:t>Pre-Construction Research</a:t>
            </a:r>
          </a:p>
        </p:txBody>
      </p:sp>
      <p:sp>
        <p:nvSpPr>
          <p:cNvPr id="3" name="Content Placeholder 2"/>
          <p:cNvSpPr>
            <a:spLocks noGrp="1"/>
          </p:cNvSpPr>
          <p:nvPr>
            <p:ph idx="1"/>
          </p:nvPr>
        </p:nvSpPr>
        <p:spPr>
          <a:xfrm>
            <a:off x="304800" y="1524000"/>
            <a:ext cx="8534400" cy="4953000"/>
          </a:xfrm>
        </p:spPr>
        <p:txBody>
          <a:bodyPr>
            <a:normAutofit/>
          </a:bodyPr>
          <a:lstStyle/>
          <a:p>
            <a:pPr marL="388620" indent="-342900">
              <a:buFont typeface="+mj-lt"/>
              <a:buAutoNum type="arabicPeriod"/>
            </a:pPr>
            <a:r>
              <a:rPr lang="en-US" dirty="0"/>
              <a:t>What is a crumple zone?  Describe how auto-makers design their cars so that there is a crumple zone.</a:t>
            </a:r>
          </a:p>
          <a:p>
            <a:pPr marL="388620" indent="-342900">
              <a:buFont typeface="+mj-lt"/>
              <a:buAutoNum type="arabicPeriod"/>
            </a:pPr>
            <a:r>
              <a:rPr lang="en-US" dirty="0"/>
              <a:t>What standards does the insurance institute for highway safety use when they determine “safety ratings” for passenger vehicles?  </a:t>
            </a:r>
          </a:p>
          <a:p>
            <a:pPr marL="388620" indent="-342900">
              <a:buFont typeface="+mj-lt"/>
              <a:buAutoNum type="arabicPeriod"/>
            </a:pPr>
            <a:r>
              <a:rPr lang="en-US" dirty="0"/>
              <a:t>Describe the details of how seatbelts work and are useful in a car crash.</a:t>
            </a:r>
          </a:p>
          <a:p>
            <a:pPr marL="388620" indent="-342900">
              <a:buFont typeface="+mj-lt"/>
              <a:buAutoNum type="arabicPeriod"/>
            </a:pPr>
            <a:r>
              <a:rPr lang="en-US" dirty="0"/>
              <a:t>How do airbags work, and how do they add to the safety of passengers in a car crash?</a:t>
            </a:r>
          </a:p>
          <a:p>
            <a:pPr marL="388620" indent="-342900">
              <a:buFont typeface="+mj-lt"/>
              <a:buAutoNum type="arabicPeriod"/>
            </a:pPr>
            <a:r>
              <a:rPr lang="en-US" dirty="0"/>
              <a:t>What kinds of things must you consider when designing your car?</a:t>
            </a:r>
          </a:p>
        </p:txBody>
      </p:sp>
    </p:spTree>
    <p:extLst>
      <p:ext uri="{BB962C8B-B14F-4D97-AF65-F5344CB8AC3E}">
        <p14:creationId xmlns:p14="http://schemas.microsoft.com/office/powerpoint/2010/main" val="278450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41440" cy="1442674"/>
          </a:xfrm>
        </p:spPr>
        <p:txBody>
          <a:bodyPr/>
          <a:lstStyle/>
          <a:p>
            <a:r>
              <a:rPr lang="en-US" dirty="0"/>
              <a:t>Blue Print Requirements</a:t>
            </a:r>
          </a:p>
        </p:txBody>
      </p:sp>
      <p:sp>
        <p:nvSpPr>
          <p:cNvPr id="3" name="Content Placeholder 2"/>
          <p:cNvSpPr>
            <a:spLocks noGrp="1"/>
          </p:cNvSpPr>
          <p:nvPr>
            <p:ph idx="1"/>
          </p:nvPr>
        </p:nvSpPr>
        <p:spPr>
          <a:xfrm>
            <a:off x="304800" y="1524000"/>
            <a:ext cx="8534400" cy="4953000"/>
          </a:xfrm>
        </p:spPr>
        <p:txBody>
          <a:bodyPr>
            <a:normAutofit/>
          </a:bodyPr>
          <a:lstStyle/>
          <a:p>
            <a:pPr marL="388620" indent="-342900">
              <a:buFont typeface="+mj-lt"/>
              <a:buAutoNum type="arabicPeriod"/>
            </a:pPr>
            <a:r>
              <a:rPr lang="en-US" dirty="0"/>
              <a:t>Include Group # and name(s)</a:t>
            </a:r>
          </a:p>
          <a:p>
            <a:pPr marL="388620" indent="-342900">
              <a:buFont typeface="+mj-lt"/>
              <a:buAutoNum type="arabicPeriod"/>
            </a:pPr>
            <a:r>
              <a:rPr lang="en-US" dirty="0"/>
              <a:t>You will draw two labeled and scaled diagrams:</a:t>
            </a:r>
          </a:p>
          <a:p>
            <a:pPr marL="717804" lvl="1" indent="-342900">
              <a:buFont typeface="+mj-lt"/>
              <a:buAutoNum type="arabicPeriod"/>
            </a:pPr>
            <a:r>
              <a:rPr lang="en-US" dirty="0"/>
              <a:t>One will be a top down view</a:t>
            </a:r>
          </a:p>
          <a:p>
            <a:pPr marL="717804" lvl="1" indent="-342900">
              <a:buFont typeface="+mj-lt"/>
              <a:buAutoNum type="arabicPeriod"/>
            </a:pPr>
            <a:r>
              <a:rPr lang="en-US" dirty="0"/>
              <a:t>The other will be a side view</a:t>
            </a:r>
          </a:p>
          <a:p>
            <a:pPr marL="388620" indent="-342900">
              <a:buFont typeface="+mj-lt"/>
              <a:buAutoNum type="arabicPeriod"/>
            </a:pPr>
            <a:r>
              <a:rPr lang="en-US" dirty="0"/>
              <a:t>Include the scale used to make the drawing (i.e.: 1 cm = 5 cm)</a:t>
            </a:r>
          </a:p>
          <a:p>
            <a:pPr marL="388620" indent="-342900">
              <a:buFont typeface="+mj-lt"/>
              <a:buAutoNum type="arabicPeriod"/>
            </a:pPr>
            <a:r>
              <a:rPr lang="en-US" dirty="0"/>
              <a:t>Label all base measurements and include approximate dimensions for your constructed design.</a:t>
            </a:r>
          </a:p>
          <a:p>
            <a:pPr marL="388620" indent="-342900">
              <a:buFont typeface="+mj-lt"/>
              <a:buAutoNum type="arabicPeriod"/>
            </a:pPr>
            <a:r>
              <a:rPr lang="en-US" dirty="0"/>
              <a:t>Include a key to the materials used in your design and be sure the diagrams clearly show what you plan to use</a:t>
            </a:r>
          </a:p>
          <a:p>
            <a:pPr marL="388620" indent="-342900">
              <a:buFont typeface="+mj-lt"/>
              <a:buAutoNum type="arabicPeriod"/>
            </a:pPr>
            <a:r>
              <a:rPr lang="en-US" dirty="0"/>
              <a:t>Remember to include and label all required elements (i.e.: crumple zone, restraint system, 2 doors, 4 windows, leg room, etc.)</a:t>
            </a:r>
          </a:p>
        </p:txBody>
      </p:sp>
    </p:spTree>
    <p:extLst>
      <p:ext uri="{BB962C8B-B14F-4D97-AF65-F5344CB8AC3E}">
        <p14:creationId xmlns:p14="http://schemas.microsoft.com/office/powerpoint/2010/main" val="569370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41440" cy="1442674"/>
          </a:xfrm>
        </p:spPr>
        <p:txBody>
          <a:bodyPr/>
          <a:lstStyle/>
          <a:p>
            <a:r>
              <a:rPr lang="en-US" dirty="0"/>
              <a:t>Rubric </a:t>
            </a:r>
            <a:r>
              <a:rPr lang="en-US" sz="2800" dirty="0"/>
              <a:t>(available online)</a:t>
            </a:r>
          </a:p>
        </p:txBody>
      </p:sp>
      <p:sp>
        <p:nvSpPr>
          <p:cNvPr id="4" name="Content Placeholder 3"/>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620000"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9370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41440" cy="1442674"/>
          </a:xfrm>
        </p:spPr>
        <p:txBody>
          <a:bodyPr/>
          <a:lstStyle/>
          <a:p>
            <a:r>
              <a:rPr lang="en-US" dirty="0"/>
              <a:t>Rubric </a:t>
            </a:r>
            <a:r>
              <a:rPr lang="en-US" sz="2800" dirty="0"/>
              <a:t>(continued)</a:t>
            </a:r>
          </a:p>
        </p:txBody>
      </p:sp>
      <p:sp>
        <p:nvSpPr>
          <p:cNvPr id="4" name="Content Placeholder 3"/>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1381125"/>
            <a:ext cx="7534275"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81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10600" cy="5410200"/>
          </a:xfrm>
        </p:spPr>
        <p:txBody>
          <a:bodyPr>
            <a:normAutofit/>
          </a:bodyPr>
          <a:lstStyle/>
          <a:p>
            <a:r>
              <a:rPr lang="en-US" b="1" dirty="0">
                <a:solidFill>
                  <a:srgbClr val="0070C0"/>
                </a:solidFill>
              </a:rPr>
              <a:t>More than 30,000 people are killed each year </a:t>
            </a:r>
            <a:r>
              <a:rPr lang="en-US" dirty="0"/>
              <a:t>in the US from traffic accidents and many, many more are injured. </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r>
              <a:rPr lang="en-US" dirty="0"/>
              <a:t>This number would be even higher if much technological advancement was not made over the last 50 years or so related to vehicle safety. </a:t>
            </a:r>
          </a:p>
        </p:txBody>
      </p:sp>
      <p:sp>
        <p:nvSpPr>
          <p:cNvPr id="4" name="Title 1"/>
          <p:cNvSpPr>
            <a:spLocks noGrp="1"/>
          </p:cNvSpPr>
          <p:nvPr>
            <p:ph type="title"/>
          </p:nvPr>
        </p:nvSpPr>
        <p:spPr>
          <a:xfrm>
            <a:off x="533400" y="-152400"/>
            <a:ext cx="8041440" cy="1442674"/>
          </a:xfrm>
        </p:spPr>
        <p:txBody>
          <a:bodyPr/>
          <a:lstStyle/>
          <a:p>
            <a:r>
              <a:rPr lang="en-US" dirty="0"/>
              <a:t>Background Information</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366136"/>
            <a:ext cx="3245952" cy="2434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www.digitaltrends.com/wp-content/uploads/2011/10/car-crash.jpg"/>
          <p:cNvPicPr>
            <a:picLocks noChangeAspect="1" noChangeArrowheads="1"/>
          </p:cNvPicPr>
          <p:nvPr/>
        </p:nvPicPr>
        <p:blipFill rotWithShape="1">
          <a:blip r:embed="rId3">
            <a:extLst>
              <a:ext uri="{28A0092B-C50C-407E-A947-70E740481C1C}">
                <a14:useLocalDpi xmlns:a14="http://schemas.microsoft.com/office/drawing/2010/main" val="0"/>
              </a:ext>
            </a:extLst>
          </a:blip>
          <a:srcRect t="12673" b="10604"/>
          <a:stretch/>
        </p:blipFill>
        <p:spPr bwMode="auto">
          <a:xfrm>
            <a:off x="381000" y="2421948"/>
            <a:ext cx="4798835" cy="232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98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10600" cy="5410200"/>
          </a:xfrm>
        </p:spPr>
        <p:txBody>
          <a:bodyPr>
            <a:normAutofit/>
          </a:bodyPr>
          <a:lstStyle/>
          <a:p>
            <a:pPr marL="228600" lvl="1"/>
            <a:r>
              <a:rPr lang="en-US" dirty="0"/>
              <a:t>In particular </a:t>
            </a:r>
            <a:r>
              <a:rPr lang="en-US" b="1" dirty="0">
                <a:solidFill>
                  <a:srgbClr val="0070C0"/>
                </a:solidFill>
              </a:rPr>
              <a:t>passenger restraint systems </a:t>
            </a:r>
            <a:r>
              <a:rPr lang="en-US" dirty="0"/>
              <a:t>and </a:t>
            </a:r>
            <a:r>
              <a:rPr lang="en-US" b="1" dirty="0">
                <a:solidFill>
                  <a:srgbClr val="0070C0"/>
                </a:solidFill>
              </a:rPr>
              <a:t>vehicle crumple zones</a:t>
            </a:r>
            <a:r>
              <a:rPr lang="en-US" dirty="0"/>
              <a:t> play a key factor that has allowed many to survive what would have previously been a fatal car crash. </a:t>
            </a:r>
          </a:p>
          <a:p>
            <a:pPr marL="228600" lvl="1"/>
            <a:endParaRPr lang="en-US" dirty="0"/>
          </a:p>
          <a:p>
            <a:pPr marL="228600" lvl="1"/>
            <a:endParaRPr lang="en-US" dirty="0"/>
          </a:p>
          <a:p>
            <a:pPr marL="228600" lvl="1"/>
            <a:endParaRPr lang="en-US" dirty="0"/>
          </a:p>
          <a:p>
            <a:pPr marL="228600" lvl="1"/>
            <a:endParaRPr lang="en-US" dirty="0"/>
          </a:p>
          <a:p>
            <a:pPr marL="228600" lvl="1"/>
            <a:endParaRPr lang="en-US" dirty="0"/>
          </a:p>
          <a:p>
            <a:r>
              <a:rPr lang="en-US" dirty="0"/>
              <a:t>As a physics class we are going to take the things we have learned about collisions and apply that to a good crumple zone/occupant restraint design. </a:t>
            </a:r>
          </a:p>
          <a:p>
            <a:pPr lvl="1"/>
            <a:r>
              <a:rPr lang="en-US" b="1" dirty="0">
                <a:solidFill>
                  <a:srgbClr val="0070C0"/>
                </a:solidFill>
              </a:rPr>
              <a:t>You and your partner will be working as a mechanical engineering design and fabrication team</a:t>
            </a:r>
            <a:r>
              <a:rPr lang="en-US" dirty="0"/>
              <a:t>. Your job as an engineer is to design a safer vehicle body.</a:t>
            </a:r>
          </a:p>
        </p:txBody>
      </p:sp>
      <p:sp>
        <p:nvSpPr>
          <p:cNvPr id="4" name="Title 1"/>
          <p:cNvSpPr>
            <a:spLocks noGrp="1"/>
          </p:cNvSpPr>
          <p:nvPr>
            <p:ph type="title"/>
          </p:nvPr>
        </p:nvSpPr>
        <p:spPr>
          <a:xfrm>
            <a:off x="533400" y="-152400"/>
            <a:ext cx="8041440" cy="1442674"/>
          </a:xfrm>
        </p:spPr>
        <p:txBody>
          <a:bodyPr/>
          <a:lstStyle/>
          <a:p>
            <a:r>
              <a:rPr lang="en-US" dirty="0"/>
              <a:t>Background Information</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231" t="26653" r="15749" b="21488"/>
          <a:stretch/>
        </p:blipFill>
        <p:spPr bwMode="auto">
          <a:xfrm>
            <a:off x="540956" y="2362200"/>
            <a:ext cx="4360403" cy="189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www.autotrends.org/images/inflatable-seat-bel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400" y="2133600"/>
            <a:ext cx="3181364" cy="211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36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61" y="3149"/>
            <a:ext cx="8041440" cy="1442674"/>
          </a:xfrm>
        </p:spPr>
        <p:txBody>
          <a:bodyPr/>
          <a:lstStyle/>
          <a:p>
            <a:r>
              <a:rPr lang="en-US" dirty="0"/>
              <a:t>Science vs. Engineering?</a:t>
            </a:r>
          </a:p>
        </p:txBody>
      </p:sp>
      <p:sp>
        <p:nvSpPr>
          <p:cNvPr id="3" name="Content Placeholder 2"/>
          <p:cNvSpPr>
            <a:spLocks noGrp="1"/>
          </p:cNvSpPr>
          <p:nvPr>
            <p:ph idx="1"/>
          </p:nvPr>
        </p:nvSpPr>
        <p:spPr>
          <a:xfrm>
            <a:off x="457200" y="1143000"/>
            <a:ext cx="6324600" cy="5105400"/>
          </a:xfrm>
        </p:spPr>
        <p:txBody>
          <a:bodyPr>
            <a:normAutofit/>
          </a:bodyPr>
          <a:lstStyle/>
          <a:p>
            <a:r>
              <a:rPr lang="en-US" dirty="0"/>
              <a:t>What’s the difference?</a:t>
            </a:r>
          </a:p>
          <a:p>
            <a:pPr lvl="1"/>
            <a:r>
              <a:rPr lang="en-US" b="1" dirty="0">
                <a:solidFill>
                  <a:srgbClr val="0070C0"/>
                </a:solidFill>
              </a:rPr>
              <a:t>Scientists generally do their work with a driving question </a:t>
            </a:r>
            <a:r>
              <a:rPr lang="en-US" dirty="0"/>
              <a:t>(or sometimes a hypothesis) in mind. They want to increase knowledge and understanding. </a:t>
            </a:r>
          </a:p>
          <a:p>
            <a:pPr lvl="1"/>
            <a:endParaRPr lang="en-US" dirty="0"/>
          </a:p>
          <a:p>
            <a:pPr lvl="1"/>
            <a:r>
              <a:rPr lang="en-US" b="1" dirty="0">
                <a:solidFill>
                  <a:srgbClr val="0070C0"/>
                </a:solidFill>
              </a:rPr>
              <a:t>Engineers</a:t>
            </a:r>
            <a:r>
              <a:rPr lang="en-US" dirty="0"/>
              <a:t> rely on their understanding of scientific principles to </a:t>
            </a:r>
            <a:r>
              <a:rPr lang="en-US" b="1" dirty="0">
                <a:solidFill>
                  <a:srgbClr val="0070C0"/>
                </a:solidFill>
              </a:rPr>
              <a:t>solve specific practical problems</a:t>
            </a:r>
            <a:r>
              <a:rPr lang="en-US" dirty="0"/>
              <a:t>. Before an engineer sets out to design a product or part he/she will write down </a:t>
            </a:r>
            <a:r>
              <a:rPr lang="en-US" b="1" dirty="0"/>
              <a:t>a set of requirements</a:t>
            </a:r>
            <a:r>
              <a:rPr lang="en-US" dirty="0"/>
              <a:t> that the       design must accomplish.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766" y="4191000"/>
            <a:ext cx="2812709" cy="1873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178" y="1219200"/>
            <a:ext cx="2292297" cy="2204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89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41440" cy="1442674"/>
          </a:xfrm>
        </p:spPr>
        <p:txBody>
          <a:bodyPr/>
          <a:lstStyle/>
          <a:p>
            <a:r>
              <a:rPr lang="en-US" dirty="0"/>
              <a:t>Project Specifications</a:t>
            </a:r>
          </a:p>
        </p:txBody>
      </p:sp>
      <p:sp>
        <p:nvSpPr>
          <p:cNvPr id="3" name="Content Placeholder 2"/>
          <p:cNvSpPr>
            <a:spLocks noGrp="1"/>
          </p:cNvSpPr>
          <p:nvPr>
            <p:ph idx="1"/>
          </p:nvPr>
        </p:nvSpPr>
        <p:spPr>
          <a:xfrm>
            <a:off x="228600" y="1295400"/>
            <a:ext cx="8686800" cy="5257800"/>
          </a:xfrm>
        </p:spPr>
        <p:txBody>
          <a:bodyPr>
            <a:normAutofit/>
          </a:bodyPr>
          <a:lstStyle/>
          <a:p>
            <a:pPr lvl="0"/>
            <a:r>
              <a:rPr lang="en-US" b="1" dirty="0">
                <a:solidFill>
                  <a:srgbClr val="0070C0"/>
                </a:solidFill>
              </a:rPr>
              <a:t>Cars must fit (and be attached to) a car base</a:t>
            </a:r>
            <a:r>
              <a:rPr lang="en-US" dirty="0"/>
              <a:t>, which will be provided.  The body of your car will be attached the day of testing, and will be removed for another team to use when you are done.  You MUST share the bases!  </a:t>
            </a:r>
          </a:p>
          <a:p>
            <a:pPr lvl="0"/>
            <a:endParaRPr lang="en-US" dirty="0"/>
          </a:p>
          <a:p>
            <a:pPr lvl="0"/>
            <a:endParaRPr lang="en-US" dirty="0"/>
          </a:p>
          <a:p>
            <a:pPr lvl="0"/>
            <a:endParaRPr lang="en-US" dirty="0"/>
          </a:p>
          <a:p>
            <a:pPr lvl="0"/>
            <a:endParaRPr lang="en-US" dirty="0"/>
          </a:p>
          <a:p>
            <a:pPr lvl="0"/>
            <a:endParaRPr lang="en-US" dirty="0"/>
          </a:p>
          <a:p>
            <a:r>
              <a:rPr lang="en-US" dirty="0"/>
              <a:t>Car bases are of specific dimensions.  Be sure you have measured the base before constructing your car body, and </a:t>
            </a:r>
            <a:r>
              <a:rPr lang="en-US" u="sng" dirty="0"/>
              <a:t>remember which one you are using!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913" y="2895600"/>
            <a:ext cx="216217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05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41440" cy="1442674"/>
          </a:xfrm>
        </p:spPr>
        <p:txBody>
          <a:bodyPr/>
          <a:lstStyle/>
          <a:p>
            <a:r>
              <a:rPr lang="en-US" dirty="0"/>
              <a:t>Project Specifications</a:t>
            </a:r>
          </a:p>
        </p:txBody>
      </p:sp>
      <p:sp>
        <p:nvSpPr>
          <p:cNvPr id="3" name="Content Placeholder 2"/>
          <p:cNvSpPr>
            <a:spLocks noGrp="1"/>
          </p:cNvSpPr>
          <p:nvPr>
            <p:ph idx="1"/>
          </p:nvPr>
        </p:nvSpPr>
        <p:spPr>
          <a:xfrm>
            <a:off x="228600" y="1143000"/>
            <a:ext cx="8686800" cy="5410200"/>
          </a:xfrm>
        </p:spPr>
        <p:txBody>
          <a:bodyPr>
            <a:normAutofit/>
          </a:bodyPr>
          <a:lstStyle/>
          <a:p>
            <a:pPr lvl="0"/>
            <a:r>
              <a:rPr lang="en-US" b="1" dirty="0">
                <a:solidFill>
                  <a:srgbClr val="0070C0"/>
                </a:solidFill>
              </a:rPr>
              <a:t>The only power the car will have will come from the force of gravity rolling it down a ramp</a:t>
            </a:r>
            <a:r>
              <a:rPr lang="en-US" dirty="0"/>
              <a:t>.  The ramp will be set at the same angle for all </a:t>
            </a:r>
            <a:r>
              <a:rPr lang="en-US"/>
              <a:t>teams (50</a:t>
            </a:r>
            <a:r>
              <a:rPr lang="en-US" dirty="0"/>
              <a:t>°).  </a:t>
            </a:r>
          </a:p>
          <a:p>
            <a:pPr lvl="1"/>
            <a:r>
              <a:rPr lang="en-US" u="sng" dirty="0"/>
              <a:t>No braking systems will be allowed</a:t>
            </a:r>
            <a:r>
              <a:rPr lang="en-US" dirty="0"/>
              <a:t> (including purposefully added amounts of air resistance…) will be allowed. </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025" y="3276600"/>
            <a:ext cx="18859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508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382000" cy="5257800"/>
          </a:xfrm>
        </p:spPr>
        <p:txBody>
          <a:bodyPr>
            <a:normAutofit/>
          </a:bodyPr>
          <a:lstStyle/>
          <a:p>
            <a:pPr lvl="0"/>
            <a:r>
              <a:rPr lang="en-US" b="1" dirty="0">
                <a:solidFill>
                  <a:srgbClr val="0070C0"/>
                </a:solidFill>
              </a:rPr>
              <a:t>BOTH eggs must survive the crash </a:t>
            </a:r>
            <a:r>
              <a:rPr lang="en-US" dirty="0"/>
              <a:t>in order to receive full credit for the “survival” portion of the grade.</a:t>
            </a:r>
          </a:p>
          <a:p>
            <a:pPr lvl="1"/>
            <a:r>
              <a:rPr lang="en-US" b="1" dirty="0">
                <a:solidFill>
                  <a:srgbClr val="0070C0"/>
                </a:solidFill>
              </a:rPr>
              <a:t>Eggs will be provided </a:t>
            </a:r>
            <a:r>
              <a:rPr lang="en-US" dirty="0"/>
              <a:t>on the day of testing by your teacher.  No eggs from home may be used.</a:t>
            </a:r>
          </a:p>
          <a:p>
            <a:pPr lvl="1"/>
            <a:r>
              <a:rPr lang="en-US" dirty="0"/>
              <a:t>Cars will get only </a:t>
            </a:r>
            <a:r>
              <a:rPr lang="en-US" b="1" dirty="0">
                <a:solidFill>
                  <a:srgbClr val="0070C0"/>
                </a:solidFill>
              </a:rPr>
              <a:t>one (1) official crash</a:t>
            </a:r>
            <a:r>
              <a:rPr lang="en-US" dirty="0"/>
              <a:t> in order to test the design and the survivability of the occupants.</a:t>
            </a:r>
          </a:p>
          <a:p>
            <a:pPr lvl="1"/>
            <a:r>
              <a:rPr lang="en-US" dirty="0"/>
              <a:t>You may work with one partner, but </a:t>
            </a:r>
            <a:r>
              <a:rPr lang="en-US" b="1" dirty="0">
                <a:solidFill>
                  <a:srgbClr val="0070C0"/>
                </a:solidFill>
              </a:rPr>
              <a:t>no more than 2 people </a:t>
            </a:r>
            <a:r>
              <a:rPr lang="en-US" dirty="0"/>
              <a:t>per group </a:t>
            </a:r>
          </a:p>
        </p:txBody>
      </p:sp>
      <p:sp>
        <p:nvSpPr>
          <p:cNvPr id="4" name="Title 1"/>
          <p:cNvSpPr>
            <a:spLocks noGrp="1"/>
          </p:cNvSpPr>
          <p:nvPr>
            <p:ph type="title"/>
          </p:nvPr>
        </p:nvSpPr>
        <p:spPr>
          <a:xfrm>
            <a:off x="533400" y="0"/>
            <a:ext cx="8041440" cy="1442674"/>
          </a:xfrm>
        </p:spPr>
        <p:txBody>
          <a:bodyPr/>
          <a:lstStyle/>
          <a:p>
            <a:r>
              <a:rPr lang="en-US" dirty="0"/>
              <a:t>Project Specifications</a:t>
            </a:r>
          </a:p>
        </p:txBody>
      </p:sp>
      <p:pic>
        <p:nvPicPr>
          <p:cNvPr id="6146" name="Picture 2" descr="http://addmixandstir.com/wp-content/uploads/2013/10/eg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9913" y="4267200"/>
            <a:ext cx="2924175" cy="219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21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1440" cy="1442674"/>
          </a:xfrm>
        </p:spPr>
        <p:txBody>
          <a:bodyPr/>
          <a:lstStyle/>
          <a:p>
            <a:r>
              <a:rPr lang="en-US" dirty="0"/>
              <a:t>Restraint System</a:t>
            </a:r>
          </a:p>
        </p:txBody>
      </p:sp>
      <p:sp>
        <p:nvSpPr>
          <p:cNvPr id="3" name="Content Placeholder 2"/>
          <p:cNvSpPr>
            <a:spLocks noGrp="1"/>
          </p:cNvSpPr>
          <p:nvPr>
            <p:ph idx="1"/>
          </p:nvPr>
        </p:nvSpPr>
        <p:spPr>
          <a:xfrm>
            <a:off x="381000" y="990600"/>
            <a:ext cx="8382000" cy="5562600"/>
          </a:xfrm>
        </p:spPr>
        <p:txBody>
          <a:bodyPr>
            <a:normAutofit/>
          </a:bodyPr>
          <a:lstStyle/>
          <a:p>
            <a:pPr lvl="1"/>
            <a:r>
              <a:rPr lang="en-US" sz="2400" b="1" dirty="0">
                <a:solidFill>
                  <a:srgbClr val="0070C0"/>
                </a:solidFill>
              </a:rPr>
              <a:t>You will be graded on 2 aspects</a:t>
            </a:r>
            <a:r>
              <a:rPr lang="en-US" sz="2400" dirty="0"/>
              <a:t>:  do your eggs remain in their seats; and do they survive un-cracked.</a:t>
            </a:r>
            <a:endParaRPr lang="en-US" sz="2800" dirty="0"/>
          </a:p>
          <a:p>
            <a:pPr lvl="1"/>
            <a:r>
              <a:rPr lang="en-US" sz="2400" b="1" dirty="0">
                <a:solidFill>
                  <a:srgbClr val="0070C0"/>
                </a:solidFill>
              </a:rPr>
              <a:t>Occupants must be held in a safe and secure position during and after the collision.</a:t>
            </a:r>
            <a:r>
              <a:rPr lang="en-US" sz="2400" dirty="0"/>
              <a:t>  They may not just be taped into position, but must be held there realistically.  </a:t>
            </a:r>
            <a:endParaRPr lang="en-US" sz="2800" dirty="0"/>
          </a:p>
          <a:p>
            <a:pPr lvl="1"/>
            <a:r>
              <a:rPr lang="en-US" sz="2400" dirty="0"/>
              <a:t>You can make </a:t>
            </a:r>
            <a:r>
              <a:rPr lang="en-US" sz="2400" b="1" dirty="0">
                <a:solidFill>
                  <a:srgbClr val="0070C0"/>
                </a:solidFill>
              </a:rPr>
              <a:t>2 “bucket seats” out of egg cartons</a:t>
            </a:r>
            <a:r>
              <a:rPr lang="en-US" sz="2400" dirty="0"/>
              <a:t>.  You must figure out how to efficiently secure the seats to the car base in the appropriate location (the wood </a:t>
            </a:r>
            <a:r>
              <a:rPr lang="en-US" sz="2400" b="1" dirty="0"/>
              <a:t>L</a:t>
            </a:r>
            <a:r>
              <a:rPr lang="en-US" sz="2400" dirty="0"/>
              <a:t> on the car base).  </a:t>
            </a:r>
            <a:endParaRPr lang="en-US"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248745"/>
            <a:ext cx="2895600" cy="222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9014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1440" cy="1442674"/>
          </a:xfrm>
        </p:spPr>
        <p:txBody>
          <a:bodyPr/>
          <a:lstStyle/>
          <a:p>
            <a:r>
              <a:rPr lang="en-US" dirty="0"/>
              <a:t>Restraint System</a:t>
            </a:r>
          </a:p>
        </p:txBody>
      </p:sp>
      <p:sp>
        <p:nvSpPr>
          <p:cNvPr id="3" name="Content Placeholder 2"/>
          <p:cNvSpPr>
            <a:spLocks noGrp="1"/>
          </p:cNvSpPr>
          <p:nvPr>
            <p:ph idx="1"/>
          </p:nvPr>
        </p:nvSpPr>
        <p:spPr>
          <a:xfrm>
            <a:off x="381000" y="990600"/>
            <a:ext cx="8382000" cy="5181600"/>
          </a:xfrm>
        </p:spPr>
        <p:txBody>
          <a:bodyPr>
            <a:normAutofit/>
          </a:bodyPr>
          <a:lstStyle/>
          <a:p>
            <a:pPr lvl="1"/>
            <a:r>
              <a:rPr lang="en-US" sz="2400" b="1" dirty="0">
                <a:solidFill>
                  <a:srgbClr val="0070C0"/>
                </a:solidFill>
              </a:rPr>
              <a:t>Treat your eggs as though they have eyes and arms and legs</a:t>
            </a:r>
            <a:r>
              <a:rPr lang="en-US" sz="2400" dirty="0"/>
              <a:t>—all of which a driver must have access to in order to drive.  </a:t>
            </a:r>
          </a:p>
          <a:p>
            <a:pPr lvl="2"/>
            <a:r>
              <a:rPr lang="en-US" dirty="0"/>
              <a:t>Therefore, they may not be completely covered as part of your “restraint”—there must be “leg room”</a:t>
            </a:r>
            <a:r>
              <a:rPr lang="en-US" dirty="0">
                <a:sym typeface="Wingdings"/>
              </a:rPr>
              <a:t></a:t>
            </a:r>
            <a:r>
              <a:rPr lang="en-US" dirty="0"/>
              <a:t>, including </a:t>
            </a:r>
            <a:r>
              <a:rPr lang="en-US" b="1" dirty="0">
                <a:solidFill>
                  <a:srgbClr val="0070C0"/>
                </a:solidFill>
              </a:rPr>
              <a:t>at least 6 cm of empty space directly in front of the egg </a:t>
            </a:r>
            <a:r>
              <a:rPr lang="en-US" dirty="0"/>
              <a:t>before any kind of padding may be included.</a:t>
            </a:r>
            <a:endParaRPr lang="en-US" sz="2600" dirty="0"/>
          </a:p>
        </p:txBody>
      </p:sp>
      <p:pic>
        <p:nvPicPr>
          <p:cNvPr id="10242" name="Picture 2" descr="http://i447.photobucket.com/albums/qq200/hickjim/bubble-wrap-su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58" y="3854928"/>
            <a:ext cx="3918440" cy="265697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web-site-building-tips.com/image-files/blindfolded-dri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567" y="3733800"/>
            <a:ext cx="4669033" cy="2899226"/>
          </a:xfrm>
          <a:prstGeom prst="rect">
            <a:avLst/>
          </a:prstGeom>
          <a:noFill/>
          <a:extLst>
            <a:ext uri="{909E8E84-426E-40DD-AFC4-6F175D3DCCD1}">
              <a14:hiddenFill xmlns:a14="http://schemas.microsoft.com/office/drawing/2010/main">
                <a:solidFill>
                  <a:srgbClr val="FFFFFF"/>
                </a:solidFill>
              </a14:hiddenFill>
            </a:ext>
          </a:extLst>
        </p:spPr>
      </p:pic>
      <p:sp>
        <p:nvSpPr>
          <p:cNvPr id="6" name="Multiply 5"/>
          <p:cNvSpPr/>
          <p:nvPr/>
        </p:nvSpPr>
        <p:spPr>
          <a:xfrm>
            <a:off x="1153578" y="4572000"/>
            <a:ext cx="1981200" cy="2133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a:off x="5919341" y="5270395"/>
            <a:ext cx="1475483" cy="1447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3541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398</TotalTime>
  <Words>1271</Words>
  <Application>Microsoft Office PowerPoint</Application>
  <PresentationFormat>On-screen Show (4:3)</PresentationFormat>
  <Paragraphs>91</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Cambria</vt:lpstr>
      <vt:lpstr>Rage Italic</vt:lpstr>
      <vt:lpstr>Sketchbook</vt:lpstr>
      <vt:lpstr>Car Crash Lab</vt:lpstr>
      <vt:lpstr>Background Information</vt:lpstr>
      <vt:lpstr>Background Information</vt:lpstr>
      <vt:lpstr>Science vs. Engineering?</vt:lpstr>
      <vt:lpstr>Project Specifications</vt:lpstr>
      <vt:lpstr>Project Specifications</vt:lpstr>
      <vt:lpstr>Project Specifications</vt:lpstr>
      <vt:lpstr>Restraint System</vt:lpstr>
      <vt:lpstr>Restraint System</vt:lpstr>
      <vt:lpstr>Crumple Zone</vt:lpstr>
      <vt:lpstr>Crumple Zone</vt:lpstr>
      <vt:lpstr>Body Design and Ergonomics</vt:lpstr>
      <vt:lpstr>Body Design and Ergonomics</vt:lpstr>
      <vt:lpstr>Important Dates!</vt:lpstr>
      <vt:lpstr>Pre-Construction Research</vt:lpstr>
      <vt:lpstr>Blue Print Requirements</vt:lpstr>
      <vt:lpstr>Rubric (available online)</vt:lpstr>
      <vt:lpstr>Rubric (continued)</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 Crash Lab</dc:title>
  <dc:creator>K. Bennett</dc:creator>
  <cp:lastModifiedBy>Ciustea, Corina    SHS - Staff</cp:lastModifiedBy>
  <cp:revision>23</cp:revision>
  <dcterms:created xsi:type="dcterms:W3CDTF">2013-02-14T15:16:36Z</dcterms:created>
  <dcterms:modified xsi:type="dcterms:W3CDTF">2019-03-11T04:52:38Z</dcterms:modified>
</cp:coreProperties>
</file>