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8" r:id="rId2"/>
    <p:sldId id="280" r:id="rId3"/>
    <p:sldId id="277" r:id="rId4"/>
    <p:sldId id="286" r:id="rId5"/>
    <p:sldId id="282" r:id="rId6"/>
    <p:sldId id="283" r:id="rId7"/>
    <p:sldId id="284" r:id="rId8"/>
    <p:sldId id="285" r:id="rId9"/>
    <p:sldId id="257" r:id="rId10"/>
    <p:sldId id="259" r:id="rId11"/>
    <p:sldId id="288" r:id="rId12"/>
    <p:sldId id="287" r:id="rId13"/>
    <p:sldId id="258" r:id="rId14"/>
    <p:sldId id="276" r:id="rId15"/>
    <p:sldId id="265" r:id="rId16"/>
    <p:sldId id="260" r:id="rId17"/>
    <p:sldId id="263" r:id="rId18"/>
    <p:sldId id="266" r:id="rId19"/>
    <p:sldId id="273" r:id="rId20"/>
    <p:sldId id="275" r:id="rId21"/>
    <p:sldId id="269" r:id="rId22"/>
    <p:sldId id="293" r:id="rId2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D4FAAD3-14F7-40FA-AF2F-3FA60FB9A8C2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5B1693B-4BFB-4D47-B0E5-376E6DAAA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0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DDC6C2-0838-40CE-A1FF-4A75A67A703C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8500"/>
            <a:ext cx="4600575" cy="34512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Answer: c</a:t>
            </a:r>
          </a:p>
        </p:txBody>
      </p:sp>
    </p:spTree>
    <p:extLst>
      <p:ext uri="{BB962C8B-B14F-4D97-AF65-F5344CB8AC3E}">
        <p14:creationId xmlns:p14="http://schemas.microsoft.com/office/powerpoint/2010/main" val="4221567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06E273-565A-42F8-B510-816CFECFD115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8500"/>
            <a:ext cx="4600575" cy="3451225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Answer: a</a:t>
            </a:r>
          </a:p>
        </p:txBody>
      </p:sp>
    </p:spTree>
    <p:extLst>
      <p:ext uri="{BB962C8B-B14F-4D97-AF65-F5344CB8AC3E}">
        <p14:creationId xmlns:p14="http://schemas.microsoft.com/office/powerpoint/2010/main" val="142415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DDC6C2-0838-40CE-A1FF-4A75A67A703C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8500"/>
            <a:ext cx="4600575" cy="34512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Answer: c</a:t>
            </a:r>
          </a:p>
        </p:txBody>
      </p:sp>
    </p:spTree>
    <p:extLst>
      <p:ext uri="{BB962C8B-B14F-4D97-AF65-F5344CB8AC3E}">
        <p14:creationId xmlns:p14="http://schemas.microsoft.com/office/powerpoint/2010/main" val="4201406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565CF7-7C07-4A49-9CBB-4D48E1EA3B04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8500"/>
            <a:ext cx="4600575" cy="345122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33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06E273-565A-42F8-B510-816CFECFD115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8500"/>
            <a:ext cx="4600575" cy="3451225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Answer: a</a:t>
            </a:r>
          </a:p>
        </p:txBody>
      </p:sp>
    </p:spTree>
    <p:extLst>
      <p:ext uri="{BB962C8B-B14F-4D97-AF65-F5344CB8AC3E}">
        <p14:creationId xmlns:p14="http://schemas.microsoft.com/office/powerpoint/2010/main" val="139971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974974-C699-4DA4-9BFA-08A53D6E2A94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8500"/>
            <a:ext cx="4600575" cy="3451225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037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85D11D-BD8E-4586-8FEA-3263831431FC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8500"/>
            <a:ext cx="4600575" cy="3451225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Answer: a</a:t>
            </a:r>
          </a:p>
        </p:txBody>
      </p:sp>
    </p:spTree>
    <p:extLst>
      <p:ext uri="{BB962C8B-B14F-4D97-AF65-F5344CB8AC3E}">
        <p14:creationId xmlns:p14="http://schemas.microsoft.com/office/powerpoint/2010/main" val="1366475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58477D-D0C9-446D-ADBE-84527B469FD0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698500"/>
            <a:ext cx="4600575" cy="3451225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18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C901D3-2068-47C7-8F24-7DCF5B3EC175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C732EE-B232-4C17-B694-8B36F8D178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 b="1" i="1">
                <a:solidFill>
                  <a:schemeClr val="tx2"/>
                </a:solidFill>
              </a:rPr>
              <a:t>Question 4.14a</a:t>
            </a:r>
            <a:r>
              <a:rPr lang="en-US" altLang="en-US" sz="2800" b="1" i="1">
                <a:solidFill>
                  <a:srgbClr val="000000"/>
                </a:solidFill>
              </a:rPr>
              <a:t>   </a:t>
            </a:r>
            <a:r>
              <a:rPr lang="en-US" altLang="en-US" sz="2800" b="1">
                <a:solidFill>
                  <a:schemeClr val="accent2"/>
                </a:solidFill>
              </a:rPr>
              <a:t>Collision Course I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074738"/>
            <a:ext cx="3589338" cy="2054225"/>
          </a:xfrm>
          <a:noFill/>
        </p:spPr>
        <p:txBody>
          <a:bodyPr>
            <a:normAutofit fontScale="85000" lnSpcReduction="10000"/>
          </a:bodyPr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smtClean="0"/>
              <a:t>	A small car collides with a large truck.   Which experiences the greater impact force?</a:t>
            </a:r>
            <a:endParaRPr lang="en-US" altLang="en-US" sz="2200" b="1" smtClean="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195763" y="781050"/>
            <a:ext cx="49482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a)  the car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b)  the truck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c)  both the same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d)  it depends on the velocity of each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e)  it depends on the mass of each</a:t>
            </a:r>
            <a:endParaRPr lang="en-US" altLang="en-US" sz="2200" b="1">
              <a:solidFill>
                <a:schemeClr val="tx2"/>
              </a:solidFill>
            </a:endParaRP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1789113" y="3594100"/>
            <a:ext cx="5614987" cy="1708150"/>
            <a:chOff x="1914" y="2389"/>
            <a:chExt cx="3537" cy="1076"/>
          </a:xfrm>
        </p:grpSpPr>
        <p:sp>
          <p:nvSpPr>
            <p:cNvPr id="50184" name="Rectangle 7"/>
            <p:cNvSpPr>
              <a:spLocks noChangeArrowheads="1"/>
            </p:cNvSpPr>
            <p:nvPr/>
          </p:nvSpPr>
          <p:spPr bwMode="auto">
            <a:xfrm>
              <a:off x="1914" y="2389"/>
              <a:ext cx="3537" cy="107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0185" name="Group 8"/>
            <p:cNvGrpSpPr>
              <a:grpSpLocks/>
            </p:cNvGrpSpPr>
            <p:nvPr/>
          </p:nvGrpSpPr>
          <p:grpSpPr bwMode="auto">
            <a:xfrm>
              <a:off x="3938" y="2523"/>
              <a:ext cx="1209" cy="747"/>
              <a:chOff x="3183" y="909"/>
              <a:chExt cx="1209" cy="747"/>
            </a:xfrm>
          </p:grpSpPr>
          <p:sp>
            <p:nvSpPr>
              <p:cNvPr id="50194" name="Rectangle 9"/>
              <p:cNvSpPr>
                <a:spLocks noChangeArrowheads="1"/>
              </p:cNvSpPr>
              <p:nvPr/>
            </p:nvSpPr>
            <p:spPr bwMode="auto">
              <a:xfrm>
                <a:off x="4320" y="1422"/>
                <a:ext cx="72" cy="127"/>
              </a:xfrm>
              <a:prstGeom prst="rect">
                <a:avLst/>
              </a:prstGeom>
              <a:solidFill>
                <a:srgbClr val="E26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5" name="Freeform 10"/>
              <p:cNvSpPr>
                <a:spLocks/>
              </p:cNvSpPr>
              <p:nvPr/>
            </p:nvSpPr>
            <p:spPr bwMode="auto">
              <a:xfrm>
                <a:off x="3183" y="909"/>
                <a:ext cx="1189" cy="663"/>
              </a:xfrm>
              <a:custGeom>
                <a:avLst/>
                <a:gdLst>
                  <a:gd name="T0" fmla="*/ 0 w 2105"/>
                  <a:gd name="T1" fmla="*/ 1122 h 1175"/>
                  <a:gd name="T2" fmla="*/ 2079 w 2105"/>
                  <a:gd name="T3" fmla="*/ 1175 h 1175"/>
                  <a:gd name="T4" fmla="*/ 2105 w 2105"/>
                  <a:gd name="T5" fmla="*/ 29 h 1175"/>
                  <a:gd name="T6" fmla="*/ 833 w 2105"/>
                  <a:gd name="T7" fmla="*/ 0 h 1175"/>
                  <a:gd name="T8" fmla="*/ 813 w 2105"/>
                  <a:gd name="T9" fmla="*/ 847 h 1175"/>
                  <a:gd name="T10" fmla="*/ 748 w 2105"/>
                  <a:gd name="T11" fmla="*/ 846 h 1175"/>
                  <a:gd name="T12" fmla="*/ 763 w 2105"/>
                  <a:gd name="T13" fmla="*/ 220 h 1175"/>
                  <a:gd name="T14" fmla="*/ 168 w 2105"/>
                  <a:gd name="T15" fmla="*/ 206 h 1175"/>
                  <a:gd name="T16" fmla="*/ 10 w 2105"/>
                  <a:gd name="T17" fmla="*/ 476 h 1175"/>
                  <a:gd name="T18" fmla="*/ 0 w 2105"/>
                  <a:gd name="T19" fmla="*/ 1122 h 11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05"/>
                  <a:gd name="T31" fmla="*/ 0 h 1175"/>
                  <a:gd name="T32" fmla="*/ 2105 w 2105"/>
                  <a:gd name="T33" fmla="*/ 1175 h 11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05" h="1175">
                    <a:moveTo>
                      <a:pt x="0" y="1122"/>
                    </a:moveTo>
                    <a:lnTo>
                      <a:pt x="2079" y="1175"/>
                    </a:lnTo>
                    <a:lnTo>
                      <a:pt x="2105" y="29"/>
                    </a:lnTo>
                    <a:lnTo>
                      <a:pt x="833" y="0"/>
                    </a:lnTo>
                    <a:lnTo>
                      <a:pt x="813" y="847"/>
                    </a:lnTo>
                    <a:lnTo>
                      <a:pt x="748" y="846"/>
                    </a:lnTo>
                    <a:lnTo>
                      <a:pt x="763" y="220"/>
                    </a:lnTo>
                    <a:lnTo>
                      <a:pt x="168" y="206"/>
                    </a:lnTo>
                    <a:lnTo>
                      <a:pt x="10" y="476"/>
                    </a:lnTo>
                    <a:lnTo>
                      <a:pt x="0" y="1122"/>
                    </a:lnTo>
                    <a:close/>
                  </a:path>
                </a:pathLst>
              </a:custGeom>
              <a:solidFill>
                <a:srgbClr val="E2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6" name="Freeform 11"/>
              <p:cNvSpPr>
                <a:spLocks/>
              </p:cNvSpPr>
              <p:nvPr/>
            </p:nvSpPr>
            <p:spPr bwMode="auto">
              <a:xfrm>
                <a:off x="3251" y="1081"/>
                <a:ext cx="284" cy="135"/>
              </a:xfrm>
              <a:custGeom>
                <a:avLst/>
                <a:gdLst>
                  <a:gd name="T0" fmla="*/ 0 w 503"/>
                  <a:gd name="T1" fmla="*/ 230 h 241"/>
                  <a:gd name="T2" fmla="*/ 488 w 503"/>
                  <a:gd name="T3" fmla="*/ 241 h 241"/>
                  <a:gd name="T4" fmla="*/ 503 w 503"/>
                  <a:gd name="T5" fmla="*/ 3 h 241"/>
                  <a:gd name="T6" fmla="*/ 163 w 503"/>
                  <a:gd name="T7" fmla="*/ 0 h 241"/>
                  <a:gd name="T8" fmla="*/ 0 w 503"/>
                  <a:gd name="T9" fmla="*/ 23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3"/>
                  <a:gd name="T16" fmla="*/ 0 h 241"/>
                  <a:gd name="T17" fmla="*/ 503 w 503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3" h="241">
                    <a:moveTo>
                      <a:pt x="0" y="230"/>
                    </a:moveTo>
                    <a:lnTo>
                      <a:pt x="488" y="241"/>
                    </a:lnTo>
                    <a:lnTo>
                      <a:pt x="503" y="3"/>
                    </a:lnTo>
                    <a:lnTo>
                      <a:pt x="163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7" name="Freeform 12"/>
              <p:cNvSpPr>
                <a:spLocks/>
              </p:cNvSpPr>
              <p:nvPr/>
            </p:nvSpPr>
            <p:spPr bwMode="auto">
              <a:xfrm>
                <a:off x="3288" y="1343"/>
                <a:ext cx="313" cy="298"/>
              </a:xfrm>
              <a:custGeom>
                <a:avLst/>
                <a:gdLst>
                  <a:gd name="T0" fmla="*/ 243 w 555"/>
                  <a:gd name="T1" fmla="*/ 525 h 527"/>
                  <a:gd name="T2" fmla="*/ 190 w 555"/>
                  <a:gd name="T3" fmla="*/ 514 h 527"/>
                  <a:gd name="T4" fmla="*/ 141 w 555"/>
                  <a:gd name="T5" fmla="*/ 493 h 527"/>
                  <a:gd name="T6" fmla="*/ 97 w 555"/>
                  <a:gd name="T7" fmla="*/ 463 h 527"/>
                  <a:gd name="T8" fmla="*/ 60 w 555"/>
                  <a:gd name="T9" fmla="*/ 427 h 527"/>
                  <a:gd name="T10" fmla="*/ 31 w 555"/>
                  <a:gd name="T11" fmla="*/ 385 h 527"/>
                  <a:gd name="T12" fmla="*/ 12 w 555"/>
                  <a:gd name="T13" fmla="*/ 336 h 527"/>
                  <a:gd name="T14" fmla="*/ 1 w 555"/>
                  <a:gd name="T15" fmla="*/ 284 h 527"/>
                  <a:gd name="T16" fmla="*/ 2 w 555"/>
                  <a:gd name="T17" fmla="*/ 231 h 527"/>
                  <a:gd name="T18" fmla="*/ 14 w 555"/>
                  <a:gd name="T19" fmla="*/ 179 h 527"/>
                  <a:gd name="T20" fmla="*/ 37 w 555"/>
                  <a:gd name="T21" fmla="*/ 132 h 527"/>
                  <a:gd name="T22" fmla="*/ 67 w 555"/>
                  <a:gd name="T23" fmla="*/ 91 h 527"/>
                  <a:gd name="T24" fmla="*/ 106 w 555"/>
                  <a:gd name="T25" fmla="*/ 56 h 527"/>
                  <a:gd name="T26" fmla="*/ 151 w 555"/>
                  <a:gd name="T27" fmla="*/ 29 h 527"/>
                  <a:gd name="T28" fmla="*/ 200 w 555"/>
                  <a:gd name="T29" fmla="*/ 10 h 527"/>
                  <a:gd name="T30" fmla="*/ 254 w 555"/>
                  <a:gd name="T31" fmla="*/ 1 h 527"/>
                  <a:gd name="T32" fmla="*/ 312 w 555"/>
                  <a:gd name="T33" fmla="*/ 2 h 527"/>
                  <a:gd name="T34" fmla="*/ 365 w 555"/>
                  <a:gd name="T35" fmla="*/ 14 h 527"/>
                  <a:gd name="T36" fmla="*/ 414 w 555"/>
                  <a:gd name="T37" fmla="*/ 34 h 527"/>
                  <a:gd name="T38" fmla="*/ 458 w 555"/>
                  <a:gd name="T39" fmla="*/ 64 h 527"/>
                  <a:gd name="T40" fmla="*/ 495 w 555"/>
                  <a:gd name="T41" fmla="*/ 101 h 527"/>
                  <a:gd name="T42" fmla="*/ 524 w 555"/>
                  <a:gd name="T43" fmla="*/ 144 h 527"/>
                  <a:gd name="T44" fmla="*/ 543 w 555"/>
                  <a:gd name="T45" fmla="*/ 191 h 527"/>
                  <a:gd name="T46" fmla="*/ 554 w 555"/>
                  <a:gd name="T47" fmla="*/ 243 h 527"/>
                  <a:gd name="T48" fmla="*/ 553 w 555"/>
                  <a:gd name="T49" fmla="*/ 297 h 527"/>
                  <a:gd name="T50" fmla="*/ 541 w 555"/>
                  <a:gd name="T51" fmla="*/ 349 h 527"/>
                  <a:gd name="T52" fmla="*/ 518 w 555"/>
                  <a:gd name="T53" fmla="*/ 395 h 527"/>
                  <a:gd name="T54" fmla="*/ 488 w 555"/>
                  <a:gd name="T55" fmla="*/ 436 h 527"/>
                  <a:gd name="T56" fmla="*/ 449 w 555"/>
                  <a:gd name="T57" fmla="*/ 471 h 527"/>
                  <a:gd name="T58" fmla="*/ 404 w 555"/>
                  <a:gd name="T59" fmla="*/ 499 h 527"/>
                  <a:gd name="T60" fmla="*/ 355 w 555"/>
                  <a:gd name="T61" fmla="*/ 517 h 527"/>
                  <a:gd name="T62" fmla="*/ 301 w 555"/>
                  <a:gd name="T63" fmla="*/ 526 h 5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5"/>
                  <a:gd name="T97" fmla="*/ 0 h 527"/>
                  <a:gd name="T98" fmla="*/ 555 w 555"/>
                  <a:gd name="T99" fmla="*/ 527 h 5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5" h="527">
                    <a:moveTo>
                      <a:pt x="272" y="527"/>
                    </a:moveTo>
                    <a:lnTo>
                      <a:pt x="243" y="525"/>
                    </a:lnTo>
                    <a:lnTo>
                      <a:pt x="217" y="520"/>
                    </a:lnTo>
                    <a:lnTo>
                      <a:pt x="190" y="514"/>
                    </a:lnTo>
                    <a:lnTo>
                      <a:pt x="165" y="504"/>
                    </a:lnTo>
                    <a:lnTo>
                      <a:pt x="141" y="493"/>
                    </a:lnTo>
                    <a:lnTo>
                      <a:pt x="118" y="479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5" y="406"/>
                    </a:lnTo>
                    <a:lnTo>
                      <a:pt x="31" y="385"/>
                    </a:lnTo>
                    <a:lnTo>
                      <a:pt x="20" y="360"/>
                    </a:lnTo>
                    <a:lnTo>
                      <a:pt x="12" y="336"/>
                    </a:lnTo>
                    <a:lnTo>
                      <a:pt x="5" y="311"/>
                    </a:lnTo>
                    <a:lnTo>
                      <a:pt x="1" y="284"/>
                    </a:lnTo>
                    <a:lnTo>
                      <a:pt x="0" y="258"/>
                    </a:lnTo>
                    <a:lnTo>
                      <a:pt x="2" y="231"/>
                    </a:lnTo>
                    <a:lnTo>
                      <a:pt x="7" y="205"/>
                    </a:lnTo>
                    <a:lnTo>
                      <a:pt x="14" y="179"/>
                    </a:lnTo>
                    <a:lnTo>
                      <a:pt x="24" y="155"/>
                    </a:lnTo>
                    <a:lnTo>
                      <a:pt x="37" y="132"/>
                    </a:lnTo>
                    <a:lnTo>
                      <a:pt x="51" y="112"/>
                    </a:lnTo>
                    <a:lnTo>
                      <a:pt x="67" y="91"/>
                    </a:lnTo>
                    <a:lnTo>
                      <a:pt x="85" y="72"/>
                    </a:lnTo>
                    <a:lnTo>
                      <a:pt x="106" y="56"/>
                    </a:lnTo>
                    <a:lnTo>
                      <a:pt x="128" y="41"/>
                    </a:lnTo>
                    <a:lnTo>
                      <a:pt x="151" y="29"/>
                    </a:lnTo>
                    <a:lnTo>
                      <a:pt x="175" y="18"/>
                    </a:lnTo>
                    <a:lnTo>
                      <a:pt x="200" y="10"/>
                    </a:lnTo>
                    <a:lnTo>
                      <a:pt x="227" y="4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2"/>
                    </a:lnTo>
                    <a:lnTo>
                      <a:pt x="339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4"/>
                    </a:lnTo>
                    <a:lnTo>
                      <a:pt x="438" y="48"/>
                    </a:lnTo>
                    <a:lnTo>
                      <a:pt x="458" y="64"/>
                    </a:lnTo>
                    <a:lnTo>
                      <a:pt x="478" y="82"/>
                    </a:lnTo>
                    <a:lnTo>
                      <a:pt x="495" y="101"/>
                    </a:lnTo>
                    <a:lnTo>
                      <a:pt x="510" y="122"/>
                    </a:lnTo>
                    <a:lnTo>
                      <a:pt x="524" y="144"/>
                    </a:lnTo>
                    <a:lnTo>
                      <a:pt x="535" y="167"/>
                    </a:lnTo>
                    <a:lnTo>
                      <a:pt x="543" y="191"/>
                    </a:lnTo>
                    <a:lnTo>
                      <a:pt x="550" y="218"/>
                    </a:lnTo>
                    <a:lnTo>
                      <a:pt x="554" y="243"/>
                    </a:lnTo>
                    <a:lnTo>
                      <a:pt x="555" y="270"/>
                    </a:lnTo>
                    <a:lnTo>
                      <a:pt x="553" y="297"/>
                    </a:lnTo>
                    <a:lnTo>
                      <a:pt x="548" y="323"/>
                    </a:lnTo>
                    <a:lnTo>
                      <a:pt x="541" y="349"/>
                    </a:lnTo>
                    <a:lnTo>
                      <a:pt x="531" y="372"/>
                    </a:lnTo>
                    <a:lnTo>
                      <a:pt x="518" y="395"/>
                    </a:lnTo>
                    <a:lnTo>
                      <a:pt x="504" y="417"/>
                    </a:lnTo>
                    <a:lnTo>
                      <a:pt x="488" y="436"/>
                    </a:lnTo>
                    <a:lnTo>
                      <a:pt x="470" y="455"/>
                    </a:lnTo>
                    <a:lnTo>
                      <a:pt x="449" y="471"/>
                    </a:lnTo>
                    <a:lnTo>
                      <a:pt x="427" y="486"/>
                    </a:lnTo>
                    <a:lnTo>
                      <a:pt x="404" y="499"/>
                    </a:lnTo>
                    <a:lnTo>
                      <a:pt x="380" y="509"/>
                    </a:lnTo>
                    <a:lnTo>
                      <a:pt x="355" y="517"/>
                    </a:lnTo>
                    <a:lnTo>
                      <a:pt x="328" y="523"/>
                    </a:lnTo>
                    <a:lnTo>
                      <a:pt x="301" y="526"/>
                    </a:lnTo>
                    <a:lnTo>
                      <a:pt x="272" y="527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8" name="Freeform 13"/>
              <p:cNvSpPr>
                <a:spLocks/>
              </p:cNvSpPr>
              <p:nvPr/>
            </p:nvSpPr>
            <p:spPr bwMode="auto">
              <a:xfrm>
                <a:off x="3401" y="1452"/>
                <a:ext cx="87" cy="82"/>
              </a:xfrm>
              <a:custGeom>
                <a:avLst/>
                <a:gdLst>
                  <a:gd name="T0" fmla="*/ 76 w 155"/>
                  <a:gd name="T1" fmla="*/ 146 h 146"/>
                  <a:gd name="T2" fmla="*/ 61 w 155"/>
                  <a:gd name="T3" fmla="*/ 144 h 146"/>
                  <a:gd name="T4" fmla="*/ 46 w 155"/>
                  <a:gd name="T5" fmla="*/ 139 h 146"/>
                  <a:gd name="T6" fmla="*/ 34 w 155"/>
                  <a:gd name="T7" fmla="*/ 132 h 146"/>
                  <a:gd name="T8" fmla="*/ 22 w 155"/>
                  <a:gd name="T9" fmla="*/ 123 h 146"/>
                  <a:gd name="T10" fmla="*/ 13 w 155"/>
                  <a:gd name="T11" fmla="*/ 113 h 146"/>
                  <a:gd name="T12" fmla="*/ 6 w 155"/>
                  <a:gd name="T13" fmla="*/ 100 h 146"/>
                  <a:gd name="T14" fmla="*/ 2 w 155"/>
                  <a:gd name="T15" fmla="*/ 86 h 146"/>
                  <a:gd name="T16" fmla="*/ 0 w 155"/>
                  <a:gd name="T17" fmla="*/ 71 h 146"/>
                  <a:gd name="T18" fmla="*/ 3 w 155"/>
                  <a:gd name="T19" fmla="*/ 56 h 146"/>
                  <a:gd name="T20" fmla="*/ 7 w 155"/>
                  <a:gd name="T21" fmla="*/ 43 h 146"/>
                  <a:gd name="T22" fmla="*/ 14 w 155"/>
                  <a:gd name="T23" fmla="*/ 30 h 146"/>
                  <a:gd name="T24" fmla="*/ 25 w 155"/>
                  <a:gd name="T25" fmla="*/ 20 h 146"/>
                  <a:gd name="T26" fmla="*/ 35 w 155"/>
                  <a:gd name="T27" fmla="*/ 12 h 146"/>
                  <a:gd name="T28" fmla="*/ 49 w 155"/>
                  <a:gd name="T29" fmla="*/ 5 h 146"/>
                  <a:gd name="T30" fmla="*/ 63 w 155"/>
                  <a:gd name="T31" fmla="*/ 1 h 146"/>
                  <a:gd name="T32" fmla="*/ 79 w 155"/>
                  <a:gd name="T33" fmla="*/ 0 h 146"/>
                  <a:gd name="T34" fmla="*/ 95 w 155"/>
                  <a:gd name="T35" fmla="*/ 1 h 146"/>
                  <a:gd name="T36" fmla="*/ 109 w 155"/>
                  <a:gd name="T37" fmla="*/ 6 h 146"/>
                  <a:gd name="T38" fmla="*/ 121 w 155"/>
                  <a:gd name="T39" fmla="*/ 13 h 146"/>
                  <a:gd name="T40" fmla="*/ 133 w 155"/>
                  <a:gd name="T41" fmla="*/ 22 h 146"/>
                  <a:gd name="T42" fmla="*/ 142 w 155"/>
                  <a:gd name="T43" fmla="*/ 33 h 146"/>
                  <a:gd name="T44" fmla="*/ 149 w 155"/>
                  <a:gd name="T45" fmla="*/ 46 h 146"/>
                  <a:gd name="T46" fmla="*/ 153 w 155"/>
                  <a:gd name="T47" fmla="*/ 60 h 146"/>
                  <a:gd name="T48" fmla="*/ 155 w 155"/>
                  <a:gd name="T49" fmla="*/ 75 h 146"/>
                  <a:gd name="T50" fmla="*/ 152 w 155"/>
                  <a:gd name="T51" fmla="*/ 90 h 146"/>
                  <a:gd name="T52" fmla="*/ 148 w 155"/>
                  <a:gd name="T53" fmla="*/ 104 h 146"/>
                  <a:gd name="T54" fmla="*/ 141 w 155"/>
                  <a:gd name="T55" fmla="*/ 115 h 146"/>
                  <a:gd name="T56" fmla="*/ 130 w 155"/>
                  <a:gd name="T57" fmla="*/ 126 h 146"/>
                  <a:gd name="T58" fmla="*/ 119 w 155"/>
                  <a:gd name="T59" fmla="*/ 135 h 146"/>
                  <a:gd name="T60" fmla="*/ 106 w 155"/>
                  <a:gd name="T61" fmla="*/ 142 h 146"/>
                  <a:gd name="T62" fmla="*/ 91 w 155"/>
                  <a:gd name="T63" fmla="*/ 145 h 146"/>
                  <a:gd name="T64" fmla="*/ 76 w 155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5"/>
                  <a:gd name="T100" fmla="*/ 0 h 146"/>
                  <a:gd name="T101" fmla="*/ 155 w 155"/>
                  <a:gd name="T102" fmla="*/ 146 h 1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5" h="146">
                    <a:moveTo>
                      <a:pt x="76" y="146"/>
                    </a:moveTo>
                    <a:lnTo>
                      <a:pt x="61" y="144"/>
                    </a:lnTo>
                    <a:lnTo>
                      <a:pt x="46" y="139"/>
                    </a:lnTo>
                    <a:lnTo>
                      <a:pt x="34" y="132"/>
                    </a:lnTo>
                    <a:lnTo>
                      <a:pt x="22" y="123"/>
                    </a:lnTo>
                    <a:lnTo>
                      <a:pt x="13" y="113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1"/>
                    </a:lnTo>
                    <a:lnTo>
                      <a:pt x="3" y="56"/>
                    </a:lnTo>
                    <a:lnTo>
                      <a:pt x="7" y="43"/>
                    </a:lnTo>
                    <a:lnTo>
                      <a:pt x="14" y="30"/>
                    </a:lnTo>
                    <a:lnTo>
                      <a:pt x="25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3" y="1"/>
                    </a:lnTo>
                    <a:lnTo>
                      <a:pt x="79" y="0"/>
                    </a:lnTo>
                    <a:lnTo>
                      <a:pt x="95" y="1"/>
                    </a:lnTo>
                    <a:lnTo>
                      <a:pt x="109" y="6"/>
                    </a:lnTo>
                    <a:lnTo>
                      <a:pt x="121" y="13"/>
                    </a:lnTo>
                    <a:lnTo>
                      <a:pt x="133" y="22"/>
                    </a:lnTo>
                    <a:lnTo>
                      <a:pt x="142" y="33"/>
                    </a:lnTo>
                    <a:lnTo>
                      <a:pt x="149" y="46"/>
                    </a:lnTo>
                    <a:lnTo>
                      <a:pt x="153" y="60"/>
                    </a:lnTo>
                    <a:lnTo>
                      <a:pt x="155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41" y="115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6" y="142"/>
                    </a:lnTo>
                    <a:lnTo>
                      <a:pt x="91" y="145"/>
                    </a:lnTo>
                    <a:lnTo>
                      <a:pt x="76" y="146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9" name="Freeform 14"/>
              <p:cNvSpPr>
                <a:spLocks/>
              </p:cNvSpPr>
              <p:nvPr/>
            </p:nvSpPr>
            <p:spPr bwMode="auto">
              <a:xfrm>
                <a:off x="3936" y="1359"/>
                <a:ext cx="313" cy="297"/>
              </a:xfrm>
              <a:custGeom>
                <a:avLst/>
                <a:gdLst>
                  <a:gd name="T0" fmla="*/ 243 w 554"/>
                  <a:gd name="T1" fmla="*/ 526 h 528"/>
                  <a:gd name="T2" fmla="*/ 189 w 554"/>
                  <a:gd name="T3" fmla="*/ 514 h 528"/>
                  <a:gd name="T4" fmla="*/ 139 w 554"/>
                  <a:gd name="T5" fmla="*/ 493 h 528"/>
                  <a:gd name="T6" fmla="*/ 97 w 554"/>
                  <a:gd name="T7" fmla="*/ 463 h 528"/>
                  <a:gd name="T8" fmla="*/ 60 w 554"/>
                  <a:gd name="T9" fmla="*/ 427 h 528"/>
                  <a:gd name="T10" fmla="*/ 31 w 554"/>
                  <a:gd name="T11" fmla="*/ 384 h 528"/>
                  <a:gd name="T12" fmla="*/ 10 w 554"/>
                  <a:gd name="T13" fmla="*/ 337 h 528"/>
                  <a:gd name="T14" fmla="*/ 1 w 554"/>
                  <a:gd name="T15" fmla="*/ 285 h 528"/>
                  <a:gd name="T16" fmla="*/ 2 w 554"/>
                  <a:gd name="T17" fmla="*/ 231 h 528"/>
                  <a:gd name="T18" fmla="*/ 14 w 554"/>
                  <a:gd name="T19" fmla="*/ 179 h 528"/>
                  <a:gd name="T20" fmla="*/ 37 w 554"/>
                  <a:gd name="T21" fmla="*/ 133 h 528"/>
                  <a:gd name="T22" fmla="*/ 67 w 554"/>
                  <a:gd name="T23" fmla="*/ 91 h 528"/>
                  <a:gd name="T24" fmla="*/ 106 w 554"/>
                  <a:gd name="T25" fmla="*/ 57 h 528"/>
                  <a:gd name="T26" fmla="*/ 151 w 554"/>
                  <a:gd name="T27" fmla="*/ 29 h 528"/>
                  <a:gd name="T28" fmla="*/ 200 w 554"/>
                  <a:gd name="T29" fmla="*/ 11 h 528"/>
                  <a:gd name="T30" fmla="*/ 254 w 554"/>
                  <a:gd name="T31" fmla="*/ 1 h 528"/>
                  <a:gd name="T32" fmla="*/ 312 w 554"/>
                  <a:gd name="T33" fmla="*/ 3 h 528"/>
                  <a:gd name="T34" fmla="*/ 365 w 554"/>
                  <a:gd name="T35" fmla="*/ 14 h 528"/>
                  <a:gd name="T36" fmla="*/ 414 w 554"/>
                  <a:gd name="T37" fmla="*/ 35 h 528"/>
                  <a:gd name="T38" fmla="*/ 458 w 554"/>
                  <a:gd name="T39" fmla="*/ 65 h 528"/>
                  <a:gd name="T40" fmla="*/ 495 w 554"/>
                  <a:gd name="T41" fmla="*/ 100 h 528"/>
                  <a:gd name="T42" fmla="*/ 524 w 554"/>
                  <a:gd name="T43" fmla="*/ 143 h 528"/>
                  <a:gd name="T44" fmla="*/ 543 w 554"/>
                  <a:gd name="T45" fmla="*/ 192 h 528"/>
                  <a:gd name="T46" fmla="*/ 552 w 554"/>
                  <a:gd name="T47" fmla="*/ 243 h 528"/>
                  <a:gd name="T48" fmla="*/ 551 w 554"/>
                  <a:gd name="T49" fmla="*/ 296 h 528"/>
                  <a:gd name="T50" fmla="*/ 540 w 554"/>
                  <a:gd name="T51" fmla="*/ 348 h 528"/>
                  <a:gd name="T52" fmla="*/ 517 w 554"/>
                  <a:gd name="T53" fmla="*/ 395 h 528"/>
                  <a:gd name="T54" fmla="*/ 487 w 554"/>
                  <a:gd name="T55" fmla="*/ 437 h 528"/>
                  <a:gd name="T56" fmla="*/ 448 w 554"/>
                  <a:gd name="T57" fmla="*/ 471 h 528"/>
                  <a:gd name="T58" fmla="*/ 403 w 554"/>
                  <a:gd name="T59" fmla="*/ 499 h 528"/>
                  <a:gd name="T60" fmla="*/ 353 w 554"/>
                  <a:gd name="T61" fmla="*/ 518 h 528"/>
                  <a:gd name="T62" fmla="*/ 299 w 554"/>
                  <a:gd name="T63" fmla="*/ 527 h 52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4"/>
                  <a:gd name="T97" fmla="*/ 0 h 528"/>
                  <a:gd name="T98" fmla="*/ 554 w 554"/>
                  <a:gd name="T99" fmla="*/ 528 h 52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4" h="528">
                    <a:moveTo>
                      <a:pt x="270" y="528"/>
                    </a:moveTo>
                    <a:lnTo>
                      <a:pt x="243" y="526"/>
                    </a:lnTo>
                    <a:lnTo>
                      <a:pt x="215" y="521"/>
                    </a:lnTo>
                    <a:lnTo>
                      <a:pt x="189" y="514"/>
                    </a:lnTo>
                    <a:lnTo>
                      <a:pt x="163" y="505"/>
                    </a:lnTo>
                    <a:lnTo>
                      <a:pt x="139" y="493"/>
                    </a:lnTo>
                    <a:lnTo>
                      <a:pt x="117" y="480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4" y="406"/>
                    </a:lnTo>
                    <a:lnTo>
                      <a:pt x="31" y="384"/>
                    </a:lnTo>
                    <a:lnTo>
                      <a:pt x="19" y="361"/>
                    </a:lnTo>
                    <a:lnTo>
                      <a:pt x="10" y="337"/>
                    </a:lnTo>
                    <a:lnTo>
                      <a:pt x="5" y="310"/>
                    </a:lnTo>
                    <a:lnTo>
                      <a:pt x="1" y="285"/>
                    </a:lnTo>
                    <a:lnTo>
                      <a:pt x="0" y="257"/>
                    </a:lnTo>
                    <a:lnTo>
                      <a:pt x="2" y="231"/>
                    </a:lnTo>
                    <a:lnTo>
                      <a:pt x="7" y="204"/>
                    </a:lnTo>
                    <a:lnTo>
                      <a:pt x="14" y="179"/>
                    </a:lnTo>
                    <a:lnTo>
                      <a:pt x="24" y="156"/>
                    </a:lnTo>
                    <a:lnTo>
                      <a:pt x="37" y="133"/>
                    </a:lnTo>
                    <a:lnTo>
                      <a:pt x="51" y="111"/>
                    </a:lnTo>
                    <a:lnTo>
                      <a:pt x="67" y="91"/>
                    </a:lnTo>
                    <a:lnTo>
                      <a:pt x="85" y="73"/>
                    </a:lnTo>
                    <a:lnTo>
                      <a:pt x="106" y="57"/>
                    </a:lnTo>
                    <a:lnTo>
                      <a:pt x="128" y="42"/>
                    </a:lnTo>
                    <a:lnTo>
                      <a:pt x="151" y="29"/>
                    </a:lnTo>
                    <a:lnTo>
                      <a:pt x="175" y="19"/>
                    </a:lnTo>
                    <a:lnTo>
                      <a:pt x="200" y="11"/>
                    </a:lnTo>
                    <a:lnTo>
                      <a:pt x="227" y="5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3"/>
                    </a:lnTo>
                    <a:lnTo>
                      <a:pt x="338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5"/>
                    </a:lnTo>
                    <a:lnTo>
                      <a:pt x="437" y="49"/>
                    </a:lnTo>
                    <a:lnTo>
                      <a:pt x="458" y="65"/>
                    </a:lnTo>
                    <a:lnTo>
                      <a:pt x="478" y="82"/>
                    </a:lnTo>
                    <a:lnTo>
                      <a:pt x="495" y="100"/>
                    </a:lnTo>
                    <a:lnTo>
                      <a:pt x="510" y="121"/>
                    </a:lnTo>
                    <a:lnTo>
                      <a:pt x="524" y="143"/>
                    </a:lnTo>
                    <a:lnTo>
                      <a:pt x="534" y="167"/>
                    </a:lnTo>
                    <a:lnTo>
                      <a:pt x="543" y="192"/>
                    </a:lnTo>
                    <a:lnTo>
                      <a:pt x="549" y="217"/>
                    </a:lnTo>
                    <a:lnTo>
                      <a:pt x="552" y="243"/>
                    </a:lnTo>
                    <a:lnTo>
                      <a:pt x="554" y="270"/>
                    </a:lnTo>
                    <a:lnTo>
                      <a:pt x="551" y="296"/>
                    </a:lnTo>
                    <a:lnTo>
                      <a:pt x="547" y="323"/>
                    </a:lnTo>
                    <a:lnTo>
                      <a:pt x="540" y="348"/>
                    </a:lnTo>
                    <a:lnTo>
                      <a:pt x="529" y="372"/>
                    </a:lnTo>
                    <a:lnTo>
                      <a:pt x="517" y="395"/>
                    </a:lnTo>
                    <a:lnTo>
                      <a:pt x="503" y="416"/>
                    </a:lnTo>
                    <a:lnTo>
                      <a:pt x="487" y="437"/>
                    </a:lnTo>
                    <a:lnTo>
                      <a:pt x="468" y="455"/>
                    </a:lnTo>
                    <a:lnTo>
                      <a:pt x="448" y="471"/>
                    </a:lnTo>
                    <a:lnTo>
                      <a:pt x="426" y="486"/>
                    </a:lnTo>
                    <a:lnTo>
                      <a:pt x="403" y="499"/>
                    </a:lnTo>
                    <a:lnTo>
                      <a:pt x="379" y="509"/>
                    </a:lnTo>
                    <a:lnTo>
                      <a:pt x="353" y="518"/>
                    </a:lnTo>
                    <a:lnTo>
                      <a:pt x="327" y="523"/>
                    </a:lnTo>
                    <a:lnTo>
                      <a:pt x="299" y="527"/>
                    </a:lnTo>
                    <a:lnTo>
                      <a:pt x="270" y="528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200" name="Freeform 15"/>
              <p:cNvSpPr>
                <a:spLocks/>
              </p:cNvSpPr>
              <p:nvPr/>
            </p:nvSpPr>
            <p:spPr bwMode="auto">
              <a:xfrm>
                <a:off x="4049" y="1466"/>
                <a:ext cx="87" cy="83"/>
              </a:xfrm>
              <a:custGeom>
                <a:avLst/>
                <a:gdLst>
                  <a:gd name="T0" fmla="*/ 75 w 153"/>
                  <a:gd name="T1" fmla="*/ 147 h 147"/>
                  <a:gd name="T2" fmla="*/ 60 w 153"/>
                  <a:gd name="T3" fmla="*/ 144 h 147"/>
                  <a:gd name="T4" fmla="*/ 45 w 153"/>
                  <a:gd name="T5" fmla="*/ 140 h 147"/>
                  <a:gd name="T6" fmla="*/ 32 w 153"/>
                  <a:gd name="T7" fmla="*/ 133 h 147"/>
                  <a:gd name="T8" fmla="*/ 21 w 153"/>
                  <a:gd name="T9" fmla="*/ 124 h 147"/>
                  <a:gd name="T10" fmla="*/ 12 w 153"/>
                  <a:gd name="T11" fmla="*/ 113 h 147"/>
                  <a:gd name="T12" fmla="*/ 6 w 153"/>
                  <a:gd name="T13" fmla="*/ 101 h 147"/>
                  <a:gd name="T14" fmla="*/ 1 w 153"/>
                  <a:gd name="T15" fmla="*/ 87 h 147"/>
                  <a:gd name="T16" fmla="*/ 0 w 153"/>
                  <a:gd name="T17" fmla="*/ 72 h 147"/>
                  <a:gd name="T18" fmla="*/ 3 w 153"/>
                  <a:gd name="T19" fmla="*/ 57 h 147"/>
                  <a:gd name="T20" fmla="*/ 7 w 153"/>
                  <a:gd name="T21" fmla="*/ 43 h 147"/>
                  <a:gd name="T22" fmla="*/ 14 w 153"/>
                  <a:gd name="T23" fmla="*/ 31 h 147"/>
                  <a:gd name="T24" fmla="*/ 24 w 153"/>
                  <a:gd name="T25" fmla="*/ 20 h 147"/>
                  <a:gd name="T26" fmla="*/ 35 w 153"/>
                  <a:gd name="T27" fmla="*/ 12 h 147"/>
                  <a:gd name="T28" fmla="*/ 49 w 153"/>
                  <a:gd name="T29" fmla="*/ 5 h 147"/>
                  <a:gd name="T30" fmla="*/ 62 w 153"/>
                  <a:gd name="T31" fmla="*/ 2 h 147"/>
                  <a:gd name="T32" fmla="*/ 78 w 153"/>
                  <a:gd name="T33" fmla="*/ 0 h 147"/>
                  <a:gd name="T34" fmla="*/ 93 w 153"/>
                  <a:gd name="T35" fmla="*/ 3 h 147"/>
                  <a:gd name="T36" fmla="*/ 108 w 153"/>
                  <a:gd name="T37" fmla="*/ 7 h 147"/>
                  <a:gd name="T38" fmla="*/ 121 w 153"/>
                  <a:gd name="T39" fmla="*/ 14 h 147"/>
                  <a:gd name="T40" fmla="*/ 133 w 153"/>
                  <a:gd name="T41" fmla="*/ 23 h 147"/>
                  <a:gd name="T42" fmla="*/ 142 w 153"/>
                  <a:gd name="T43" fmla="*/ 34 h 147"/>
                  <a:gd name="T44" fmla="*/ 148 w 153"/>
                  <a:gd name="T45" fmla="*/ 46 h 147"/>
                  <a:gd name="T46" fmla="*/ 152 w 153"/>
                  <a:gd name="T47" fmla="*/ 60 h 147"/>
                  <a:gd name="T48" fmla="*/ 153 w 153"/>
                  <a:gd name="T49" fmla="*/ 75 h 147"/>
                  <a:gd name="T50" fmla="*/ 152 w 153"/>
                  <a:gd name="T51" fmla="*/ 90 h 147"/>
                  <a:gd name="T52" fmla="*/ 148 w 153"/>
                  <a:gd name="T53" fmla="*/ 104 h 147"/>
                  <a:gd name="T54" fmla="*/ 139 w 153"/>
                  <a:gd name="T55" fmla="*/ 116 h 147"/>
                  <a:gd name="T56" fmla="*/ 130 w 153"/>
                  <a:gd name="T57" fmla="*/ 126 h 147"/>
                  <a:gd name="T58" fmla="*/ 119 w 153"/>
                  <a:gd name="T59" fmla="*/ 135 h 147"/>
                  <a:gd name="T60" fmla="*/ 105 w 153"/>
                  <a:gd name="T61" fmla="*/ 142 h 147"/>
                  <a:gd name="T62" fmla="*/ 91 w 153"/>
                  <a:gd name="T63" fmla="*/ 146 h 147"/>
                  <a:gd name="T64" fmla="*/ 75 w 153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3"/>
                  <a:gd name="T100" fmla="*/ 0 h 147"/>
                  <a:gd name="T101" fmla="*/ 153 w 153"/>
                  <a:gd name="T102" fmla="*/ 147 h 1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3" h="147">
                    <a:moveTo>
                      <a:pt x="75" y="147"/>
                    </a:move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3"/>
                    </a:lnTo>
                    <a:lnTo>
                      <a:pt x="21" y="124"/>
                    </a:lnTo>
                    <a:lnTo>
                      <a:pt x="12" y="113"/>
                    </a:lnTo>
                    <a:lnTo>
                      <a:pt x="6" y="101"/>
                    </a:lnTo>
                    <a:lnTo>
                      <a:pt x="1" y="87"/>
                    </a:lnTo>
                    <a:lnTo>
                      <a:pt x="0" y="72"/>
                    </a:lnTo>
                    <a:lnTo>
                      <a:pt x="3" y="57"/>
                    </a:lnTo>
                    <a:lnTo>
                      <a:pt x="7" y="43"/>
                    </a:lnTo>
                    <a:lnTo>
                      <a:pt x="14" y="31"/>
                    </a:lnTo>
                    <a:lnTo>
                      <a:pt x="24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2" y="2"/>
                    </a:lnTo>
                    <a:lnTo>
                      <a:pt x="78" y="0"/>
                    </a:lnTo>
                    <a:lnTo>
                      <a:pt x="93" y="3"/>
                    </a:lnTo>
                    <a:lnTo>
                      <a:pt x="108" y="7"/>
                    </a:lnTo>
                    <a:lnTo>
                      <a:pt x="121" y="14"/>
                    </a:lnTo>
                    <a:lnTo>
                      <a:pt x="133" y="23"/>
                    </a:lnTo>
                    <a:lnTo>
                      <a:pt x="142" y="34"/>
                    </a:lnTo>
                    <a:lnTo>
                      <a:pt x="148" y="46"/>
                    </a:lnTo>
                    <a:lnTo>
                      <a:pt x="152" y="60"/>
                    </a:lnTo>
                    <a:lnTo>
                      <a:pt x="153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39" y="116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5" y="142"/>
                    </a:lnTo>
                    <a:lnTo>
                      <a:pt x="91" y="146"/>
                    </a:lnTo>
                    <a:lnTo>
                      <a:pt x="75" y="147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201" name="Freeform 16"/>
              <p:cNvSpPr>
                <a:spLocks/>
              </p:cNvSpPr>
              <p:nvPr/>
            </p:nvSpPr>
            <p:spPr bwMode="auto">
              <a:xfrm>
                <a:off x="3671" y="936"/>
                <a:ext cx="678" cy="42"/>
              </a:xfrm>
              <a:custGeom>
                <a:avLst/>
                <a:gdLst>
                  <a:gd name="T0" fmla="*/ 0 w 1202"/>
                  <a:gd name="T1" fmla="*/ 0 h 75"/>
                  <a:gd name="T2" fmla="*/ 8 w 1202"/>
                  <a:gd name="T3" fmla="*/ 39 h 75"/>
                  <a:gd name="T4" fmla="*/ 1197 w 1202"/>
                  <a:gd name="T5" fmla="*/ 75 h 75"/>
                  <a:gd name="T6" fmla="*/ 1202 w 1202"/>
                  <a:gd name="T7" fmla="*/ 39 h 75"/>
                  <a:gd name="T8" fmla="*/ 0 w 1202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5"/>
                  <a:gd name="T17" fmla="*/ 1202 w 1202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5">
                    <a:moveTo>
                      <a:pt x="0" y="0"/>
                    </a:moveTo>
                    <a:lnTo>
                      <a:pt x="8" y="39"/>
                    </a:lnTo>
                    <a:lnTo>
                      <a:pt x="1197" y="75"/>
                    </a:lnTo>
                    <a:lnTo>
                      <a:pt x="1202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202" name="Freeform 17"/>
              <p:cNvSpPr>
                <a:spLocks/>
              </p:cNvSpPr>
              <p:nvPr/>
            </p:nvSpPr>
            <p:spPr bwMode="auto">
              <a:xfrm>
                <a:off x="3671" y="1009"/>
                <a:ext cx="678" cy="43"/>
              </a:xfrm>
              <a:custGeom>
                <a:avLst/>
                <a:gdLst>
                  <a:gd name="T0" fmla="*/ 0 w 1202"/>
                  <a:gd name="T1" fmla="*/ 0 h 76"/>
                  <a:gd name="T2" fmla="*/ 8 w 1202"/>
                  <a:gd name="T3" fmla="*/ 41 h 76"/>
                  <a:gd name="T4" fmla="*/ 1197 w 1202"/>
                  <a:gd name="T5" fmla="*/ 76 h 76"/>
                  <a:gd name="T6" fmla="*/ 1202 w 1202"/>
                  <a:gd name="T7" fmla="*/ 41 h 76"/>
                  <a:gd name="T8" fmla="*/ 0 w 1202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6"/>
                  <a:gd name="T17" fmla="*/ 1202 w 1202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6">
                    <a:moveTo>
                      <a:pt x="0" y="0"/>
                    </a:moveTo>
                    <a:lnTo>
                      <a:pt x="8" y="41"/>
                    </a:lnTo>
                    <a:lnTo>
                      <a:pt x="1197" y="76"/>
                    </a:lnTo>
                    <a:lnTo>
                      <a:pt x="1202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0186" name="Group 18"/>
            <p:cNvGrpSpPr>
              <a:grpSpLocks/>
            </p:cNvGrpSpPr>
            <p:nvPr/>
          </p:nvGrpSpPr>
          <p:grpSpPr bwMode="auto">
            <a:xfrm>
              <a:off x="2132" y="2807"/>
              <a:ext cx="996" cy="417"/>
              <a:chOff x="1377" y="1193"/>
              <a:chExt cx="996" cy="417"/>
            </a:xfrm>
          </p:grpSpPr>
          <p:sp>
            <p:nvSpPr>
              <p:cNvPr id="50187" name="Freeform 19"/>
              <p:cNvSpPr>
                <a:spLocks/>
              </p:cNvSpPr>
              <p:nvPr/>
            </p:nvSpPr>
            <p:spPr bwMode="auto">
              <a:xfrm flipH="1">
                <a:off x="1377" y="1194"/>
                <a:ext cx="996" cy="338"/>
              </a:xfrm>
              <a:custGeom>
                <a:avLst/>
                <a:gdLst>
                  <a:gd name="T0" fmla="*/ 20 w 4418"/>
                  <a:gd name="T1" fmla="*/ 1495 h 1499"/>
                  <a:gd name="T2" fmla="*/ 436 w 4418"/>
                  <a:gd name="T3" fmla="*/ 1495 h 1499"/>
                  <a:gd name="T4" fmla="*/ 444 w 4418"/>
                  <a:gd name="T5" fmla="*/ 1328 h 1499"/>
                  <a:gd name="T6" fmla="*/ 472 w 4418"/>
                  <a:gd name="T7" fmla="*/ 1222 h 1499"/>
                  <a:gd name="T8" fmla="*/ 517 w 4418"/>
                  <a:gd name="T9" fmla="*/ 1147 h 1499"/>
                  <a:gd name="T10" fmla="*/ 573 w 4418"/>
                  <a:gd name="T11" fmla="*/ 1073 h 1499"/>
                  <a:gd name="T12" fmla="*/ 641 w 4418"/>
                  <a:gd name="T13" fmla="*/ 1021 h 1499"/>
                  <a:gd name="T14" fmla="*/ 721 w 4418"/>
                  <a:gd name="T15" fmla="*/ 983 h 1499"/>
                  <a:gd name="T16" fmla="*/ 814 w 4418"/>
                  <a:gd name="T17" fmla="*/ 969 h 1499"/>
                  <a:gd name="T18" fmla="*/ 894 w 4418"/>
                  <a:gd name="T19" fmla="*/ 969 h 1499"/>
                  <a:gd name="T20" fmla="*/ 973 w 4418"/>
                  <a:gd name="T21" fmla="*/ 987 h 1499"/>
                  <a:gd name="T22" fmla="*/ 1039 w 4418"/>
                  <a:gd name="T23" fmla="*/ 1021 h 1499"/>
                  <a:gd name="T24" fmla="*/ 1091 w 4418"/>
                  <a:gd name="T25" fmla="*/ 1067 h 1499"/>
                  <a:gd name="T26" fmla="*/ 1138 w 4418"/>
                  <a:gd name="T27" fmla="*/ 1127 h 1499"/>
                  <a:gd name="T28" fmla="*/ 1178 w 4418"/>
                  <a:gd name="T29" fmla="*/ 1185 h 1499"/>
                  <a:gd name="T30" fmla="*/ 1209 w 4418"/>
                  <a:gd name="T31" fmla="*/ 1265 h 1499"/>
                  <a:gd name="T32" fmla="*/ 1229 w 4418"/>
                  <a:gd name="T33" fmla="*/ 1341 h 1499"/>
                  <a:gd name="T34" fmla="*/ 1240 w 4418"/>
                  <a:gd name="T35" fmla="*/ 1419 h 1499"/>
                  <a:gd name="T36" fmla="*/ 1243 w 4418"/>
                  <a:gd name="T37" fmla="*/ 1499 h 1499"/>
                  <a:gd name="T38" fmla="*/ 3298 w 4418"/>
                  <a:gd name="T39" fmla="*/ 1495 h 1499"/>
                  <a:gd name="T40" fmla="*/ 3313 w 4418"/>
                  <a:gd name="T41" fmla="*/ 1341 h 1499"/>
                  <a:gd name="T42" fmla="*/ 3343 w 4418"/>
                  <a:gd name="T43" fmla="*/ 1242 h 1499"/>
                  <a:gd name="T44" fmla="*/ 3375 w 4418"/>
                  <a:gd name="T45" fmla="*/ 1174 h 1499"/>
                  <a:gd name="T46" fmla="*/ 3420 w 4418"/>
                  <a:gd name="T47" fmla="*/ 1116 h 1499"/>
                  <a:gd name="T48" fmla="*/ 3470 w 4418"/>
                  <a:gd name="T49" fmla="*/ 1066 h 1499"/>
                  <a:gd name="T50" fmla="*/ 3530 w 4418"/>
                  <a:gd name="T51" fmla="*/ 1025 h 1499"/>
                  <a:gd name="T52" fmla="*/ 3599 w 4418"/>
                  <a:gd name="T53" fmla="*/ 1000 h 1499"/>
                  <a:gd name="T54" fmla="*/ 3683 w 4418"/>
                  <a:gd name="T55" fmla="*/ 990 h 1499"/>
                  <a:gd name="T56" fmla="*/ 3766 w 4418"/>
                  <a:gd name="T57" fmla="*/ 994 h 1499"/>
                  <a:gd name="T58" fmla="*/ 3843 w 4418"/>
                  <a:gd name="T59" fmla="*/ 1017 h 1499"/>
                  <a:gd name="T60" fmla="*/ 3901 w 4418"/>
                  <a:gd name="T61" fmla="*/ 1050 h 1499"/>
                  <a:gd name="T62" fmla="*/ 3960 w 4418"/>
                  <a:gd name="T63" fmla="*/ 1101 h 1499"/>
                  <a:gd name="T64" fmla="*/ 4001 w 4418"/>
                  <a:gd name="T65" fmla="*/ 1150 h 1499"/>
                  <a:gd name="T66" fmla="*/ 4039 w 4418"/>
                  <a:gd name="T67" fmla="*/ 1212 h 1499"/>
                  <a:gd name="T68" fmla="*/ 4071 w 4418"/>
                  <a:gd name="T69" fmla="*/ 1301 h 1499"/>
                  <a:gd name="T70" fmla="*/ 4080 w 4418"/>
                  <a:gd name="T71" fmla="*/ 1397 h 1499"/>
                  <a:gd name="T72" fmla="*/ 4080 w 4418"/>
                  <a:gd name="T73" fmla="*/ 1495 h 1499"/>
                  <a:gd name="T74" fmla="*/ 4418 w 4418"/>
                  <a:gd name="T75" fmla="*/ 1495 h 1499"/>
                  <a:gd name="T76" fmla="*/ 4418 w 4418"/>
                  <a:gd name="T77" fmla="*/ 1353 h 1499"/>
                  <a:gd name="T78" fmla="*/ 4277 w 4418"/>
                  <a:gd name="T79" fmla="*/ 1353 h 1499"/>
                  <a:gd name="T80" fmla="*/ 4277 w 4418"/>
                  <a:gd name="T81" fmla="*/ 869 h 1499"/>
                  <a:gd name="T82" fmla="*/ 4318 w 4418"/>
                  <a:gd name="T83" fmla="*/ 787 h 1499"/>
                  <a:gd name="T84" fmla="*/ 4036 w 4418"/>
                  <a:gd name="T85" fmla="*/ 423 h 1499"/>
                  <a:gd name="T86" fmla="*/ 3942 w 4418"/>
                  <a:gd name="T87" fmla="*/ 476 h 1499"/>
                  <a:gd name="T88" fmla="*/ 3579 w 4418"/>
                  <a:gd name="T89" fmla="*/ 747 h 1499"/>
                  <a:gd name="T90" fmla="*/ 1393 w 4418"/>
                  <a:gd name="T91" fmla="*/ 746 h 1499"/>
                  <a:gd name="T92" fmla="*/ 1929 w 4418"/>
                  <a:gd name="T93" fmla="*/ 198 h 1499"/>
                  <a:gd name="T94" fmla="*/ 1927 w 4418"/>
                  <a:gd name="T95" fmla="*/ 0 h 1499"/>
                  <a:gd name="T96" fmla="*/ 1305 w 4418"/>
                  <a:gd name="T97" fmla="*/ 646 h 1499"/>
                  <a:gd name="T98" fmla="*/ 502 w 4418"/>
                  <a:gd name="T99" fmla="*/ 707 h 1499"/>
                  <a:gd name="T100" fmla="*/ 221 w 4418"/>
                  <a:gd name="T101" fmla="*/ 807 h 1499"/>
                  <a:gd name="T102" fmla="*/ 81 w 4418"/>
                  <a:gd name="T103" fmla="*/ 949 h 1499"/>
                  <a:gd name="T104" fmla="*/ 81 w 4418"/>
                  <a:gd name="T105" fmla="*/ 1293 h 1499"/>
                  <a:gd name="T106" fmla="*/ 0 w 4418"/>
                  <a:gd name="T107" fmla="*/ 1353 h 1499"/>
                  <a:gd name="T108" fmla="*/ 20 w 4418"/>
                  <a:gd name="T109" fmla="*/ 1495 h 14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418"/>
                  <a:gd name="T166" fmla="*/ 0 h 1499"/>
                  <a:gd name="T167" fmla="*/ 4418 w 4418"/>
                  <a:gd name="T168" fmla="*/ 1499 h 14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418" h="1499">
                    <a:moveTo>
                      <a:pt x="20" y="1495"/>
                    </a:moveTo>
                    <a:lnTo>
                      <a:pt x="436" y="1495"/>
                    </a:lnTo>
                    <a:lnTo>
                      <a:pt x="444" y="1328"/>
                    </a:lnTo>
                    <a:lnTo>
                      <a:pt x="472" y="1222"/>
                    </a:lnTo>
                    <a:lnTo>
                      <a:pt x="517" y="1147"/>
                    </a:lnTo>
                    <a:lnTo>
                      <a:pt x="573" y="1073"/>
                    </a:lnTo>
                    <a:lnTo>
                      <a:pt x="641" y="1021"/>
                    </a:lnTo>
                    <a:lnTo>
                      <a:pt x="721" y="983"/>
                    </a:lnTo>
                    <a:lnTo>
                      <a:pt x="814" y="969"/>
                    </a:lnTo>
                    <a:lnTo>
                      <a:pt x="894" y="969"/>
                    </a:lnTo>
                    <a:lnTo>
                      <a:pt x="973" y="987"/>
                    </a:lnTo>
                    <a:lnTo>
                      <a:pt x="1039" y="1021"/>
                    </a:lnTo>
                    <a:lnTo>
                      <a:pt x="1091" y="1067"/>
                    </a:lnTo>
                    <a:lnTo>
                      <a:pt x="1138" y="1127"/>
                    </a:lnTo>
                    <a:lnTo>
                      <a:pt x="1178" y="1185"/>
                    </a:lnTo>
                    <a:lnTo>
                      <a:pt x="1209" y="1265"/>
                    </a:lnTo>
                    <a:lnTo>
                      <a:pt x="1229" y="1341"/>
                    </a:lnTo>
                    <a:lnTo>
                      <a:pt x="1240" y="1419"/>
                    </a:lnTo>
                    <a:lnTo>
                      <a:pt x="1243" y="1499"/>
                    </a:lnTo>
                    <a:lnTo>
                      <a:pt x="3298" y="1495"/>
                    </a:lnTo>
                    <a:lnTo>
                      <a:pt x="3313" y="1341"/>
                    </a:lnTo>
                    <a:lnTo>
                      <a:pt x="3343" y="1242"/>
                    </a:lnTo>
                    <a:lnTo>
                      <a:pt x="3375" y="1174"/>
                    </a:lnTo>
                    <a:lnTo>
                      <a:pt x="3420" y="1116"/>
                    </a:lnTo>
                    <a:lnTo>
                      <a:pt x="3470" y="1066"/>
                    </a:lnTo>
                    <a:lnTo>
                      <a:pt x="3530" y="1025"/>
                    </a:lnTo>
                    <a:lnTo>
                      <a:pt x="3599" y="1000"/>
                    </a:lnTo>
                    <a:lnTo>
                      <a:pt x="3683" y="990"/>
                    </a:lnTo>
                    <a:lnTo>
                      <a:pt x="3766" y="994"/>
                    </a:lnTo>
                    <a:lnTo>
                      <a:pt x="3843" y="1017"/>
                    </a:lnTo>
                    <a:lnTo>
                      <a:pt x="3901" y="1050"/>
                    </a:lnTo>
                    <a:lnTo>
                      <a:pt x="3960" y="1101"/>
                    </a:lnTo>
                    <a:lnTo>
                      <a:pt x="4001" y="1150"/>
                    </a:lnTo>
                    <a:lnTo>
                      <a:pt x="4039" y="1212"/>
                    </a:lnTo>
                    <a:lnTo>
                      <a:pt x="4071" y="1301"/>
                    </a:lnTo>
                    <a:lnTo>
                      <a:pt x="4080" y="1397"/>
                    </a:lnTo>
                    <a:lnTo>
                      <a:pt x="4080" y="1495"/>
                    </a:lnTo>
                    <a:lnTo>
                      <a:pt x="4418" y="1495"/>
                    </a:lnTo>
                    <a:lnTo>
                      <a:pt x="4418" y="1353"/>
                    </a:lnTo>
                    <a:lnTo>
                      <a:pt x="4277" y="1353"/>
                    </a:lnTo>
                    <a:lnTo>
                      <a:pt x="4277" y="869"/>
                    </a:lnTo>
                    <a:lnTo>
                      <a:pt x="4318" y="787"/>
                    </a:lnTo>
                    <a:lnTo>
                      <a:pt x="4036" y="423"/>
                    </a:lnTo>
                    <a:lnTo>
                      <a:pt x="3942" y="476"/>
                    </a:lnTo>
                    <a:lnTo>
                      <a:pt x="3579" y="747"/>
                    </a:lnTo>
                    <a:lnTo>
                      <a:pt x="1393" y="746"/>
                    </a:lnTo>
                    <a:lnTo>
                      <a:pt x="1929" y="198"/>
                    </a:lnTo>
                    <a:lnTo>
                      <a:pt x="1927" y="0"/>
                    </a:lnTo>
                    <a:lnTo>
                      <a:pt x="1305" y="646"/>
                    </a:lnTo>
                    <a:lnTo>
                      <a:pt x="502" y="707"/>
                    </a:lnTo>
                    <a:lnTo>
                      <a:pt x="221" y="807"/>
                    </a:lnTo>
                    <a:lnTo>
                      <a:pt x="81" y="949"/>
                    </a:lnTo>
                    <a:lnTo>
                      <a:pt x="81" y="1293"/>
                    </a:lnTo>
                    <a:lnTo>
                      <a:pt x="0" y="1353"/>
                    </a:lnTo>
                    <a:lnTo>
                      <a:pt x="20" y="1495"/>
                    </a:ln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88" name="Freeform 20"/>
              <p:cNvSpPr>
                <a:spLocks/>
              </p:cNvSpPr>
              <p:nvPr/>
            </p:nvSpPr>
            <p:spPr bwMode="auto">
              <a:xfrm flipH="1">
                <a:off x="1990" y="1312"/>
                <a:ext cx="28" cy="52"/>
              </a:xfrm>
              <a:custGeom>
                <a:avLst/>
                <a:gdLst>
                  <a:gd name="T0" fmla="*/ 0 w 121"/>
                  <a:gd name="T1" fmla="*/ 0 h 231"/>
                  <a:gd name="T2" fmla="*/ 27 w 121"/>
                  <a:gd name="T3" fmla="*/ 31 h 231"/>
                  <a:gd name="T4" fmla="*/ 52 w 121"/>
                  <a:gd name="T5" fmla="*/ 55 h 231"/>
                  <a:gd name="T6" fmla="*/ 76 w 121"/>
                  <a:gd name="T7" fmla="*/ 90 h 231"/>
                  <a:gd name="T8" fmla="*/ 96 w 121"/>
                  <a:gd name="T9" fmla="*/ 131 h 231"/>
                  <a:gd name="T10" fmla="*/ 110 w 121"/>
                  <a:gd name="T11" fmla="*/ 176 h 231"/>
                  <a:gd name="T12" fmla="*/ 121 w 121"/>
                  <a:gd name="T13" fmla="*/ 231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1"/>
                  <a:gd name="T23" fmla="*/ 121 w 121"/>
                  <a:gd name="T24" fmla="*/ 231 h 2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1">
                    <a:moveTo>
                      <a:pt x="0" y="0"/>
                    </a:moveTo>
                    <a:lnTo>
                      <a:pt x="27" y="31"/>
                    </a:lnTo>
                    <a:lnTo>
                      <a:pt x="52" y="55"/>
                    </a:lnTo>
                    <a:lnTo>
                      <a:pt x="76" y="90"/>
                    </a:lnTo>
                    <a:lnTo>
                      <a:pt x="96" y="131"/>
                    </a:lnTo>
                    <a:lnTo>
                      <a:pt x="110" y="176"/>
                    </a:lnTo>
                    <a:lnTo>
                      <a:pt x="121" y="231"/>
                    </a:lnTo>
                  </a:path>
                </a:pathLst>
              </a:custGeom>
              <a:solidFill>
                <a:srgbClr val="FF3300"/>
              </a:solidFill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89" name="Freeform 21"/>
              <p:cNvSpPr>
                <a:spLocks/>
              </p:cNvSpPr>
              <p:nvPr/>
            </p:nvSpPr>
            <p:spPr bwMode="auto">
              <a:xfrm flipH="1">
                <a:off x="1480" y="1193"/>
                <a:ext cx="459" cy="171"/>
              </a:xfrm>
              <a:custGeom>
                <a:avLst/>
                <a:gdLst>
                  <a:gd name="T0" fmla="*/ 0 w 2036"/>
                  <a:gd name="T1" fmla="*/ 0 h 759"/>
                  <a:gd name="T2" fmla="*/ 0 w 2036"/>
                  <a:gd name="T3" fmla="*/ 203 h 759"/>
                  <a:gd name="T4" fmla="*/ 728 w 2036"/>
                  <a:gd name="T5" fmla="*/ 203 h 759"/>
                  <a:gd name="T6" fmla="*/ 728 w 2036"/>
                  <a:gd name="T7" fmla="*/ 759 h 759"/>
                  <a:gd name="T8" fmla="*/ 811 w 2036"/>
                  <a:gd name="T9" fmla="*/ 759 h 759"/>
                  <a:gd name="T10" fmla="*/ 811 w 2036"/>
                  <a:gd name="T11" fmla="*/ 199 h 759"/>
                  <a:gd name="T12" fmla="*/ 1436 w 2036"/>
                  <a:gd name="T13" fmla="*/ 199 h 759"/>
                  <a:gd name="T14" fmla="*/ 1665 w 2036"/>
                  <a:gd name="T15" fmla="*/ 598 h 759"/>
                  <a:gd name="T16" fmla="*/ 1665 w 2036"/>
                  <a:gd name="T17" fmla="*/ 759 h 759"/>
                  <a:gd name="T18" fmla="*/ 2036 w 2036"/>
                  <a:gd name="T19" fmla="*/ 479 h 759"/>
                  <a:gd name="T20" fmla="*/ 1665 w 2036"/>
                  <a:gd name="T21" fmla="*/ 0 h 759"/>
                  <a:gd name="T22" fmla="*/ 0 w 2036"/>
                  <a:gd name="T23" fmla="*/ 0 h 7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36"/>
                  <a:gd name="T37" fmla="*/ 0 h 759"/>
                  <a:gd name="T38" fmla="*/ 2036 w 2036"/>
                  <a:gd name="T39" fmla="*/ 759 h 75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36" h="759">
                    <a:moveTo>
                      <a:pt x="0" y="0"/>
                    </a:moveTo>
                    <a:lnTo>
                      <a:pt x="0" y="203"/>
                    </a:lnTo>
                    <a:lnTo>
                      <a:pt x="728" y="203"/>
                    </a:lnTo>
                    <a:lnTo>
                      <a:pt x="728" y="759"/>
                    </a:lnTo>
                    <a:lnTo>
                      <a:pt x="811" y="759"/>
                    </a:lnTo>
                    <a:lnTo>
                      <a:pt x="811" y="199"/>
                    </a:lnTo>
                    <a:lnTo>
                      <a:pt x="1436" y="199"/>
                    </a:lnTo>
                    <a:lnTo>
                      <a:pt x="1665" y="598"/>
                    </a:lnTo>
                    <a:lnTo>
                      <a:pt x="1665" y="759"/>
                    </a:lnTo>
                    <a:lnTo>
                      <a:pt x="2036" y="479"/>
                    </a:lnTo>
                    <a:lnTo>
                      <a:pt x="16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0" name="Oval 22"/>
              <p:cNvSpPr>
                <a:spLocks noChangeArrowheads="1"/>
              </p:cNvSpPr>
              <p:nvPr/>
            </p:nvSpPr>
            <p:spPr bwMode="auto">
              <a:xfrm flipH="1">
                <a:off x="2109" y="1427"/>
                <a:ext cx="151" cy="18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1" name="Oval 23"/>
              <p:cNvSpPr>
                <a:spLocks noChangeArrowheads="1"/>
              </p:cNvSpPr>
              <p:nvPr/>
            </p:nvSpPr>
            <p:spPr bwMode="auto">
              <a:xfrm flipH="1">
                <a:off x="2164" y="1493"/>
                <a:ext cx="41" cy="48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2" name="Oval 24"/>
              <p:cNvSpPr>
                <a:spLocks noChangeArrowheads="1"/>
              </p:cNvSpPr>
              <p:nvPr/>
            </p:nvSpPr>
            <p:spPr bwMode="auto">
              <a:xfrm flipH="1">
                <a:off x="1465" y="1431"/>
                <a:ext cx="151" cy="179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3" name="Oval 25"/>
              <p:cNvSpPr>
                <a:spLocks noChangeArrowheads="1"/>
              </p:cNvSpPr>
              <p:nvPr/>
            </p:nvSpPr>
            <p:spPr bwMode="auto">
              <a:xfrm flipH="1">
                <a:off x="1520" y="1496"/>
                <a:ext cx="41" cy="49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pic>
        <p:nvPicPr>
          <p:cNvPr id="50183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460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2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with 1 object…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Colliding with a wall</a:t>
                </a:r>
              </a:p>
              <a:p>
                <a:pPr lvl="1"/>
                <a:r>
                  <a:rPr lang="en-US" dirty="0" smtClean="0"/>
                  <a:t>What’s happening during that collision?</a:t>
                </a:r>
              </a:p>
              <a:p>
                <a:pPr lvl="1"/>
                <a:r>
                  <a:rPr lang="en-US" dirty="0" smtClean="0"/>
                  <a:t>How can we quantify values, such as the impact force, experienced during collision?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Impulse-Momentum!</a:t>
                </a:r>
                <a:endParaRPr lang="en-US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𝑭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∙∆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𝒕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𝒎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∙∆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𝒗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 r="-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0" y="0"/>
            <a:ext cx="9144000" cy="3408363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95250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effectLst/>
              </a:rPr>
              <a:t>Question 6.17</a:t>
            </a:r>
            <a:r>
              <a:rPr lang="en-US" altLang="en-US" sz="2800" i="1" smtClean="0">
                <a:solidFill>
                  <a:srgbClr val="000000"/>
                </a:solidFill>
                <a:effectLst/>
              </a:rPr>
              <a:t>   </a:t>
            </a:r>
            <a:r>
              <a:rPr lang="en-US" altLang="en-US" sz="2800" smtClean="0">
                <a:solidFill>
                  <a:schemeClr val="accent2"/>
                </a:solidFill>
                <a:effectLst/>
              </a:rPr>
              <a:t>Shut the Door!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457825" y="801688"/>
            <a:ext cx="36861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a)  the </a:t>
            </a:r>
            <a:r>
              <a:rPr lang="en-US" altLang="en-US" sz="2000" b="1" dirty="0" err="1">
                <a:solidFill>
                  <a:schemeClr val="tx2"/>
                </a:solidFill>
              </a:rPr>
              <a:t>superball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b)  the blob of clay</a:t>
            </a:r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c)  it doesn’t matter</a:t>
            </a:r>
            <a:r>
              <a:rPr lang="en-US" altLang="en-US" sz="2000" b="1" dirty="0">
                <a:solidFill>
                  <a:schemeClr val="tx2"/>
                </a:solidFill>
                <a:cs typeface="Arial" panose="020B0604020202020204" pitchFamily="34" charset="0"/>
              </a:rPr>
              <a:t>—</a:t>
            </a:r>
            <a:r>
              <a:rPr lang="en-US" altLang="en-US" sz="2000" b="1" dirty="0">
                <a:solidFill>
                  <a:schemeClr val="tx2"/>
                </a:solidFill>
              </a:rPr>
              <a:t>they will be equally </a:t>
            </a:r>
            <a:r>
              <a:rPr lang="en-US" altLang="en-US" sz="2000" b="1" dirty="0" smtClean="0">
                <a:solidFill>
                  <a:schemeClr val="tx2"/>
                </a:solidFill>
              </a:rPr>
              <a:t>effective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647700"/>
            <a:ext cx="5275263" cy="2752725"/>
          </a:xfrm>
          <a:noFill/>
        </p:spPr>
        <p:txBody>
          <a:bodyPr>
            <a:normAutofit fontScale="92500" lnSpcReduction="20000"/>
          </a:bodyPr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smtClean="0"/>
              <a:t>	You are lying in bed and you want to shut your bedroom door.  You have a </a:t>
            </a:r>
            <a:r>
              <a:rPr lang="en-US" altLang="en-US" b="1" smtClean="0">
                <a:solidFill>
                  <a:schemeClr val="tx2"/>
                </a:solidFill>
              </a:rPr>
              <a:t>superball</a:t>
            </a:r>
            <a:r>
              <a:rPr lang="en-US" altLang="en-US" b="1" smtClean="0"/>
              <a:t> and a </a:t>
            </a:r>
            <a:r>
              <a:rPr lang="en-US" altLang="en-US" b="1" smtClean="0">
                <a:solidFill>
                  <a:schemeClr val="tx2"/>
                </a:solidFill>
              </a:rPr>
              <a:t>blob of clay</a:t>
            </a:r>
            <a:r>
              <a:rPr lang="en-US" altLang="en-US" b="1" smtClean="0"/>
              <a:t> (both with the same mass) sitting next to you.  </a:t>
            </a:r>
            <a:r>
              <a:rPr lang="en-US" altLang="en-US" b="1" smtClean="0">
                <a:solidFill>
                  <a:schemeClr val="accent2"/>
                </a:solidFill>
              </a:rPr>
              <a:t>Which one would be more effective    to throw at your door to close it?</a:t>
            </a:r>
            <a:endParaRPr lang="en-US" altLang="en-US" sz="1500" b="1" smtClean="0"/>
          </a:p>
        </p:txBody>
      </p:sp>
      <p:pic>
        <p:nvPicPr>
          <p:cNvPr id="57350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460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3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54038" y="3794125"/>
            <a:ext cx="7899400" cy="24288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0" y="0"/>
            <a:ext cx="9144000" cy="3408363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95250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effectLst/>
              </a:rPr>
              <a:t>Question 6.17</a:t>
            </a:r>
            <a:r>
              <a:rPr lang="en-US" altLang="en-US" sz="2800" i="1" smtClean="0">
                <a:solidFill>
                  <a:srgbClr val="000000"/>
                </a:solidFill>
                <a:effectLst/>
              </a:rPr>
              <a:t>   </a:t>
            </a:r>
            <a:r>
              <a:rPr lang="en-US" altLang="en-US" sz="2800" smtClean="0">
                <a:solidFill>
                  <a:schemeClr val="accent2"/>
                </a:solidFill>
                <a:effectLst/>
              </a:rPr>
              <a:t>Shut the Door!</a:t>
            </a: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5141913" y="800100"/>
            <a:ext cx="3071812" cy="546100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765175" y="3773488"/>
            <a:ext cx="77136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53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2000" b="1" dirty="0"/>
              <a:t>The </a:t>
            </a:r>
            <a:r>
              <a:rPr lang="en-US" altLang="en-US" sz="2000" b="1" dirty="0" err="1"/>
              <a:t>superball</a:t>
            </a:r>
            <a:r>
              <a:rPr lang="en-US" altLang="en-US" sz="2000" b="1" dirty="0"/>
              <a:t> bounces off the door with almost no loss of speed,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>
                <a:solidFill>
                  <a:srgbClr val="1FA585"/>
                </a:solidFill>
              </a:rPr>
              <a:t>so its </a:t>
            </a:r>
            <a:r>
              <a:rPr lang="en-US" altLang="en-US" sz="2000" b="1" dirty="0" err="1">
                <a:solidFill>
                  <a:srgbClr val="1FA585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000" b="1" i="1" dirty="0" err="1">
                <a:solidFill>
                  <a:srgbClr val="1FA585"/>
                </a:solidFill>
              </a:rPr>
              <a:t>p</a:t>
            </a:r>
            <a:r>
              <a:rPr lang="en-US" altLang="en-US" sz="2000" b="1" dirty="0">
                <a:solidFill>
                  <a:srgbClr val="1FA585"/>
                </a:solidFill>
              </a:rPr>
              <a:t> (and that of the door) is 2</a:t>
            </a:r>
            <a:r>
              <a:rPr lang="en-US" altLang="en-US" sz="2000" b="1" i="1" dirty="0">
                <a:solidFill>
                  <a:srgbClr val="1FA585"/>
                </a:solidFill>
              </a:rPr>
              <a:t>mv</a:t>
            </a:r>
            <a:r>
              <a:rPr lang="en-US" altLang="en-US" sz="2000" b="1" dirty="0"/>
              <a:t>.   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en-US" sz="2000" b="1" dirty="0"/>
              <a:t>The clay sticks to the door and continues to move along with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/>
              <a:t>it,</a:t>
            </a:r>
            <a:r>
              <a:rPr lang="en-US" altLang="en-US" sz="2000" b="1" dirty="0">
                <a:solidFill>
                  <a:schemeClr val="bg2"/>
                </a:solidFill>
              </a:rPr>
              <a:t> </a:t>
            </a:r>
            <a:r>
              <a:rPr lang="en-US" altLang="en-US" sz="2000" b="1" dirty="0">
                <a:solidFill>
                  <a:srgbClr val="7E12AE"/>
                </a:solidFill>
              </a:rPr>
              <a:t>so its </a:t>
            </a:r>
            <a:r>
              <a:rPr lang="en-US" altLang="en-US" sz="2000" b="1" dirty="0" err="1">
                <a:solidFill>
                  <a:srgbClr val="7E12AE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000" b="1" i="1" dirty="0" err="1">
                <a:solidFill>
                  <a:srgbClr val="7E12AE"/>
                </a:solidFill>
              </a:rPr>
              <a:t>p</a:t>
            </a:r>
            <a:r>
              <a:rPr lang="en-US" altLang="en-US" sz="2000" b="1" dirty="0">
                <a:solidFill>
                  <a:srgbClr val="7E12AE"/>
                </a:solidFill>
              </a:rPr>
              <a:t> is </a:t>
            </a:r>
            <a:r>
              <a:rPr lang="en-US" altLang="en-US" sz="2000" b="1" i="1" u="sng" dirty="0">
                <a:solidFill>
                  <a:srgbClr val="7E12AE"/>
                </a:solidFill>
              </a:rPr>
              <a:t>less</a:t>
            </a:r>
            <a:r>
              <a:rPr lang="en-US" altLang="en-US" sz="2000" b="1" dirty="0">
                <a:solidFill>
                  <a:srgbClr val="7E12AE"/>
                </a:solidFill>
              </a:rPr>
              <a:t> than that of the </a:t>
            </a:r>
            <a:r>
              <a:rPr lang="en-US" altLang="en-US" sz="2000" b="1" dirty="0" err="1">
                <a:solidFill>
                  <a:srgbClr val="7E12AE"/>
                </a:solidFill>
              </a:rPr>
              <a:t>superball</a:t>
            </a:r>
            <a:r>
              <a:rPr lang="en-US" altLang="en-US" sz="2000" b="1" dirty="0"/>
              <a:t>, and therefore it imparts less </a:t>
            </a:r>
            <a:r>
              <a:rPr lang="en-US" altLang="en-US" sz="2000" b="1" dirty="0" err="1">
                <a:latin typeface="Symbol" panose="05050102010706020507" pitchFamily="18" charset="2"/>
              </a:rPr>
              <a:t>D</a:t>
            </a:r>
            <a:r>
              <a:rPr lang="en-US" altLang="en-US" sz="2000" b="1" i="1" dirty="0" err="1"/>
              <a:t>p</a:t>
            </a:r>
            <a:r>
              <a:rPr lang="en-US" altLang="en-US" sz="2000" b="1" dirty="0"/>
              <a:t> to the door.</a:t>
            </a:r>
            <a:endParaRPr lang="en-US" altLang="en-US" sz="2200" b="1" dirty="0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5457825" y="801688"/>
            <a:ext cx="36861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71475" indent="-3714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a)  the </a:t>
            </a:r>
            <a:r>
              <a:rPr lang="en-US" altLang="en-US" sz="2000" b="1" dirty="0" err="1">
                <a:solidFill>
                  <a:schemeClr val="tx2"/>
                </a:solidFill>
              </a:rPr>
              <a:t>superball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b)  the blob of clay</a:t>
            </a:r>
          </a:p>
          <a:p>
            <a:pPr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c)  it doesn’t matter</a:t>
            </a:r>
            <a:r>
              <a:rPr lang="en-US" altLang="en-US" sz="2000" b="1" dirty="0">
                <a:solidFill>
                  <a:schemeClr val="tx2"/>
                </a:solidFill>
                <a:cs typeface="Arial" panose="020B0604020202020204" pitchFamily="34" charset="0"/>
              </a:rPr>
              <a:t>—</a:t>
            </a:r>
            <a:r>
              <a:rPr lang="en-US" altLang="en-US" sz="2000" b="1" dirty="0">
                <a:solidFill>
                  <a:schemeClr val="tx2"/>
                </a:solidFill>
              </a:rPr>
              <a:t>they will be equally </a:t>
            </a:r>
            <a:r>
              <a:rPr lang="en-US" altLang="en-US" sz="2000" b="1" dirty="0" smtClean="0">
                <a:solidFill>
                  <a:schemeClr val="tx2"/>
                </a:solidFill>
              </a:rPr>
              <a:t>effective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647700"/>
            <a:ext cx="5275263" cy="2752725"/>
          </a:xfrm>
          <a:noFill/>
        </p:spPr>
        <p:txBody>
          <a:bodyPr>
            <a:normAutofit fontScale="92500" lnSpcReduction="20000"/>
          </a:bodyPr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smtClean="0"/>
              <a:t>	You are lying in bed and you want to shut your bedroom door.  You have a </a:t>
            </a:r>
            <a:r>
              <a:rPr lang="en-US" altLang="en-US" b="1" smtClean="0">
                <a:solidFill>
                  <a:schemeClr val="tx2"/>
                </a:solidFill>
              </a:rPr>
              <a:t>superball</a:t>
            </a:r>
            <a:r>
              <a:rPr lang="en-US" altLang="en-US" b="1" smtClean="0"/>
              <a:t> and a </a:t>
            </a:r>
            <a:r>
              <a:rPr lang="en-US" altLang="en-US" b="1" smtClean="0">
                <a:solidFill>
                  <a:schemeClr val="tx2"/>
                </a:solidFill>
              </a:rPr>
              <a:t>blob of clay</a:t>
            </a:r>
            <a:r>
              <a:rPr lang="en-US" altLang="en-US" b="1" smtClean="0"/>
              <a:t> (both with the same mass) sitting next to you.  </a:t>
            </a:r>
            <a:r>
              <a:rPr lang="en-US" altLang="en-US" b="1" smtClean="0">
                <a:solidFill>
                  <a:schemeClr val="accent2"/>
                </a:solidFill>
              </a:rPr>
              <a:t>Which one would be more effective    to throw at your door to close it?</a:t>
            </a:r>
            <a:endParaRPr lang="en-US" altLang="en-US" sz="1500" b="1" smtClean="0"/>
          </a:p>
        </p:txBody>
      </p:sp>
    </p:spTree>
    <p:extLst>
      <p:ext uri="{BB962C8B-B14F-4D97-AF65-F5344CB8AC3E}">
        <p14:creationId xmlns:p14="http://schemas.microsoft.com/office/powerpoint/2010/main" val="37796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During a collision between 2 things: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time</a:t>
            </a:r>
            <a:r>
              <a:rPr lang="en-US" dirty="0" smtClean="0"/>
              <a:t> the two objects are in contact with each other is exactly the same</a:t>
            </a:r>
          </a:p>
          <a:p>
            <a:pPr marL="6858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Force </a:t>
            </a:r>
            <a:r>
              <a:rPr lang="en-US" dirty="0" smtClean="0"/>
              <a:t>each object experiences is exactly the same—WHY? </a:t>
            </a:r>
          </a:p>
          <a:p>
            <a:pPr marL="68580" indent="0">
              <a:buNone/>
            </a:pPr>
            <a:r>
              <a:rPr lang="en-US" b="1" dirty="0" smtClean="0"/>
              <a:t>Newton’s </a:t>
            </a:r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Law of Motion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5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During a collision between 2 things: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828800"/>
                <a:ext cx="6777317" cy="4003829"/>
              </a:xfrm>
            </p:spPr>
            <p:txBody>
              <a:bodyPr/>
              <a:lstStyle/>
              <a:p>
                <a:r>
                  <a:rPr lang="en-US" dirty="0" smtClean="0"/>
                  <a:t>So, What </a:t>
                </a:r>
                <a:r>
                  <a:rPr lang="en-US" dirty="0"/>
                  <a:t>does </a:t>
                </a:r>
                <a:r>
                  <a:rPr lang="en-US" dirty="0" smtClean="0"/>
                  <a:t>Newton’s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law </a:t>
                </a:r>
                <a:r>
                  <a:rPr lang="en-US" dirty="0"/>
                  <a:t>tell us about the </a:t>
                </a:r>
                <a:r>
                  <a:rPr lang="en-US" dirty="0" smtClean="0"/>
                  <a:t>colliding objects</a:t>
                </a:r>
                <a:r>
                  <a:rPr lang="en-US" dirty="0"/>
                  <a:t>’ changes in </a:t>
                </a:r>
                <a:r>
                  <a:rPr lang="en-US" dirty="0" smtClean="0"/>
                  <a:t>momentum?</a:t>
                </a:r>
              </a:p>
              <a:p>
                <a:endParaRPr lang="en-US" dirty="0"/>
              </a:p>
              <a:p>
                <a:r>
                  <a:rPr lang="en-US" dirty="0"/>
                  <a:t>They’re the same magnitude (but in opposite directions)!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828800"/>
                <a:ext cx="6777317" cy="4003829"/>
              </a:xfrm>
              <a:blipFill>
                <a:blip r:embed="rId2"/>
                <a:stretch>
                  <a:fillRect t="-12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92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one step further…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What does this equation tell us, conceptually?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69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0143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Conservation </a:t>
            </a:r>
            <a:br>
              <a:rPr lang="en-US" dirty="0" smtClean="0"/>
            </a:br>
            <a:r>
              <a:rPr lang="en-US" dirty="0" smtClean="0"/>
              <a:t>of Linear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4610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As long as there is no outside force acting on the objects, </a:t>
            </a:r>
            <a:r>
              <a:rPr lang="en-US" b="1" dirty="0" smtClean="0"/>
              <a:t>within a system of masses the total vector sum of their momenta must remain constant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In other words, </a:t>
            </a:r>
            <a:r>
              <a:rPr lang="en-US" b="1" dirty="0" smtClean="0"/>
              <a:t>momentum must be conserved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Total momentum </a:t>
            </a:r>
            <a:r>
              <a:rPr lang="en-US" b="1" dirty="0" smtClean="0"/>
              <a:t>BEFORE</a:t>
            </a:r>
            <a:r>
              <a:rPr lang="en-US" dirty="0" smtClean="0"/>
              <a:t> a collision or explosion (an event) will be the </a:t>
            </a:r>
            <a:r>
              <a:rPr lang="en-US" b="1" dirty="0" smtClean="0"/>
              <a:t>same as </a:t>
            </a:r>
            <a:r>
              <a:rPr lang="en-US" dirty="0" smtClean="0"/>
              <a:t>the total momentum </a:t>
            </a:r>
            <a:r>
              <a:rPr lang="en-US" b="1" dirty="0" smtClean="0"/>
              <a:t>AFTER</a:t>
            </a:r>
            <a:r>
              <a:rPr lang="en-US" dirty="0" smtClean="0"/>
              <a:t> the collision or explosion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Impulse-Momentum will give us a picture of what happens DURING the collision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6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3508977"/>
          </a:xfrm>
        </p:spPr>
        <p:txBody>
          <a:bodyPr/>
          <a:lstStyle/>
          <a:p>
            <a:r>
              <a:rPr lang="en-US" dirty="0" smtClean="0"/>
              <a:t>A rail truck of mass 4.50 x 10</a:t>
            </a:r>
            <a:r>
              <a:rPr lang="en-US" baseline="30000" dirty="0" smtClean="0"/>
              <a:t>3</a:t>
            </a:r>
            <a:r>
              <a:rPr lang="en-US" dirty="0" smtClean="0"/>
              <a:t> kg is moving at a speed of 1.80 m·s</a:t>
            </a:r>
            <a:r>
              <a:rPr lang="en-US" baseline="30000" dirty="0" smtClean="0"/>
              <a:t>-1</a:t>
            </a:r>
            <a:r>
              <a:rPr lang="en-US" dirty="0" smtClean="0"/>
              <a:t> when it collides with a stationary truck of mass 1.50 x 10</a:t>
            </a:r>
            <a:r>
              <a:rPr lang="en-US" baseline="30000" dirty="0" smtClean="0"/>
              <a:t>3</a:t>
            </a:r>
            <a:r>
              <a:rPr lang="en-US" dirty="0" smtClean="0"/>
              <a:t> kg.</a:t>
            </a:r>
            <a:r>
              <a:rPr lang="en-US" dirty="0"/>
              <a:t> </a:t>
            </a:r>
            <a:r>
              <a:rPr lang="en-US" dirty="0" smtClean="0"/>
              <a:t> The two trucks couple together.  What is the velocity of the trucks immediately after the collision?</a:t>
            </a:r>
          </a:p>
        </p:txBody>
      </p:sp>
    </p:spTree>
    <p:extLst>
      <p:ext uri="{BB962C8B-B14F-4D97-AF65-F5344CB8AC3E}">
        <p14:creationId xmlns:p14="http://schemas.microsoft.com/office/powerpoint/2010/main" val="33691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696200" cy="3508977"/>
          </a:xfrm>
        </p:spPr>
        <p:txBody>
          <a:bodyPr/>
          <a:lstStyle/>
          <a:p>
            <a:r>
              <a:rPr lang="en-US" dirty="0" smtClean="0"/>
              <a:t>Stone A of mass 0.50 kg is sliding at 3.8 m·s</a:t>
            </a:r>
            <a:r>
              <a:rPr lang="en-US" baseline="30000" dirty="0" smtClean="0"/>
              <a:t>-1</a:t>
            </a:r>
            <a:r>
              <a:rPr lang="en-US" dirty="0" smtClean="0"/>
              <a:t> across the surface of a frozen pond when it collides with a stationary stone B of mass 3.00 kg.  After the collision, stone B moves off at a speed of 0.65 m·s</a:t>
            </a:r>
            <a:r>
              <a:rPr lang="en-US" baseline="30000" dirty="0" smtClean="0"/>
              <a:t>-1</a:t>
            </a:r>
            <a:r>
              <a:rPr lang="en-US" dirty="0" smtClean="0"/>
              <a:t> in the same original direction as stone A’s initial velocity.  What is the final velocity of stone 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6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85800"/>
            <a:ext cx="8147050" cy="5867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The engine of a rocket ejects gas at high speed, as shown below.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The </a:t>
            </a:r>
            <a:r>
              <a:rPr lang="en-US" dirty="0"/>
              <a:t>rocket accelerates forwards because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A</a:t>
            </a:r>
            <a:r>
              <a:rPr lang="en-US" dirty="0"/>
              <a:t>.	the momentum of the gas is equal but opposite in direction to the momentum of the rocket.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B</a:t>
            </a:r>
            <a:r>
              <a:rPr lang="en-US" dirty="0"/>
              <a:t>.	the gas pushes on the air at the back of the rocket.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C</a:t>
            </a:r>
            <a:r>
              <a:rPr lang="en-US" dirty="0"/>
              <a:t>.	the change in momentum of the gas gives rise to a force on the rocket.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D</a:t>
            </a:r>
            <a:r>
              <a:rPr lang="en-US" dirty="0"/>
              <a:t>.	the ejected gas creates a region of high pressure behind the rocket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114425"/>
            <a:ext cx="56324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0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924300" y="781050"/>
            <a:ext cx="52197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a)  the car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b)  the truck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c)  both the same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d)  it depends on the velocity of each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e)  it depends on the mass of each</a:t>
            </a:r>
            <a:endParaRPr lang="en-US" altLang="en-US" sz="2200" b="1">
              <a:solidFill>
                <a:schemeClr val="tx2"/>
              </a:solidFill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03288"/>
            <a:ext cx="3532188" cy="2225675"/>
          </a:xfrm>
          <a:noFill/>
        </p:spPr>
        <p:txBody>
          <a:bodyPr>
            <a:normAutofit fontScale="92500" lnSpcReduction="10000"/>
          </a:bodyPr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smtClean="0"/>
              <a:t>	In the collision between the car and the truck,  which has the greater acceleration?</a:t>
            </a:r>
          </a:p>
        </p:txBody>
      </p:sp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3714750" y="4065588"/>
            <a:ext cx="5429250" cy="1565275"/>
            <a:chOff x="1914" y="2389"/>
            <a:chExt cx="3537" cy="1076"/>
          </a:xfrm>
        </p:grpSpPr>
        <p:sp>
          <p:nvSpPr>
            <p:cNvPr id="52232" name="Rectangle 6"/>
            <p:cNvSpPr>
              <a:spLocks noChangeArrowheads="1"/>
            </p:cNvSpPr>
            <p:nvPr/>
          </p:nvSpPr>
          <p:spPr bwMode="auto">
            <a:xfrm>
              <a:off x="1914" y="2389"/>
              <a:ext cx="3537" cy="107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2233" name="Group 7"/>
            <p:cNvGrpSpPr>
              <a:grpSpLocks/>
            </p:cNvGrpSpPr>
            <p:nvPr/>
          </p:nvGrpSpPr>
          <p:grpSpPr bwMode="auto">
            <a:xfrm>
              <a:off x="3938" y="2523"/>
              <a:ext cx="1209" cy="747"/>
              <a:chOff x="3183" y="909"/>
              <a:chExt cx="1209" cy="747"/>
            </a:xfrm>
          </p:grpSpPr>
          <p:sp>
            <p:nvSpPr>
              <p:cNvPr id="52242" name="Rectangle 8"/>
              <p:cNvSpPr>
                <a:spLocks noChangeArrowheads="1"/>
              </p:cNvSpPr>
              <p:nvPr/>
            </p:nvSpPr>
            <p:spPr bwMode="auto">
              <a:xfrm>
                <a:off x="4320" y="1422"/>
                <a:ext cx="72" cy="127"/>
              </a:xfrm>
              <a:prstGeom prst="rect">
                <a:avLst/>
              </a:prstGeom>
              <a:solidFill>
                <a:srgbClr val="E26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3" name="Freeform 9"/>
              <p:cNvSpPr>
                <a:spLocks/>
              </p:cNvSpPr>
              <p:nvPr/>
            </p:nvSpPr>
            <p:spPr bwMode="auto">
              <a:xfrm>
                <a:off x="3183" y="909"/>
                <a:ext cx="1189" cy="663"/>
              </a:xfrm>
              <a:custGeom>
                <a:avLst/>
                <a:gdLst>
                  <a:gd name="T0" fmla="*/ 0 w 2105"/>
                  <a:gd name="T1" fmla="*/ 1122 h 1175"/>
                  <a:gd name="T2" fmla="*/ 2079 w 2105"/>
                  <a:gd name="T3" fmla="*/ 1175 h 1175"/>
                  <a:gd name="T4" fmla="*/ 2105 w 2105"/>
                  <a:gd name="T5" fmla="*/ 29 h 1175"/>
                  <a:gd name="T6" fmla="*/ 833 w 2105"/>
                  <a:gd name="T7" fmla="*/ 0 h 1175"/>
                  <a:gd name="T8" fmla="*/ 813 w 2105"/>
                  <a:gd name="T9" fmla="*/ 847 h 1175"/>
                  <a:gd name="T10" fmla="*/ 748 w 2105"/>
                  <a:gd name="T11" fmla="*/ 846 h 1175"/>
                  <a:gd name="T12" fmla="*/ 763 w 2105"/>
                  <a:gd name="T13" fmla="*/ 220 h 1175"/>
                  <a:gd name="T14" fmla="*/ 168 w 2105"/>
                  <a:gd name="T15" fmla="*/ 206 h 1175"/>
                  <a:gd name="T16" fmla="*/ 10 w 2105"/>
                  <a:gd name="T17" fmla="*/ 476 h 1175"/>
                  <a:gd name="T18" fmla="*/ 0 w 2105"/>
                  <a:gd name="T19" fmla="*/ 1122 h 11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05"/>
                  <a:gd name="T31" fmla="*/ 0 h 1175"/>
                  <a:gd name="T32" fmla="*/ 2105 w 2105"/>
                  <a:gd name="T33" fmla="*/ 1175 h 11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05" h="1175">
                    <a:moveTo>
                      <a:pt x="0" y="1122"/>
                    </a:moveTo>
                    <a:lnTo>
                      <a:pt x="2079" y="1175"/>
                    </a:lnTo>
                    <a:lnTo>
                      <a:pt x="2105" y="29"/>
                    </a:lnTo>
                    <a:lnTo>
                      <a:pt x="833" y="0"/>
                    </a:lnTo>
                    <a:lnTo>
                      <a:pt x="813" y="847"/>
                    </a:lnTo>
                    <a:lnTo>
                      <a:pt x="748" y="846"/>
                    </a:lnTo>
                    <a:lnTo>
                      <a:pt x="763" y="220"/>
                    </a:lnTo>
                    <a:lnTo>
                      <a:pt x="168" y="206"/>
                    </a:lnTo>
                    <a:lnTo>
                      <a:pt x="10" y="476"/>
                    </a:lnTo>
                    <a:lnTo>
                      <a:pt x="0" y="1122"/>
                    </a:lnTo>
                    <a:close/>
                  </a:path>
                </a:pathLst>
              </a:custGeom>
              <a:solidFill>
                <a:srgbClr val="E2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4" name="Freeform 10"/>
              <p:cNvSpPr>
                <a:spLocks/>
              </p:cNvSpPr>
              <p:nvPr/>
            </p:nvSpPr>
            <p:spPr bwMode="auto">
              <a:xfrm>
                <a:off x="3251" y="1081"/>
                <a:ext cx="284" cy="135"/>
              </a:xfrm>
              <a:custGeom>
                <a:avLst/>
                <a:gdLst>
                  <a:gd name="T0" fmla="*/ 0 w 503"/>
                  <a:gd name="T1" fmla="*/ 230 h 241"/>
                  <a:gd name="T2" fmla="*/ 488 w 503"/>
                  <a:gd name="T3" fmla="*/ 241 h 241"/>
                  <a:gd name="T4" fmla="*/ 503 w 503"/>
                  <a:gd name="T5" fmla="*/ 3 h 241"/>
                  <a:gd name="T6" fmla="*/ 163 w 503"/>
                  <a:gd name="T7" fmla="*/ 0 h 241"/>
                  <a:gd name="T8" fmla="*/ 0 w 503"/>
                  <a:gd name="T9" fmla="*/ 23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3"/>
                  <a:gd name="T16" fmla="*/ 0 h 241"/>
                  <a:gd name="T17" fmla="*/ 503 w 503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3" h="241">
                    <a:moveTo>
                      <a:pt x="0" y="230"/>
                    </a:moveTo>
                    <a:lnTo>
                      <a:pt x="488" y="241"/>
                    </a:lnTo>
                    <a:lnTo>
                      <a:pt x="503" y="3"/>
                    </a:lnTo>
                    <a:lnTo>
                      <a:pt x="163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5" name="Freeform 11"/>
              <p:cNvSpPr>
                <a:spLocks/>
              </p:cNvSpPr>
              <p:nvPr/>
            </p:nvSpPr>
            <p:spPr bwMode="auto">
              <a:xfrm>
                <a:off x="3288" y="1343"/>
                <a:ext cx="313" cy="298"/>
              </a:xfrm>
              <a:custGeom>
                <a:avLst/>
                <a:gdLst>
                  <a:gd name="T0" fmla="*/ 243 w 555"/>
                  <a:gd name="T1" fmla="*/ 525 h 527"/>
                  <a:gd name="T2" fmla="*/ 190 w 555"/>
                  <a:gd name="T3" fmla="*/ 514 h 527"/>
                  <a:gd name="T4" fmla="*/ 141 w 555"/>
                  <a:gd name="T5" fmla="*/ 493 h 527"/>
                  <a:gd name="T6" fmla="*/ 97 w 555"/>
                  <a:gd name="T7" fmla="*/ 463 h 527"/>
                  <a:gd name="T8" fmla="*/ 60 w 555"/>
                  <a:gd name="T9" fmla="*/ 427 h 527"/>
                  <a:gd name="T10" fmla="*/ 31 w 555"/>
                  <a:gd name="T11" fmla="*/ 385 h 527"/>
                  <a:gd name="T12" fmla="*/ 12 w 555"/>
                  <a:gd name="T13" fmla="*/ 336 h 527"/>
                  <a:gd name="T14" fmla="*/ 1 w 555"/>
                  <a:gd name="T15" fmla="*/ 284 h 527"/>
                  <a:gd name="T16" fmla="*/ 2 w 555"/>
                  <a:gd name="T17" fmla="*/ 231 h 527"/>
                  <a:gd name="T18" fmla="*/ 14 w 555"/>
                  <a:gd name="T19" fmla="*/ 179 h 527"/>
                  <a:gd name="T20" fmla="*/ 37 w 555"/>
                  <a:gd name="T21" fmla="*/ 132 h 527"/>
                  <a:gd name="T22" fmla="*/ 67 w 555"/>
                  <a:gd name="T23" fmla="*/ 91 h 527"/>
                  <a:gd name="T24" fmla="*/ 106 w 555"/>
                  <a:gd name="T25" fmla="*/ 56 h 527"/>
                  <a:gd name="T26" fmla="*/ 151 w 555"/>
                  <a:gd name="T27" fmla="*/ 29 h 527"/>
                  <a:gd name="T28" fmla="*/ 200 w 555"/>
                  <a:gd name="T29" fmla="*/ 10 h 527"/>
                  <a:gd name="T30" fmla="*/ 254 w 555"/>
                  <a:gd name="T31" fmla="*/ 1 h 527"/>
                  <a:gd name="T32" fmla="*/ 312 w 555"/>
                  <a:gd name="T33" fmla="*/ 2 h 527"/>
                  <a:gd name="T34" fmla="*/ 365 w 555"/>
                  <a:gd name="T35" fmla="*/ 14 h 527"/>
                  <a:gd name="T36" fmla="*/ 414 w 555"/>
                  <a:gd name="T37" fmla="*/ 34 h 527"/>
                  <a:gd name="T38" fmla="*/ 458 w 555"/>
                  <a:gd name="T39" fmla="*/ 64 h 527"/>
                  <a:gd name="T40" fmla="*/ 495 w 555"/>
                  <a:gd name="T41" fmla="*/ 101 h 527"/>
                  <a:gd name="T42" fmla="*/ 524 w 555"/>
                  <a:gd name="T43" fmla="*/ 144 h 527"/>
                  <a:gd name="T44" fmla="*/ 543 w 555"/>
                  <a:gd name="T45" fmla="*/ 191 h 527"/>
                  <a:gd name="T46" fmla="*/ 554 w 555"/>
                  <a:gd name="T47" fmla="*/ 243 h 527"/>
                  <a:gd name="T48" fmla="*/ 553 w 555"/>
                  <a:gd name="T49" fmla="*/ 297 h 527"/>
                  <a:gd name="T50" fmla="*/ 541 w 555"/>
                  <a:gd name="T51" fmla="*/ 349 h 527"/>
                  <a:gd name="T52" fmla="*/ 518 w 555"/>
                  <a:gd name="T53" fmla="*/ 395 h 527"/>
                  <a:gd name="T54" fmla="*/ 488 w 555"/>
                  <a:gd name="T55" fmla="*/ 436 h 527"/>
                  <a:gd name="T56" fmla="*/ 449 w 555"/>
                  <a:gd name="T57" fmla="*/ 471 h 527"/>
                  <a:gd name="T58" fmla="*/ 404 w 555"/>
                  <a:gd name="T59" fmla="*/ 499 h 527"/>
                  <a:gd name="T60" fmla="*/ 355 w 555"/>
                  <a:gd name="T61" fmla="*/ 517 h 527"/>
                  <a:gd name="T62" fmla="*/ 301 w 555"/>
                  <a:gd name="T63" fmla="*/ 526 h 5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5"/>
                  <a:gd name="T97" fmla="*/ 0 h 527"/>
                  <a:gd name="T98" fmla="*/ 555 w 555"/>
                  <a:gd name="T99" fmla="*/ 527 h 5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5" h="527">
                    <a:moveTo>
                      <a:pt x="272" y="527"/>
                    </a:moveTo>
                    <a:lnTo>
                      <a:pt x="243" y="525"/>
                    </a:lnTo>
                    <a:lnTo>
                      <a:pt x="217" y="520"/>
                    </a:lnTo>
                    <a:lnTo>
                      <a:pt x="190" y="514"/>
                    </a:lnTo>
                    <a:lnTo>
                      <a:pt x="165" y="504"/>
                    </a:lnTo>
                    <a:lnTo>
                      <a:pt x="141" y="493"/>
                    </a:lnTo>
                    <a:lnTo>
                      <a:pt x="118" y="479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5" y="406"/>
                    </a:lnTo>
                    <a:lnTo>
                      <a:pt x="31" y="385"/>
                    </a:lnTo>
                    <a:lnTo>
                      <a:pt x="20" y="360"/>
                    </a:lnTo>
                    <a:lnTo>
                      <a:pt x="12" y="336"/>
                    </a:lnTo>
                    <a:lnTo>
                      <a:pt x="5" y="311"/>
                    </a:lnTo>
                    <a:lnTo>
                      <a:pt x="1" y="284"/>
                    </a:lnTo>
                    <a:lnTo>
                      <a:pt x="0" y="258"/>
                    </a:lnTo>
                    <a:lnTo>
                      <a:pt x="2" y="231"/>
                    </a:lnTo>
                    <a:lnTo>
                      <a:pt x="7" y="205"/>
                    </a:lnTo>
                    <a:lnTo>
                      <a:pt x="14" y="179"/>
                    </a:lnTo>
                    <a:lnTo>
                      <a:pt x="24" y="155"/>
                    </a:lnTo>
                    <a:lnTo>
                      <a:pt x="37" y="132"/>
                    </a:lnTo>
                    <a:lnTo>
                      <a:pt x="51" y="112"/>
                    </a:lnTo>
                    <a:lnTo>
                      <a:pt x="67" y="91"/>
                    </a:lnTo>
                    <a:lnTo>
                      <a:pt x="85" y="72"/>
                    </a:lnTo>
                    <a:lnTo>
                      <a:pt x="106" y="56"/>
                    </a:lnTo>
                    <a:lnTo>
                      <a:pt x="128" y="41"/>
                    </a:lnTo>
                    <a:lnTo>
                      <a:pt x="151" y="29"/>
                    </a:lnTo>
                    <a:lnTo>
                      <a:pt x="175" y="18"/>
                    </a:lnTo>
                    <a:lnTo>
                      <a:pt x="200" y="10"/>
                    </a:lnTo>
                    <a:lnTo>
                      <a:pt x="227" y="4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2"/>
                    </a:lnTo>
                    <a:lnTo>
                      <a:pt x="339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4"/>
                    </a:lnTo>
                    <a:lnTo>
                      <a:pt x="438" y="48"/>
                    </a:lnTo>
                    <a:lnTo>
                      <a:pt x="458" y="64"/>
                    </a:lnTo>
                    <a:lnTo>
                      <a:pt x="478" y="82"/>
                    </a:lnTo>
                    <a:lnTo>
                      <a:pt x="495" y="101"/>
                    </a:lnTo>
                    <a:lnTo>
                      <a:pt x="510" y="122"/>
                    </a:lnTo>
                    <a:lnTo>
                      <a:pt x="524" y="144"/>
                    </a:lnTo>
                    <a:lnTo>
                      <a:pt x="535" y="167"/>
                    </a:lnTo>
                    <a:lnTo>
                      <a:pt x="543" y="191"/>
                    </a:lnTo>
                    <a:lnTo>
                      <a:pt x="550" y="218"/>
                    </a:lnTo>
                    <a:lnTo>
                      <a:pt x="554" y="243"/>
                    </a:lnTo>
                    <a:lnTo>
                      <a:pt x="555" y="270"/>
                    </a:lnTo>
                    <a:lnTo>
                      <a:pt x="553" y="297"/>
                    </a:lnTo>
                    <a:lnTo>
                      <a:pt x="548" y="323"/>
                    </a:lnTo>
                    <a:lnTo>
                      <a:pt x="541" y="349"/>
                    </a:lnTo>
                    <a:lnTo>
                      <a:pt x="531" y="372"/>
                    </a:lnTo>
                    <a:lnTo>
                      <a:pt x="518" y="395"/>
                    </a:lnTo>
                    <a:lnTo>
                      <a:pt x="504" y="417"/>
                    </a:lnTo>
                    <a:lnTo>
                      <a:pt x="488" y="436"/>
                    </a:lnTo>
                    <a:lnTo>
                      <a:pt x="470" y="455"/>
                    </a:lnTo>
                    <a:lnTo>
                      <a:pt x="449" y="471"/>
                    </a:lnTo>
                    <a:lnTo>
                      <a:pt x="427" y="486"/>
                    </a:lnTo>
                    <a:lnTo>
                      <a:pt x="404" y="499"/>
                    </a:lnTo>
                    <a:lnTo>
                      <a:pt x="380" y="509"/>
                    </a:lnTo>
                    <a:lnTo>
                      <a:pt x="355" y="517"/>
                    </a:lnTo>
                    <a:lnTo>
                      <a:pt x="328" y="523"/>
                    </a:lnTo>
                    <a:lnTo>
                      <a:pt x="301" y="526"/>
                    </a:lnTo>
                    <a:lnTo>
                      <a:pt x="272" y="527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6" name="Freeform 12"/>
              <p:cNvSpPr>
                <a:spLocks/>
              </p:cNvSpPr>
              <p:nvPr/>
            </p:nvSpPr>
            <p:spPr bwMode="auto">
              <a:xfrm>
                <a:off x="3401" y="1452"/>
                <a:ext cx="87" cy="82"/>
              </a:xfrm>
              <a:custGeom>
                <a:avLst/>
                <a:gdLst>
                  <a:gd name="T0" fmla="*/ 76 w 155"/>
                  <a:gd name="T1" fmla="*/ 146 h 146"/>
                  <a:gd name="T2" fmla="*/ 61 w 155"/>
                  <a:gd name="T3" fmla="*/ 144 h 146"/>
                  <a:gd name="T4" fmla="*/ 46 w 155"/>
                  <a:gd name="T5" fmla="*/ 139 h 146"/>
                  <a:gd name="T6" fmla="*/ 34 w 155"/>
                  <a:gd name="T7" fmla="*/ 132 h 146"/>
                  <a:gd name="T8" fmla="*/ 22 w 155"/>
                  <a:gd name="T9" fmla="*/ 123 h 146"/>
                  <a:gd name="T10" fmla="*/ 13 w 155"/>
                  <a:gd name="T11" fmla="*/ 113 h 146"/>
                  <a:gd name="T12" fmla="*/ 6 w 155"/>
                  <a:gd name="T13" fmla="*/ 100 h 146"/>
                  <a:gd name="T14" fmla="*/ 2 w 155"/>
                  <a:gd name="T15" fmla="*/ 86 h 146"/>
                  <a:gd name="T16" fmla="*/ 0 w 155"/>
                  <a:gd name="T17" fmla="*/ 71 h 146"/>
                  <a:gd name="T18" fmla="*/ 3 w 155"/>
                  <a:gd name="T19" fmla="*/ 56 h 146"/>
                  <a:gd name="T20" fmla="*/ 7 w 155"/>
                  <a:gd name="T21" fmla="*/ 43 h 146"/>
                  <a:gd name="T22" fmla="*/ 14 w 155"/>
                  <a:gd name="T23" fmla="*/ 30 h 146"/>
                  <a:gd name="T24" fmla="*/ 25 w 155"/>
                  <a:gd name="T25" fmla="*/ 20 h 146"/>
                  <a:gd name="T26" fmla="*/ 35 w 155"/>
                  <a:gd name="T27" fmla="*/ 12 h 146"/>
                  <a:gd name="T28" fmla="*/ 49 w 155"/>
                  <a:gd name="T29" fmla="*/ 5 h 146"/>
                  <a:gd name="T30" fmla="*/ 63 w 155"/>
                  <a:gd name="T31" fmla="*/ 1 h 146"/>
                  <a:gd name="T32" fmla="*/ 79 w 155"/>
                  <a:gd name="T33" fmla="*/ 0 h 146"/>
                  <a:gd name="T34" fmla="*/ 95 w 155"/>
                  <a:gd name="T35" fmla="*/ 1 h 146"/>
                  <a:gd name="T36" fmla="*/ 109 w 155"/>
                  <a:gd name="T37" fmla="*/ 6 h 146"/>
                  <a:gd name="T38" fmla="*/ 121 w 155"/>
                  <a:gd name="T39" fmla="*/ 13 h 146"/>
                  <a:gd name="T40" fmla="*/ 133 w 155"/>
                  <a:gd name="T41" fmla="*/ 22 h 146"/>
                  <a:gd name="T42" fmla="*/ 142 w 155"/>
                  <a:gd name="T43" fmla="*/ 33 h 146"/>
                  <a:gd name="T44" fmla="*/ 149 w 155"/>
                  <a:gd name="T45" fmla="*/ 46 h 146"/>
                  <a:gd name="T46" fmla="*/ 153 w 155"/>
                  <a:gd name="T47" fmla="*/ 60 h 146"/>
                  <a:gd name="T48" fmla="*/ 155 w 155"/>
                  <a:gd name="T49" fmla="*/ 75 h 146"/>
                  <a:gd name="T50" fmla="*/ 152 w 155"/>
                  <a:gd name="T51" fmla="*/ 90 h 146"/>
                  <a:gd name="T52" fmla="*/ 148 w 155"/>
                  <a:gd name="T53" fmla="*/ 104 h 146"/>
                  <a:gd name="T54" fmla="*/ 141 w 155"/>
                  <a:gd name="T55" fmla="*/ 115 h 146"/>
                  <a:gd name="T56" fmla="*/ 130 w 155"/>
                  <a:gd name="T57" fmla="*/ 126 h 146"/>
                  <a:gd name="T58" fmla="*/ 119 w 155"/>
                  <a:gd name="T59" fmla="*/ 135 h 146"/>
                  <a:gd name="T60" fmla="*/ 106 w 155"/>
                  <a:gd name="T61" fmla="*/ 142 h 146"/>
                  <a:gd name="T62" fmla="*/ 91 w 155"/>
                  <a:gd name="T63" fmla="*/ 145 h 146"/>
                  <a:gd name="T64" fmla="*/ 76 w 155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5"/>
                  <a:gd name="T100" fmla="*/ 0 h 146"/>
                  <a:gd name="T101" fmla="*/ 155 w 155"/>
                  <a:gd name="T102" fmla="*/ 146 h 1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5" h="146">
                    <a:moveTo>
                      <a:pt x="76" y="146"/>
                    </a:moveTo>
                    <a:lnTo>
                      <a:pt x="61" y="144"/>
                    </a:lnTo>
                    <a:lnTo>
                      <a:pt x="46" y="139"/>
                    </a:lnTo>
                    <a:lnTo>
                      <a:pt x="34" y="132"/>
                    </a:lnTo>
                    <a:lnTo>
                      <a:pt x="22" y="123"/>
                    </a:lnTo>
                    <a:lnTo>
                      <a:pt x="13" y="113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1"/>
                    </a:lnTo>
                    <a:lnTo>
                      <a:pt x="3" y="56"/>
                    </a:lnTo>
                    <a:lnTo>
                      <a:pt x="7" y="43"/>
                    </a:lnTo>
                    <a:lnTo>
                      <a:pt x="14" y="30"/>
                    </a:lnTo>
                    <a:lnTo>
                      <a:pt x="25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3" y="1"/>
                    </a:lnTo>
                    <a:lnTo>
                      <a:pt x="79" y="0"/>
                    </a:lnTo>
                    <a:lnTo>
                      <a:pt x="95" y="1"/>
                    </a:lnTo>
                    <a:lnTo>
                      <a:pt x="109" y="6"/>
                    </a:lnTo>
                    <a:lnTo>
                      <a:pt x="121" y="13"/>
                    </a:lnTo>
                    <a:lnTo>
                      <a:pt x="133" y="22"/>
                    </a:lnTo>
                    <a:lnTo>
                      <a:pt x="142" y="33"/>
                    </a:lnTo>
                    <a:lnTo>
                      <a:pt x="149" y="46"/>
                    </a:lnTo>
                    <a:lnTo>
                      <a:pt x="153" y="60"/>
                    </a:lnTo>
                    <a:lnTo>
                      <a:pt x="155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41" y="115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6" y="142"/>
                    </a:lnTo>
                    <a:lnTo>
                      <a:pt x="91" y="145"/>
                    </a:lnTo>
                    <a:lnTo>
                      <a:pt x="76" y="146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7" name="Freeform 13"/>
              <p:cNvSpPr>
                <a:spLocks/>
              </p:cNvSpPr>
              <p:nvPr/>
            </p:nvSpPr>
            <p:spPr bwMode="auto">
              <a:xfrm>
                <a:off x="3936" y="1359"/>
                <a:ext cx="313" cy="297"/>
              </a:xfrm>
              <a:custGeom>
                <a:avLst/>
                <a:gdLst>
                  <a:gd name="T0" fmla="*/ 243 w 554"/>
                  <a:gd name="T1" fmla="*/ 526 h 528"/>
                  <a:gd name="T2" fmla="*/ 189 w 554"/>
                  <a:gd name="T3" fmla="*/ 514 h 528"/>
                  <a:gd name="T4" fmla="*/ 139 w 554"/>
                  <a:gd name="T5" fmla="*/ 493 h 528"/>
                  <a:gd name="T6" fmla="*/ 97 w 554"/>
                  <a:gd name="T7" fmla="*/ 463 h 528"/>
                  <a:gd name="T8" fmla="*/ 60 w 554"/>
                  <a:gd name="T9" fmla="*/ 427 h 528"/>
                  <a:gd name="T10" fmla="*/ 31 w 554"/>
                  <a:gd name="T11" fmla="*/ 384 h 528"/>
                  <a:gd name="T12" fmla="*/ 10 w 554"/>
                  <a:gd name="T13" fmla="*/ 337 h 528"/>
                  <a:gd name="T14" fmla="*/ 1 w 554"/>
                  <a:gd name="T15" fmla="*/ 285 h 528"/>
                  <a:gd name="T16" fmla="*/ 2 w 554"/>
                  <a:gd name="T17" fmla="*/ 231 h 528"/>
                  <a:gd name="T18" fmla="*/ 14 w 554"/>
                  <a:gd name="T19" fmla="*/ 179 h 528"/>
                  <a:gd name="T20" fmla="*/ 37 w 554"/>
                  <a:gd name="T21" fmla="*/ 133 h 528"/>
                  <a:gd name="T22" fmla="*/ 67 w 554"/>
                  <a:gd name="T23" fmla="*/ 91 h 528"/>
                  <a:gd name="T24" fmla="*/ 106 w 554"/>
                  <a:gd name="T25" fmla="*/ 57 h 528"/>
                  <a:gd name="T26" fmla="*/ 151 w 554"/>
                  <a:gd name="T27" fmla="*/ 29 h 528"/>
                  <a:gd name="T28" fmla="*/ 200 w 554"/>
                  <a:gd name="T29" fmla="*/ 11 h 528"/>
                  <a:gd name="T30" fmla="*/ 254 w 554"/>
                  <a:gd name="T31" fmla="*/ 1 h 528"/>
                  <a:gd name="T32" fmla="*/ 312 w 554"/>
                  <a:gd name="T33" fmla="*/ 3 h 528"/>
                  <a:gd name="T34" fmla="*/ 365 w 554"/>
                  <a:gd name="T35" fmla="*/ 14 h 528"/>
                  <a:gd name="T36" fmla="*/ 414 w 554"/>
                  <a:gd name="T37" fmla="*/ 35 h 528"/>
                  <a:gd name="T38" fmla="*/ 458 w 554"/>
                  <a:gd name="T39" fmla="*/ 65 h 528"/>
                  <a:gd name="T40" fmla="*/ 495 w 554"/>
                  <a:gd name="T41" fmla="*/ 100 h 528"/>
                  <a:gd name="T42" fmla="*/ 524 w 554"/>
                  <a:gd name="T43" fmla="*/ 143 h 528"/>
                  <a:gd name="T44" fmla="*/ 543 w 554"/>
                  <a:gd name="T45" fmla="*/ 192 h 528"/>
                  <a:gd name="T46" fmla="*/ 552 w 554"/>
                  <a:gd name="T47" fmla="*/ 243 h 528"/>
                  <a:gd name="T48" fmla="*/ 551 w 554"/>
                  <a:gd name="T49" fmla="*/ 296 h 528"/>
                  <a:gd name="T50" fmla="*/ 540 w 554"/>
                  <a:gd name="T51" fmla="*/ 348 h 528"/>
                  <a:gd name="T52" fmla="*/ 517 w 554"/>
                  <a:gd name="T53" fmla="*/ 395 h 528"/>
                  <a:gd name="T54" fmla="*/ 487 w 554"/>
                  <a:gd name="T55" fmla="*/ 437 h 528"/>
                  <a:gd name="T56" fmla="*/ 448 w 554"/>
                  <a:gd name="T57" fmla="*/ 471 h 528"/>
                  <a:gd name="T58" fmla="*/ 403 w 554"/>
                  <a:gd name="T59" fmla="*/ 499 h 528"/>
                  <a:gd name="T60" fmla="*/ 353 w 554"/>
                  <a:gd name="T61" fmla="*/ 518 h 528"/>
                  <a:gd name="T62" fmla="*/ 299 w 554"/>
                  <a:gd name="T63" fmla="*/ 527 h 52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4"/>
                  <a:gd name="T97" fmla="*/ 0 h 528"/>
                  <a:gd name="T98" fmla="*/ 554 w 554"/>
                  <a:gd name="T99" fmla="*/ 528 h 52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4" h="528">
                    <a:moveTo>
                      <a:pt x="270" y="528"/>
                    </a:moveTo>
                    <a:lnTo>
                      <a:pt x="243" y="526"/>
                    </a:lnTo>
                    <a:lnTo>
                      <a:pt x="215" y="521"/>
                    </a:lnTo>
                    <a:lnTo>
                      <a:pt x="189" y="514"/>
                    </a:lnTo>
                    <a:lnTo>
                      <a:pt x="163" y="505"/>
                    </a:lnTo>
                    <a:lnTo>
                      <a:pt x="139" y="493"/>
                    </a:lnTo>
                    <a:lnTo>
                      <a:pt x="117" y="480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4" y="406"/>
                    </a:lnTo>
                    <a:lnTo>
                      <a:pt x="31" y="384"/>
                    </a:lnTo>
                    <a:lnTo>
                      <a:pt x="19" y="361"/>
                    </a:lnTo>
                    <a:lnTo>
                      <a:pt x="10" y="337"/>
                    </a:lnTo>
                    <a:lnTo>
                      <a:pt x="5" y="310"/>
                    </a:lnTo>
                    <a:lnTo>
                      <a:pt x="1" y="285"/>
                    </a:lnTo>
                    <a:lnTo>
                      <a:pt x="0" y="257"/>
                    </a:lnTo>
                    <a:lnTo>
                      <a:pt x="2" y="231"/>
                    </a:lnTo>
                    <a:lnTo>
                      <a:pt x="7" y="204"/>
                    </a:lnTo>
                    <a:lnTo>
                      <a:pt x="14" y="179"/>
                    </a:lnTo>
                    <a:lnTo>
                      <a:pt x="24" y="156"/>
                    </a:lnTo>
                    <a:lnTo>
                      <a:pt x="37" y="133"/>
                    </a:lnTo>
                    <a:lnTo>
                      <a:pt x="51" y="111"/>
                    </a:lnTo>
                    <a:lnTo>
                      <a:pt x="67" y="91"/>
                    </a:lnTo>
                    <a:lnTo>
                      <a:pt x="85" y="73"/>
                    </a:lnTo>
                    <a:lnTo>
                      <a:pt x="106" y="57"/>
                    </a:lnTo>
                    <a:lnTo>
                      <a:pt x="128" y="42"/>
                    </a:lnTo>
                    <a:lnTo>
                      <a:pt x="151" y="29"/>
                    </a:lnTo>
                    <a:lnTo>
                      <a:pt x="175" y="19"/>
                    </a:lnTo>
                    <a:lnTo>
                      <a:pt x="200" y="11"/>
                    </a:lnTo>
                    <a:lnTo>
                      <a:pt x="227" y="5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3"/>
                    </a:lnTo>
                    <a:lnTo>
                      <a:pt x="338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5"/>
                    </a:lnTo>
                    <a:lnTo>
                      <a:pt x="437" y="49"/>
                    </a:lnTo>
                    <a:lnTo>
                      <a:pt x="458" y="65"/>
                    </a:lnTo>
                    <a:lnTo>
                      <a:pt x="478" y="82"/>
                    </a:lnTo>
                    <a:lnTo>
                      <a:pt x="495" y="100"/>
                    </a:lnTo>
                    <a:lnTo>
                      <a:pt x="510" y="121"/>
                    </a:lnTo>
                    <a:lnTo>
                      <a:pt x="524" y="143"/>
                    </a:lnTo>
                    <a:lnTo>
                      <a:pt x="534" y="167"/>
                    </a:lnTo>
                    <a:lnTo>
                      <a:pt x="543" y="192"/>
                    </a:lnTo>
                    <a:lnTo>
                      <a:pt x="549" y="217"/>
                    </a:lnTo>
                    <a:lnTo>
                      <a:pt x="552" y="243"/>
                    </a:lnTo>
                    <a:lnTo>
                      <a:pt x="554" y="270"/>
                    </a:lnTo>
                    <a:lnTo>
                      <a:pt x="551" y="296"/>
                    </a:lnTo>
                    <a:lnTo>
                      <a:pt x="547" y="323"/>
                    </a:lnTo>
                    <a:lnTo>
                      <a:pt x="540" y="348"/>
                    </a:lnTo>
                    <a:lnTo>
                      <a:pt x="529" y="372"/>
                    </a:lnTo>
                    <a:lnTo>
                      <a:pt x="517" y="395"/>
                    </a:lnTo>
                    <a:lnTo>
                      <a:pt x="503" y="416"/>
                    </a:lnTo>
                    <a:lnTo>
                      <a:pt x="487" y="437"/>
                    </a:lnTo>
                    <a:lnTo>
                      <a:pt x="468" y="455"/>
                    </a:lnTo>
                    <a:lnTo>
                      <a:pt x="448" y="471"/>
                    </a:lnTo>
                    <a:lnTo>
                      <a:pt x="426" y="486"/>
                    </a:lnTo>
                    <a:lnTo>
                      <a:pt x="403" y="499"/>
                    </a:lnTo>
                    <a:lnTo>
                      <a:pt x="379" y="509"/>
                    </a:lnTo>
                    <a:lnTo>
                      <a:pt x="353" y="518"/>
                    </a:lnTo>
                    <a:lnTo>
                      <a:pt x="327" y="523"/>
                    </a:lnTo>
                    <a:lnTo>
                      <a:pt x="299" y="527"/>
                    </a:lnTo>
                    <a:lnTo>
                      <a:pt x="270" y="528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8" name="Freeform 14"/>
              <p:cNvSpPr>
                <a:spLocks/>
              </p:cNvSpPr>
              <p:nvPr/>
            </p:nvSpPr>
            <p:spPr bwMode="auto">
              <a:xfrm>
                <a:off x="4049" y="1466"/>
                <a:ext cx="87" cy="83"/>
              </a:xfrm>
              <a:custGeom>
                <a:avLst/>
                <a:gdLst>
                  <a:gd name="T0" fmla="*/ 75 w 153"/>
                  <a:gd name="T1" fmla="*/ 147 h 147"/>
                  <a:gd name="T2" fmla="*/ 60 w 153"/>
                  <a:gd name="T3" fmla="*/ 144 h 147"/>
                  <a:gd name="T4" fmla="*/ 45 w 153"/>
                  <a:gd name="T5" fmla="*/ 140 h 147"/>
                  <a:gd name="T6" fmla="*/ 32 w 153"/>
                  <a:gd name="T7" fmla="*/ 133 h 147"/>
                  <a:gd name="T8" fmla="*/ 21 w 153"/>
                  <a:gd name="T9" fmla="*/ 124 h 147"/>
                  <a:gd name="T10" fmla="*/ 12 w 153"/>
                  <a:gd name="T11" fmla="*/ 113 h 147"/>
                  <a:gd name="T12" fmla="*/ 6 w 153"/>
                  <a:gd name="T13" fmla="*/ 101 h 147"/>
                  <a:gd name="T14" fmla="*/ 1 w 153"/>
                  <a:gd name="T15" fmla="*/ 87 h 147"/>
                  <a:gd name="T16" fmla="*/ 0 w 153"/>
                  <a:gd name="T17" fmla="*/ 72 h 147"/>
                  <a:gd name="T18" fmla="*/ 3 w 153"/>
                  <a:gd name="T19" fmla="*/ 57 h 147"/>
                  <a:gd name="T20" fmla="*/ 7 w 153"/>
                  <a:gd name="T21" fmla="*/ 43 h 147"/>
                  <a:gd name="T22" fmla="*/ 14 w 153"/>
                  <a:gd name="T23" fmla="*/ 31 h 147"/>
                  <a:gd name="T24" fmla="*/ 24 w 153"/>
                  <a:gd name="T25" fmla="*/ 20 h 147"/>
                  <a:gd name="T26" fmla="*/ 35 w 153"/>
                  <a:gd name="T27" fmla="*/ 12 h 147"/>
                  <a:gd name="T28" fmla="*/ 49 w 153"/>
                  <a:gd name="T29" fmla="*/ 5 h 147"/>
                  <a:gd name="T30" fmla="*/ 62 w 153"/>
                  <a:gd name="T31" fmla="*/ 2 h 147"/>
                  <a:gd name="T32" fmla="*/ 78 w 153"/>
                  <a:gd name="T33" fmla="*/ 0 h 147"/>
                  <a:gd name="T34" fmla="*/ 93 w 153"/>
                  <a:gd name="T35" fmla="*/ 3 h 147"/>
                  <a:gd name="T36" fmla="*/ 108 w 153"/>
                  <a:gd name="T37" fmla="*/ 7 h 147"/>
                  <a:gd name="T38" fmla="*/ 121 w 153"/>
                  <a:gd name="T39" fmla="*/ 14 h 147"/>
                  <a:gd name="T40" fmla="*/ 133 w 153"/>
                  <a:gd name="T41" fmla="*/ 23 h 147"/>
                  <a:gd name="T42" fmla="*/ 142 w 153"/>
                  <a:gd name="T43" fmla="*/ 34 h 147"/>
                  <a:gd name="T44" fmla="*/ 148 w 153"/>
                  <a:gd name="T45" fmla="*/ 46 h 147"/>
                  <a:gd name="T46" fmla="*/ 152 w 153"/>
                  <a:gd name="T47" fmla="*/ 60 h 147"/>
                  <a:gd name="T48" fmla="*/ 153 w 153"/>
                  <a:gd name="T49" fmla="*/ 75 h 147"/>
                  <a:gd name="T50" fmla="*/ 152 w 153"/>
                  <a:gd name="T51" fmla="*/ 90 h 147"/>
                  <a:gd name="T52" fmla="*/ 148 w 153"/>
                  <a:gd name="T53" fmla="*/ 104 h 147"/>
                  <a:gd name="T54" fmla="*/ 139 w 153"/>
                  <a:gd name="T55" fmla="*/ 116 h 147"/>
                  <a:gd name="T56" fmla="*/ 130 w 153"/>
                  <a:gd name="T57" fmla="*/ 126 h 147"/>
                  <a:gd name="T58" fmla="*/ 119 w 153"/>
                  <a:gd name="T59" fmla="*/ 135 h 147"/>
                  <a:gd name="T60" fmla="*/ 105 w 153"/>
                  <a:gd name="T61" fmla="*/ 142 h 147"/>
                  <a:gd name="T62" fmla="*/ 91 w 153"/>
                  <a:gd name="T63" fmla="*/ 146 h 147"/>
                  <a:gd name="T64" fmla="*/ 75 w 153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3"/>
                  <a:gd name="T100" fmla="*/ 0 h 147"/>
                  <a:gd name="T101" fmla="*/ 153 w 153"/>
                  <a:gd name="T102" fmla="*/ 147 h 1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3" h="147">
                    <a:moveTo>
                      <a:pt x="75" y="147"/>
                    </a:move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3"/>
                    </a:lnTo>
                    <a:lnTo>
                      <a:pt x="21" y="124"/>
                    </a:lnTo>
                    <a:lnTo>
                      <a:pt x="12" y="113"/>
                    </a:lnTo>
                    <a:lnTo>
                      <a:pt x="6" y="101"/>
                    </a:lnTo>
                    <a:lnTo>
                      <a:pt x="1" y="87"/>
                    </a:lnTo>
                    <a:lnTo>
                      <a:pt x="0" y="72"/>
                    </a:lnTo>
                    <a:lnTo>
                      <a:pt x="3" y="57"/>
                    </a:lnTo>
                    <a:lnTo>
                      <a:pt x="7" y="43"/>
                    </a:lnTo>
                    <a:lnTo>
                      <a:pt x="14" y="31"/>
                    </a:lnTo>
                    <a:lnTo>
                      <a:pt x="24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2" y="2"/>
                    </a:lnTo>
                    <a:lnTo>
                      <a:pt x="78" y="0"/>
                    </a:lnTo>
                    <a:lnTo>
                      <a:pt x="93" y="3"/>
                    </a:lnTo>
                    <a:lnTo>
                      <a:pt x="108" y="7"/>
                    </a:lnTo>
                    <a:lnTo>
                      <a:pt x="121" y="14"/>
                    </a:lnTo>
                    <a:lnTo>
                      <a:pt x="133" y="23"/>
                    </a:lnTo>
                    <a:lnTo>
                      <a:pt x="142" y="34"/>
                    </a:lnTo>
                    <a:lnTo>
                      <a:pt x="148" y="46"/>
                    </a:lnTo>
                    <a:lnTo>
                      <a:pt x="152" y="60"/>
                    </a:lnTo>
                    <a:lnTo>
                      <a:pt x="153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39" y="116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5" y="142"/>
                    </a:lnTo>
                    <a:lnTo>
                      <a:pt x="91" y="146"/>
                    </a:lnTo>
                    <a:lnTo>
                      <a:pt x="75" y="147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9" name="Freeform 15"/>
              <p:cNvSpPr>
                <a:spLocks/>
              </p:cNvSpPr>
              <p:nvPr/>
            </p:nvSpPr>
            <p:spPr bwMode="auto">
              <a:xfrm>
                <a:off x="3671" y="936"/>
                <a:ext cx="678" cy="42"/>
              </a:xfrm>
              <a:custGeom>
                <a:avLst/>
                <a:gdLst>
                  <a:gd name="T0" fmla="*/ 0 w 1202"/>
                  <a:gd name="T1" fmla="*/ 0 h 75"/>
                  <a:gd name="T2" fmla="*/ 8 w 1202"/>
                  <a:gd name="T3" fmla="*/ 39 h 75"/>
                  <a:gd name="T4" fmla="*/ 1197 w 1202"/>
                  <a:gd name="T5" fmla="*/ 75 h 75"/>
                  <a:gd name="T6" fmla="*/ 1202 w 1202"/>
                  <a:gd name="T7" fmla="*/ 39 h 75"/>
                  <a:gd name="T8" fmla="*/ 0 w 1202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5"/>
                  <a:gd name="T17" fmla="*/ 1202 w 1202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5">
                    <a:moveTo>
                      <a:pt x="0" y="0"/>
                    </a:moveTo>
                    <a:lnTo>
                      <a:pt x="8" y="39"/>
                    </a:lnTo>
                    <a:lnTo>
                      <a:pt x="1197" y="75"/>
                    </a:lnTo>
                    <a:lnTo>
                      <a:pt x="1202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50" name="Freeform 16"/>
              <p:cNvSpPr>
                <a:spLocks/>
              </p:cNvSpPr>
              <p:nvPr/>
            </p:nvSpPr>
            <p:spPr bwMode="auto">
              <a:xfrm>
                <a:off x="3671" y="1009"/>
                <a:ext cx="678" cy="43"/>
              </a:xfrm>
              <a:custGeom>
                <a:avLst/>
                <a:gdLst>
                  <a:gd name="T0" fmla="*/ 0 w 1202"/>
                  <a:gd name="T1" fmla="*/ 0 h 76"/>
                  <a:gd name="T2" fmla="*/ 8 w 1202"/>
                  <a:gd name="T3" fmla="*/ 41 h 76"/>
                  <a:gd name="T4" fmla="*/ 1197 w 1202"/>
                  <a:gd name="T5" fmla="*/ 76 h 76"/>
                  <a:gd name="T6" fmla="*/ 1202 w 1202"/>
                  <a:gd name="T7" fmla="*/ 41 h 76"/>
                  <a:gd name="T8" fmla="*/ 0 w 1202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6"/>
                  <a:gd name="T17" fmla="*/ 1202 w 1202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6">
                    <a:moveTo>
                      <a:pt x="0" y="0"/>
                    </a:moveTo>
                    <a:lnTo>
                      <a:pt x="8" y="41"/>
                    </a:lnTo>
                    <a:lnTo>
                      <a:pt x="1197" y="76"/>
                    </a:lnTo>
                    <a:lnTo>
                      <a:pt x="1202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2234" name="Group 17"/>
            <p:cNvGrpSpPr>
              <a:grpSpLocks/>
            </p:cNvGrpSpPr>
            <p:nvPr/>
          </p:nvGrpSpPr>
          <p:grpSpPr bwMode="auto">
            <a:xfrm>
              <a:off x="2132" y="2807"/>
              <a:ext cx="996" cy="417"/>
              <a:chOff x="1377" y="1193"/>
              <a:chExt cx="996" cy="417"/>
            </a:xfrm>
          </p:grpSpPr>
          <p:sp>
            <p:nvSpPr>
              <p:cNvPr id="52235" name="Freeform 18"/>
              <p:cNvSpPr>
                <a:spLocks/>
              </p:cNvSpPr>
              <p:nvPr/>
            </p:nvSpPr>
            <p:spPr bwMode="auto">
              <a:xfrm flipH="1">
                <a:off x="1377" y="1194"/>
                <a:ext cx="996" cy="338"/>
              </a:xfrm>
              <a:custGeom>
                <a:avLst/>
                <a:gdLst>
                  <a:gd name="T0" fmla="*/ 20 w 4418"/>
                  <a:gd name="T1" fmla="*/ 1495 h 1499"/>
                  <a:gd name="T2" fmla="*/ 436 w 4418"/>
                  <a:gd name="T3" fmla="*/ 1495 h 1499"/>
                  <a:gd name="T4" fmla="*/ 444 w 4418"/>
                  <a:gd name="T5" fmla="*/ 1328 h 1499"/>
                  <a:gd name="T6" fmla="*/ 472 w 4418"/>
                  <a:gd name="T7" fmla="*/ 1222 h 1499"/>
                  <a:gd name="T8" fmla="*/ 517 w 4418"/>
                  <a:gd name="T9" fmla="*/ 1147 h 1499"/>
                  <a:gd name="T10" fmla="*/ 573 w 4418"/>
                  <a:gd name="T11" fmla="*/ 1073 h 1499"/>
                  <a:gd name="T12" fmla="*/ 641 w 4418"/>
                  <a:gd name="T13" fmla="*/ 1021 h 1499"/>
                  <a:gd name="T14" fmla="*/ 721 w 4418"/>
                  <a:gd name="T15" fmla="*/ 983 h 1499"/>
                  <a:gd name="T16" fmla="*/ 814 w 4418"/>
                  <a:gd name="T17" fmla="*/ 969 h 1499"/>
                  <a:gd name="T18" fmla="*/ 894 w 4418"/>
                  <a:gd name="T19" fmla="*/ 969 h 1499"/>
                  <a:gd name="T20" fmla="*/ 973 w 4418"/>
                  <a:gd name="T21" fmla="*/ 987 h 1499"/>
                  <a:gd name="T22" fmla="*/ 1039 w 4418"/>
                  <a:gd name="T23" fmla="*/ 1021 h 1499"/>
                  <a:gd name="T24" fmla="*/ 1091 w 4418"/>
                  <a:gd name="T25" fmla="*/ 1067 h 1499"/>
                  <a:gd name="T26" fmla="*/ 1138 w 4418"/>
                  <a:gd name="T27" fmla="*/ 1127 h 1499"/>
                  <a:gd name="T28" fmla="*/ 1178 w 4418"/>
                  <a:gd name="T29" fmla="*/ 1185 h 1499"/>
                  <a:gd name="T30" fmla="*/ 1209 w 4418"/>
                  <a:gd name="T31" fmla="*/ 1265 h 1499"/>
                  <a:gd name="T32" fmla="*/ 1229 w 4418"/>
                  <a:gd name="T33" fmla="*/ 1341 h 1499"/>
                  <a:gd name="T34" fmla="*/ 1240 w 4418"/>
                  <a:gd name="T35" fmla="*/ 1419 h 1499"/>
                  <a:gd name="T36" fmla="*/ 1243 w 4418"/>
                  <a:gd name="T37" fmla="*/ 1499 h 1499"/>
                  <a:gd name="T38" fmla="*/ 3298 w 4418"/>
                  <a:gd name="T39" fmla="*/ 1495 h 1499"/>
                  <a:gd name="T40" fmla="*/ 3313 w 4418"/>
                  <a:gd name="T41" fmla="*/ 1341 h 1499"/>
                  <a:gd name="T42" fmla="*/ 3343 w 4418"/>
                  <a:gd name="T43" fmla="*/ 1242 h 1499"/>
                  <a:gd name="T44" fmla="*/ 3375 w 4418"/>
                  <a:gd name="T45" fmla="*/ 1174 h 1499"/>
                  <a:gd name="T46" fmla="*/ 3420 w 4418"/>
                  <a:gd name="T47" fmla="*/ 1116 h 1499"/>
                  <a:gd name="T48" fmla="*/ 3470 w 4418"/>
                  <a:gd name="T49" fmla="*/ 1066 h 1499"/>
                  <a:gd name="T50" fmla="*/ 3530 w 4418"/>
                  <a:gd name="T51" fmla="*/ 1025 h 1499"/>
                  <a:gd name="T52" fmla="*/ 3599 w 4418"/>
                  <a:gd name="T53" fmla="*/ 1000 h 1499"/>
                  <a:gd name="T54" fmla="*/ 3683 w 4418"/>
                  <a:gd name="T55" fmla="*/ 990 h 1499"/>
                  <a:gd name="T56" fmla="*/ 3766 w 4418"/>
                  <a:gd name="T57" fmla="*/ 994 h 1499"/>
                  <a:gd name="T58" fmla="*/ 3843 w 4418"/>
                  <a:gd name="T59" fmla="*/ 1017 h 1499"/>
                  <a:gd name="T60" fmla="*/ 3901 w 4418"/>
                  <a:gd name="T61" fmla="*/ 1050 h 1499"/>
                  <a:gd name="T62" fmla="*/ 3960 w 4418"/>
                  <a:gd name="T63" fmla="*/ 1101 h 1499"/>
                  <a:gd name="T64" fmla="*/ 4001 w 4418"/>
                  <a:gd name="T65" fmla="*/ 1150 h 1499"/>
                  <a:gd name="T66" fmla="*/ 4039 w 4418"/>
                  <a:gd name="T67" fmla="*/ 1212 h 1499"/>
                  <a:gd name="T68" fmla="*/ 4071 w 4418"/>
                  <a:gd name="T69" fmla="*/ 1301 h 1499"/>
                  <a:gd name="T70" fmla="*/ 4080 w 4418"/>
                  <a:gd name="T71" fmla="*/ 1397 h 1499"/>
                  <a:gd name="T72" fmla="*/ 4080 w 4418"/>
                  <a:gd name="T73" fmla="*/ 1495 h 1499"/>
                  <a:gd name="T74" fmla="*/ 4418 w 4418"/>
                  <a:gd name="T75" fmla="*/ 1495 h 1499"/>
                  <a:gd name="T76" fmla="*/ 4418 w 4418"/>
                  <a:gd name="T77" fmla="*/ 1353 h 1499"/>
                  <a:gd name="T78" fmla="*/ 4277 w 4418"/>
                  <a:gd name="T79" fmla="*/ 1353 h 1499"/>
                  <a:gd name="T80" fmla="*/ 4277 w 4418"/>
                  <a:gd name="T81" fmla="*/ 869 h 1499"/>
                  <a:gd name="T82" fmla="*/ 4318 w 4418"/>
                  <a:gd name="T83" fmla="*/ 787 h 1499"/>
                  <a:gd name="T84" fmla="*/ 4036 w 4418"/>
                  <a:gd name="T85" fmla="*/ 423 h 1499"/>
                  <a:gd name="T86" fmla="*/ 3942 w 4418"/>
                  <a:gd name="T87" fmla="*/ 476 h 1499"/>
                  <a:gd name="T88" fmla="*/ 3579 w 4418"/>
                  <a:gd name="T89" fmla="*/ 747 h 1499"/>
                  <a:gd name="T90" fmla="*/ 1393 w 4418"/>
                  <a:gd name="T91" fmla="*/ 746 h 1499"/>
                  <a:gd name="T92" fmla="*/ 1929 w 4418"/>
                  <a:gd name="T93" fmla="*/ 198 h 1499"/>
                  <a:gd name="T94" fmla="*/ 1927 w 4418"/>
                  <a:gd name="T95" fmla="*/ 0 h 1499"/>
                  <a:gd name="T96" fmla="*/ 1305 w 4418"/>
                  <a:gd name="T97" fmla="*/ 646 h 1499"/>
                  <a:gd name="T98" fmla="*/ 502 w 4418"/>
                  <a:gd name="T99" fmla="*/ 707 h 1499"/>
                  <a:gd name="T100" fmla="*/ 221 w 4418"/>
                  <a:gd name="T101" fmla="*/ 807 h 1499"/>
                  <a:gd name="T102" fmla="*/ 81 w 4418"/>
                  <a:gd name="T103" fmla="*/ 949 h 1499"/>
                  <a:gd name="T104" fmla="*/ 81 w 4418"/>
                  <a:gd name="T105" fmla="*/ 1293 h 1499"/>
                  <a:gd name="T106" fmla="*/ 0 w 4418"/>
                  <a:gd name="T107" fmla="*/ 1353 h 1499"/>
                  <a:gd name="T108" fmla="*/ 20 w 4418"/>
                  <a:gd name="T109" fmla="*/ 1495 h 14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418"/>
                  <a:gd name="T166" fmla="*/ 0 h 1499"/>
                  <a:gd name="T167" fmla="*/ 4418 w 4418"/>
                  <a:gd name="T168" fmla="*/ 1499 h 14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418" h="1499">
                    <a:moveTo>
                      <a:pt x="20" y="1495"/>
                    </a:moveTo>
                    <a:lnTo>
                      <a:pt x="436" y="1495"/>
                    </a:lnTo>
                    <a:lnTo>
                      <a:pt x="444" y="1328"/>
                    </a:lnTo>
                    <a:lnTo>
                      <a:pt x="472" y="1222"/>
                    </a:lnTo>
                    <a:lnTo>
                      <a:pt x="517" y="1147"/>
                    </a:lnTo>
                    <a:lnTo>
                      <a:pt x="573" y="1073"/>
                    </a:lnTo>
                    <a:lnTo>
                      <a:pt x="641" y="1021"/>
                    </a:lnTo>
                    <a:lnTo>
                      <a:pt x="721" y="983"/>
                    </a:lnTo>
                    <a:lnTo>
                      <a:pt x="814" y="969"/>
                    </a:lnTo>
                    <a:lnTo>
                      <a:pt x="894" y="969"/>
                    </a:lnTo>
                    <a:lnTo>
                      <a:pt x="973" y="987"/>
                    </a:lnTo>
                    <a:lnTo>
                      <a:pt x="1039" y="1021"/>
                    </a:lnTo>
                    <a:lnTo>
                      <a:pt x="1091" y="1067"/>
                    </a:lnTo>
                    <a:lnTo>
                      <a:pt x="1138" y="1127"/>
                    </a:lnTo>
                    <a:lnTo>
                      <a:pt x="1178" y="1185"/>
                    </a:lnTo>
                    <a:lnTo>
                      <a:pt x="1209" y="1265"/>
                    </a:lnTo>
                    <a:lnTo>
                      <a:pt x="1229" y="1341"/>
                    </a:lnTo>
                    <a:lnTo>
                      <a:pt x="1240" y="1419"/>
                    </a:lnTo>
                    <a:lnTo>
                      <a:pt x="1243" y="1499"/>
                    </a:lnTo>
                    <a:lnTo>
                      <a:pt x="3298" y="1495"/>
                    </a:lnTo>
                    <a:lnTo>
                      <a:pt x="3313" y="1341"/>
                    </a:lnTo>
                    <a:lnTo>
                      <a:pt x="3343" y="1242"/>
                    </a:lnTo>
                    <a:lnTo>
                      <a:pt x="3375" y="1174"/>
                    </a:lnTo>
                    <a:lnTo>
                      <a:pt x="3420" y="1116"/>
                    </a:lnTo>
                    <a:lnTo>
                      <a:pt x="3470" y="1066"/>
                    </a:lnTo>
                    <a:lnTo>
                      <a:pt x="3530" y="1025"/>
                    </a:lnTo>
                    <a:lnTo>
                      <a:pt x="3599" y="1000"/>
                    </a:lnTo>
                    <a:lnTo>
                      <a:pt x="3683" y="990"/>
                    </a:lnTo>
                    <a:lnTo>
                      <a:pt x="3766" y="994"/>
                    </a:lnTo>
                    <a:lnTo>
                      <a:pt x="3843" y="1017"/>
                    </a:lnTo>
                    <a:lnTo>
                      <a:pt x="3901" y="1050"/>
                    </a:lnTo>
                    <a:lnTo>
                      <a:pt x="3960" y="1101"/>
                    </a:lnTo>
                    <a:lnTo>
                      <a:pt x="4001" y="1150"/>
                    </a:lnTo>
                    <a:lnTo>
                      <a:pt x="4039" y="1212"/>
                    </a:lnTo>
                    <a:lnTo>
                      <a:pt x="4071" y="1301"/>
                    </a:lnTo>
                    <a:lnTo>
                      <a:pt x="4080" y="1397"/>
                    </a:lnTo>
                    <a:lnTo>
                      <a:pt x="4080" y="1495"/>
                    </a:lnTo>
                    <a:lnTo>
                      <a:pt x="4418" y="1495"/>
                    </a:lnTo>
                    <a:lnTo>
                      <a:pt x="4418" y="1353"/>
                    </a:lnTo>
                    <a:lnTo>
                      <a:pt x="4277" y="1353"/>
                    </a:lnTo>
                    <a:lnTo>
                      <a:pt x="4277" y="869"/>
                    </a:lnTo>
                    <a:lnTo>
                      <a:pt x="4318" y="787"/>
                    </a:lnTo>
                    <a:lnTo>
                      <a:pt x="4036" y="423"/>
                    </a:lnTo>
                    <a:lnTo>
                      <a:pt x="3942" y="476"/>
                    </a:lnTo>
                    <a:lnTo>
                      <a:pt x="3579" y="747"/>
                    </a:lnTo>
                    <a:lnTo>
                      <a:pt x="1393" y="746"/>
                    </a:lnTo>
                    <a:lnTo>
                      <a:pt x="1929" y="198"/>
                    </a:lnTo>
                    <a:lnTo>
                      <a:pt x="1927" y="0"/>
                    </a:lnTo>
                    <a:lnTo>
                      <a:pt x="1305" y="646"/>
                    </a:lnTo>
                    <a:lnTo>
                      <a:pt x="502" y="707"/>
                    </a:lnTo>
                    <a:lnTo>
                      <a:pt x="221" y="807"/>
                    </a:lnTo>
                    <a:lnTo>
                      <a:pt x="81" y="949"/>
                    </a:lnTo>
                    <a:lnTo>
                      <a:pt x="81" y="1293"/>
                    </a:lnTo>
                    <a:lnTo>
                      <a:pt x="0" y="1353"/>
                    </a:lnTo>
                    <a:lnTo>
                      <a:pt x="20" y="1495"/>
                    </a:ln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36" name="Freeform 19"/>
              <p:cNvSpPr>
                <a:spLocks/>
              </p:cNvSpPr>
              <p:nvPr/>
            </p:nvSpPr>
            <p:spPr bwMode="auto">
              <a:xfrm flipH="1">
                <a:off x="1990" y="1312"/>
                <a:ext cx="28" cy="52"/>
              </a:xfrm>
              <a:custGeom>
                <a:avLst/>
                <a:gdLst>
                  <a:gd name="T0" fmla="*/ 0 w 121"/>
                  <a:gd name="T1" fmla="*/ 0 h 231"/>
                  <a:gd name="T2" fmla="*/ 27 w 121"/>
                  <a:gd name="T3" fmla="*/ 31 h 231"/>
                  <a:gd name="T4" fmla="*/ 52 w 121"/>
                  <a:gd name="T5" fmla="*/ 55 h 231"/>
                  <a:gd name="T6" fmla="*/ 76 w 121"/>
                  <a:gd name="T7" fmla="*/ 90 h 231"/>
                  <a:gd name="T8" fmla="*/ 96 w 121"/>
                  <a:gd name="T9" fmla="*/ 131 h 231"/>
                  <a:gd name="T10" fmla="*/ 110 w 121"/>
                  <a:gd name="T11" fmla="*/ 176 h 231"/>
                  <a:gd name="T12" fmla="*/ 121 w 121"/>
                  <a:gd name="T13" fmla="*/ 231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1"/>
                  <a:gd name="T23" fmla="*/ 121 w 121"/>
                  <a:gd name="T24" fmla="*/ 231 h 2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1">
                    <a:moveTo>
                      <a:pt x="0" y="0"/>
                    </a:moveTo>
                    <a:lnTo>
                      <a:pt x="27" y="31"/>
                    </a:lnTo>
                    <a:lnTo>
                      <a:pt x="52" y="55"/>
                    </a:lnTo>
                    <a:lnTo>
                      <a:pt x="76" y="90"/>
                    </a:lnTo>
                    <a:lnTo>
                      <a:pt x="96" y="131"/>
                    </a:lnTo>
                    <a:lnTo>
                      <a:pt x="110" y="176"/>
                    </a:lnTo>
                    <a:lnTo>
                      <a:pt x="121" y="231"/>
                    </a:lnTo>
                  </a:path>
                </a:pathLst>
              </a:custGeom>
              <a:solidFill>
                <a:srgbClr val="FF3300"/>
              </a:solidFill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37" name="Freeform 20"/>
              <p:cNvSpPr>
                <a:spLocks/>
              </p:cNvSpPr>
              <p:nvPr/>
            </p:nvSpPr>
            <p:spPr bwMode="auto">
              <a:xfrm flipH="1">
                <a:off x="1480" y="1193"/>
                <a:ext cx="459" cy="171"/>
              </a:xfrm>
              <a:custGeom>
                <a:avLst/>
                <a:gdLst>
                  <a:gd name="T0" fmla="*/ 0 w 2036"/>
                  <a:gd name="T1" fmla="*/ 0 h 759"/>
                  <a:gd name="T2" fmla="*/ 0 w 2036"/>
                  <a:gd name="T3" fmla="*/ 203 h 759"/>
                  <a:gd name="T4" fmla="*/ 728 w 2036"/>
                  <a:gd name="T5" fmla="*/ 203 h 759"/>
                  <a:gd name="T6" fmla="*/ 728 w 2036"/>
                  <a:gd name="T7" fmla="*/ 759 h 759"/>
                  <a:gd name="T8" fmla="*/ 811 w 2036"/>
                  <a:gd name="T9" fmla="*/ 759 h 759"/>
                  <a:gd name="T10" fmla="*/ 811 w 2036"/>
                  <a:gd name="T11" fmla="*/ 199 h 759"/>
                  <a:gd name="T12" fmla="*/ 1436 w 2036"/>
                  <a:gd name="T13" fmla="*/ 199 h 759"/>
                  <a:gd name="T14" fmla="*/ 1665 w 2036"/>
                  <a:gd name="T15" fmla="*/ 598 h 759"/>
                  <a:gd name="T16" fmla="*/ 1665 w 2036"/>
                  <a:gd name="T17" fmla="*/ 759 h 759"/>
                  <a:gd name="T18" fmla="*/ 2036 w 2036"/>
                  <a:gd name="T19" fmla="*/ 479 h 759"/>
                  <a:gd name="T20" fmla="*/ 1665 w 2036"/>
                  <a:gd name="T21" fmla="*/ 0 h 759"/>
                  <a:gd name="T22" fmla="*/ 0 w 2036"/>
                  <a:gd name="T23" fmla="*/ 0 h 7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36"/>
                  <a:gd name="T37" fmla="*/ 0 h 759"/>
                  <a:gd name="T38" fmla="*/ 2036 w 2036"/>
                  <a:gd name="T39" fmla="*/ 759 h 75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36" h="759">
                    <a:moveTo>
                      <a:pt x="0" y="0"/>
                    </a:moveTo>
                    <a:lnTo>
                      <a:pt x="0" y="203"/>
                    </a:lnTo>
                    <a:lnTo>
                      <a:pt x="728" y="203"/>
                    </a:lnTo>
                    <a:lnTo>
                      <a:pt x="728" y="759"/>
                    </a:lnTo>
                    <a:lnTo>
                      <a:pt x="811" y="759"/>
                    </a:lnTo>
                    <a:lnTo>
                      <a:pt x="811" y="199"/>
                    </a:lnTo>
                    <a:lnTo>
                      <a:pt x="1436" y="199"/>
                    </a:lnTo>
                    <a:lnTo>
                      <a:pt x="1665" y="598"/>
                    </a:lnTo>
                    <a:lnTo>
                      <a:pt x="1665" y="759"/>
                    </a:lnTo>
                    <a:lnTo>
                      <a:pt x="2036" y="479"/>
                    </a:lnTo>
                    <a:lnTo>
                      <a:pt x="16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38" name="Oval 21"/>
              <p:cNvSpPr>
                <a:spLocks noChangeArrowheads="1"/>
              </p:cNvSpPr>
              <p:nvPr/>
            </p:nvSpPr>
            <p:spPr bwMode="auto">
              <a:xfrm flipH="1">
                <a:off x="2109" y="1427"/>
                <a:ext cx="151" cy="18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39" name="Oval 22"/>
              <p:cNvSpPr>
                <a:spLocks noChangeArrowheads="1"/>
              </p:cNvSpPr>
              <p:nvPr/>
            </p:nvSpPr>
            <p:spPr bwMode="auto">
              <a:xfrm flipH="1">
                <a:off x="2164" y="1493"/>
                <a:ext cx="41" cy="48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0" name="Oval 23"/>
              <p:cNvSpPr>
                <a:spLocks noChangeArrowheads="1"/>
              </p:cNvSpPr>
              <p:nvPr/>
            </p:nvSpPr>
            <p:spPr bwMode="auto">
              <a:xfrm flipH="1">
                <a:off x="1465" y="1431"/>
                <a:ext cx="151" cy="179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1" name="Oval 24"/>
              <p:cNvSpPr>
                <a:spLocks noChangeArrowheads="1"/>
              </p:cNvSpPr>
              <p:nvPr/>
            </p:nvSpPr>
            <p:spPr bwMode="auto">
              <a:xfrm flipH="1">
                <a:off x="1520" y="1496"/>
                <a:ext cx="41" cy="49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52230" name="Rectangle 25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 b="1" i="1">
                <a:solidFill>
                  <a:schemeClr val="tx2"/>
                </a:solidFill>
              </a:rPr>
              <a:t>Question 4.14b</a:t>
            </a:r>
            <a:r>
              <a:rPr lang="en-US" altLang="en-US" sz="2800" b="1" i="1">
                <a:solidFill>
                  <a:srgbClr val="000000"/>
                </a:solidFill>
              </a:rPr>
              <a:t>   </a:t>
            </a:r>
            <a:r>
              <a:rPr lang="en-US" altLang="en-US" sz="2800" b="1">
                <a:solidFill>
                  <a:schemeClr val="accent2"/>
                </a:solidFill>
              </a:rPr>
              <a:t>Collision Course II</a:t>
            </a:r>
          </a:p>
        </p:txBody>
      </p:sp>
      <p:pic>
        <p:nvPicPr>
          <p:cNvPr id="52231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460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3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77" y="609600"/>
            <a:ext cx="8198923" cy="6096000"/>
          </a:xfrm>
        </p:spPr>
        <p:txBody>
          <a:bodyPr>
            <a:normAutofit/>
          </a:bodyPr>
          <a:lstStyle/>
          <a:p>
            <a:r>
              <a:rPr lang="en-US" dirty="0"/>
              <a:t>A fan and a sail are mounted vertically on a cart that is initially at rest on a horizontal table as </a:t>
            </a:r>
            <a:r>
              <a:rPr lang="en-US" dirty="0" smtClean="0"/>
              <a:t>shown: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When </a:t>
            </a:r>
            <a:r>
              <a:rPr lang="en-US" dirty="0"/>
              <a:t>the fan is turned </a:t>
            </a:r>
            <a:r>
              <a:rPr lang="en-US" dirty="0" smtClean="0"/>
              <a:t>on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an </a:t>
            </a:r>
            <a:r>
              <a:rPr lang="en-US" dirty="0"/>
              <a:t>air stream is blown </a:t>
            </a:r>
            <a:r>
              <a:rPr lang="en-US" dirty="0" smtClean="0"/>
              <a:t>towards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right and is incident on the </a:t>
            </a:r>
            <a:endParaRPr lang="en-US" dirty="0" smtClean="0"/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sail</a:t>
            </a:r>
            <a:r>
              <a:rPr lang="en-US" dirty="0"/>
              <a:t>. The cart is free to move with </a:t>
            </a:r>
            <a:endParaRPr lang="en-US" dirty="0" smtClean="0"/>
          </a:p>
          <a:p>
            <a:pPr marL="68580" indent="0">
              <a:spcBef>
                <a:spcPts val="1200"/>
              </a:spcBef>
              <a:buNone/>
            </a:pPr>
            <a:r>
              <a:rPr lang="en-US" dirty="0" smtClean="0"/>
              <a:t>negligible </a:t>
            </a:r>
            <a:r>
              <a:rPr lang="en-US" dirty="0"/>
              <a:t>resistance forces.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dirty="0"/>
              <a:t>After the fan has been turned on the cart will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A</a:t>
            </a:r>
            <a:r>
              <a:rPr lang="en-US" dirty="0"/>
              <a:t>.	move to the left and then to the right.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B</a:t>
            </a:r>
            <a:r>
              <a:rPr lang="en-US" dirty="0"/>
              <a:t>.	remain at rest.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C</a:t>
            </a:r>
            <a:r>
              <a:rPr lang="en-US" dirty="0"/>
              <a:t>.	move towards the right.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en-US" b="1" dirty="0"/>
              <a:t>D</a:t>
            </a:r>
            <a:r>
              <a:rPr lang="en-US" dirty="0"/>
              <a:t>.	move towards the left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1600200"/>
            <a:ext cx="380757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64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0"/>
            <a:ext cx="7024744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Collisions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555582"/>
              </p:ext>
            </p:extLst>
          </p:nvPr>
        </p:nvGraphicFramePr>
        <p:xfrm>
          <a:off x="457200" y="1143000"/>
          <a:ext cx="8229600" cy="5524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0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9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65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Elastic Collisions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Inelastic</a:t>
                      </a:r>
                      <a:r>
                        <a:rPr lang="en-US" sz="2800" b="1" baseline="0" dirty="0" smtClean="0"/>
                        <a:t> Collisions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35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Objects bounce off each other with no loss of energy (no damage or deformation is done to either object)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Objects collide, but damage/deformation/sticking will occur to some extent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Some of the original energy is used</a:t>
                      </a:r>
                      <a:r>
                        <a:rPr lang="en-US" sz="2000" baseline="0" dirty="0" smtClean="0"/>
                        <a:t> in</a:t>
                      </a:r>
                      <a:r>
                        <a:rPr lang="en-US" sz="2000" dirty="0" smtClean="0"/>
                        <a:t> compression or breaking, or</a:t>
                      </a:r>
                      <a:r>
                        <a:rPr lang="en-US" sz="2000" baseline="0" dirty="0" smtClean="0"/>
                        <a:t> is </a:t>
                      </a:r>
                      <a:r>
                        <a:rPr lang="en-US" sz="2000" dirty="0" smtClean="0"/>
                        <a:t>converted to sound,</a:t>
                      </a:r>
                      <a:r>
                        <a:rPr lang="en-US" sz="2000" baseline="0" dirty="0" smtClean="0"/>
                        <a:t> heat, etc.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3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Total momentum remains constant</a:t>
                      </a:r>
                      <a:endParaRPr lang="en-US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Total kinetic energy remains 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Kinetic energy is NOT conserved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Examples: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atoms, magnetic bumpers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bug hitting a windshield; baseball bat against baseball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2133599"/>
            <a:ext cx="4038600" cy="2133599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3400" y="4267200"/>
            <a:ext cx="8077200" cy="6858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4953000"/>
            <a:ext cx="4038600" cy="8382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0" y="4953000"/>
            <a:ext cx="4038600" cy="8382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33400" y="5791200"/>
            <a:ext cx="4038600" cy="8382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572000" y="5791200"/>
            <a:ext cx="4038600" cy="838200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572000" y="2089078"/>
            <a:ext cx="4038600" cy="2178121"/>
          </a:xfrm>
          <a:prstGeom prst="roundRect">
            <a:avLst>
              <a:gd name="adj" fmla="val 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5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24744" cy="1143000"/>
          </a:xfrm>
        </p:spPr>
        <p:txBody>
          <a:bodyPr/>
          <a:lstStyle/>
          <a:p>
            <a:r>
              <a:rPr lang="en-US" dirty="0" smtClean="0"/>
              <a:t>Explosions!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2 (or more) objects that are initially traveling together as one item push apart from each other</a:t>
            </a:r>
          </a:p>
          <a:p>
            <a:r>
              <a:rPr lang="en-US" dirty="0" smtClean="0"/>
              <a:t>Sum of the momenta of each object after the explosion is equal to the initial momentum of the original combination.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Two skaters, initially at rest, pushing off from each other and move in opposite directions as the other</a:t>
            </a:r>
          </a:p>
          <a:p>
            <a:pPr lvl="1"/>
            <a:r>
              <a:rPr lang="en-US" dirty="0" smtClean="0"/>
              <a:t>Fireworks (a lot more than 2 pieces in the end…)</a:t>
            </a:r>
          </a:p>
          <a:p>
            <a:pPr lvl="1"/>
            <a:r>
              <a:rPr lang="en-US" dirty="0" smtClean="0"/>
              <a:t>Rocket blasting off</a:t>
            </a:r>
          </a:p>
        </p:txBody>
      </p:sp>
    </p:spTree>
    <p:extLst>
      <p:ext uri="{BB962C8B-B14F-4D97-AF65-F5344CB8AC3E}">
        <p14:creationId xmlns:p14="http://schemas.microsoft.com/office/powerpoint/2010/main" val="10431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“</a:t>
            </a:r>
            <a:r>
              <a:rPr lang="en-US" b="1" dirty="0"/>
              <a:t>For every action force there is an equal, but opposite, reaction </a:t>
            </a:r>
            <a:r>
              <a:rPr lang="en-US" b="1" dirty="0" smtClean="0"/>
              <a:t>force”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dirty="0" smtClean="0"/>
              <a:t>What is an </a:t>
            </a:r>
            <a:r>
              <a:rPr lang="en-US" b="1" u="sng" dirty="0" smtClean="0"/>
              <a:t>Action Force</a:t>
            </a:r>
            <a:r>
              <a:rPr lang="en-US" dirty="0" smtClean="0"/>
              <a:t>?  </a:t>
            </a:r>
          </a:p>
          <a:p>
            <a:pPr marL="68580" indent="0">
              <a:buNone/>
            </a:pPr>
            <a:r>
              <a:rPr lang="en-US" dirty="0" smtClean="0"/>
              <a:t>What is a </a:t>
            </a:r>
            <a:r>
              <a:rPr lang="en-US" b="1" u="sng" dirty="0" smtClean="0"/>
              <a:t>Reaction Force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What examples can you think of?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Read pages 48-49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15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Law Examples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219200"/>
            <a:ext cx="4038600" cy="515272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Action force:</a:t>
            </a:r>
          </a:p>
          <a:p>
            <a:pPr lvl="1"/>
            <a:r>
              <a:rPr lang="en-US" dirty="0" smtClean="0"/>
              <a:t>Force of hand pulling up on briefcase handle</a:t>
            </a:r>
          </a:p>
          <a:p>
            <a:r>
              <a:rPr lang="en-US" b="1" dirty="0" smtClean="0"/>
              <a:t>Reaction force:</a:t>
            </a:r>
          </a:p>
          <a:p>
            <a:pPr lvl="1"/>
            <a:r>
              <a:rPr lang="en-US" dirty="0" smtClean="0"/>
              <a:t>Force of briefcase pulling down on hand</a:t>
            </a:r>
          </a:p>
          <a:p>
            <a:pPr lvl="1"/>
            <a:endParaRPr lang="en-US" dirty="0"/>
          </a:p>
          <a:p>
            <a:r>
              <a:rPr lang="en-US" b="1" dirty="0" smtClean="0"/>
              <a:t>Action Force:</a:t>
            </a:r>
          </a:p>
          <a:p>
            <a:pPr lvl="1"/>
            <a:r>
              <a:rPr lang="en-US" dirty="0" smtClean="0"/>
              <a:t>Force of Earth’s gravitational pull down on briefcase</a:t>
            </a:r>
          </a:p>
          <a:p>
            <a:r>
              <a:rPr lang="en-US" b="1" dirty="0" smtClean="0"/>
              <a:t>Reaction Force:</a:t>
            </a:r>
          </a:p>
          <a:p>
            <a:pPr lvl="1"/>
            <a:r>
              <a:rPr lang="en-US" dirty="0" smtClean="0"/>
              <a:t>Force of briefcase’s gravitational pull up on the Earth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14400"/>
            <a:ext cx="3840480" cy="545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6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 b="1" i="1">
                <a:solidFill>
                  <a:schemeClr val="tx2"/>
                </a:solidFill>
              </a:rPr>
              <a:t>Question 4.14a</a:t>
            </a:r>
            <a:r>
              <a:rPr lang="en-US" altLang="en-US" sz="2800" b="1" i="1">
                <a:solidFill>
                  <a:srgbClr val="000000"/>
                </a:solidFill>
              </a:rPr>
              <a:t>   </a:t>
            </a:r>
            <a:r>
              <a:rPr lang="en-US" altLang="en-US" sz="2800" b="1">
                <a:solidFill>
                  <a:schemeClr val="accent2"/>
                </a:solidFill>
              </a:rPr>
              <a:t>Collision Course I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074738"/>
            <a:ext cx="3589338" cy="2054225"/>
          </a:xfrm>
          <a:noFill/>
        </p:spPr>
        <p:txBody>
          <a:bodyPr>
            <a:normAutofit fontScale="85000" lnSpcReduction="10000"/>
          </a:bodyPr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smtClean="0"/>
              <a:t>	A small car collides with a large truck.   Which experiences the greater impact force?</a:t>
            </a:r>
            <a:endParaRPr lang="en-US" altLang="en-US" sz="2200" b="1" smtClean="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195763" y="781050"/>
            <a:ext cx="49482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a)  the car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b)  the truck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c)  both the same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d)  it depends on the velocity of each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e)  it depends on the mass of each</a:t>
            </a:r>
            <a:endParaRPr lang="en-US" altLang="en-US" sz="2200" b="1">
              <a:solidFill>
                <a:schemeClr val="tx2"/>
              </a:solidFill>
            </a:endParaRP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1789113" y="3594100"/>
            <a:ext cx="5614987" cy="1708150"/>
            <a:chOff x="1914" y="2389"/>
            <a:chExt cx="3537" cy="1076"/>
          </a:xfrm>
        </p:grpSpPr>
        <p:sp>
          <p:nvSpPr>
            <p:cNvPr id="50184" name="Rectangle 7"/>
            <p:cNvSpPr>
              <a:spLocks noChangeArrowheads="1"/>
            </p:cNvSpPr>
            <p:nvPr/>
          </p:nvSpPr>
          <p:spPr bwMode="auto">
            <a:xfrm>
              <a:off x="1914" y="2389"/>
              <a:ext cx="3537" cy="107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0185" name="Group 8"/>
            <p:cNvGrpSpPr>
              <a:grpSpLocks/>
            </p:cNvGrpSpPr>
            <p:nvPr/>
          </p:nvGrpSpPr>
          <p:grpSpPr bwMode="auto">
            <a:xfrm>
              <a:off x="3938" y="2523"/>
              <a:ext cx="1209" cy="747"/>
              <a:chOff x="3183" y="909"/>
              <a:chExt cx="1209" cy="747"/>
            </a:xfrm>
          </p:grpSpPr>
          <p:sp>
            <p:nvSpPr>
              <p:cNvPr id="50194" name="Rectangle 9"/>
              <p:cNvSpPr>
                <a:spLocks noChangeArrowheads="1"/>
              </p:cNvSpPr>
              <p:nvPr/>
            </p:nvSpPr>
            <p:spPr bwMode="auto">
              <a:xfrm>
                <a:off x="4320" y="1422"/>
                <a:ext cx="72" cy="127"/>
              </a:xfrm>
              <a:prstGeom prst="rect">
                <a:avLst/>
              </a:prstGeom>
              <a:solidFill>
                <a:srgbClr val="E26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5" name="Freeform 10"/>
              <p:cNvSpPr>
                <a:spLocks/>
              </p:cNvSpPr>
              <p:nvPr/>
            </p:nvSpPr>
            <p:spPr bwMode="auto">
              <a:xfrm>
                <a:off x="3183" y="909"/>
                <a:ext cx="1189" cy="663"/>
              </a:xfrm>
              <a:custGeom>
                <a:avLst/>
                <a:gdLst>
                  <a:gd name="T0" fmla="*/ 0 w 2105"/>
                  <a:gd name="T1" fmla="*/ 1122 h 1175"/>
                  <a:gd name="T2" fmla="*/ 2079 w 2105"/>
                  <a:gd name="T3" fmla="*/ 1175 h 1175"/>
                  <a:gd name="T4" fmla="*/ 2105 w 2105"/>
                  <a:gd name="T5" fmla="*/ 29 h 1175"/>
                  <a:gd name="T6" fmla="*/ 833 w 2105"/>
                  <a:gd name="T7" fmla="*/ 0 h 1175"/>
                  <a:gd name="T8" fmla="*/ 813 w 2105"/>
                  <a:gd name="T9" fmla="*/ 847 h 1175"/>
                  <a:gd name="T10" fmla="*/ 748 w 2105"/>
                  <a:gd name="T11" fmla="*/ 846 h 1175"/>
                  <a:gd name="T12" fmla="*/ 763 w 2105"/>
                  <a:gd name="T13" fmla="*/ 220 h 1175"/>
                  <a:gd name="T14" fmla="*/ 168 w 2105"/>
                  <a:gd name="T15" fmla="*/ 206 h 1175"/>
                  <a:gd name="T16" fmla="*/ 10 w 2105"/>
                  <a:gd name="T17" fmla="*/ 476 h 1175"/>
                  <a:gd name="T18" fmla="*/ 0 w 2105"/>
                  <a:gd name="T19" fmla="*/ 1122 h 11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05"/>
                  <a:gd name="T31" fmla="*/ 0 h 1175"/>
                  <a:gd name="T32" fmla="*/ 2105 w 2105"/>
                  <a:gd name="T33" fmla="*/ 1175 h 11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05" h="1175">
                    <a:moveTo>
                      <a:pt x="0" y="1122"/>
                    </a:moveTo>
                    <a:lnTo>
                      <a:pt x="2079" y="1175"/>
                    </a:lnTo>
                    <a:lnTo>
                      <a:pt x="2105" y="29"/>
                    </a:lnTo>
                    <a:lnTo>
                      <a:pt x="833" y="0"/>
                    </a:lnTo>
                    <a:lnTo>
                      <a:pt x="813" y="847"/>
                    </a:lnTo>
                    <a:lnTo>
                      <a:pt x="748" y="846"/>
                    </a:lnTo>
                    <a:lnTo>
                      <a:pt x="763" y="220"/>
                    </a:lnTo>
                    <a:lnTo>
                      <a:pt x="168" y="206"/>
                    </a:lnTo>
                    <a:lnTo>
                      <a:pt x="10" y="476"/>
                    </a:lnTo>
                    <a:lnTo>
                      <a:pt x="0" y="1122"/>
                    </a:lnTo>
                    <a:close/>
                  </a:path>
                </a:pathLst>
              </a:custGeom>
              <a:solidFill>
                <a:srgbClr val="E2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6" name="Freeform 11"/>
              <p:cNvSpPr>
                <a:spLocks/>
              </p:cNvSpPr>
              <p:nvPr/>
            </p:nvSpPr>
            <p:spPr bwMode="auto">
              <a:xfrm>
                <a:off x="3251" y="1081"/>
                <a:ext cx="284" cy="135"/>
              </a:xfrm>
              <a:custGeom>
                <a:avLst/>
                <a:gdLst>
                  <a:gd name="T0" fmla="*/ 0 w 503"/>
                  <a:gd name="T1" fmla="*/ 230 h 241"/>
                  <a:gd name="T2" fmla="*/ 488 w 503"/>
                  <a:gd name="T3" fmla="*/ 241 h 241"/>
                  <a:gd name="T4" fmla="*/ 503 w 503"/>
                  <a:gd name="T5" fmla="*/ 3 h 241"/>
                  <a:gd name="T6" fmla="*/ 163 w 503"/>
                  <a:gd name="T7" fmla="*/ 0 h 241"/>
                  <a:gd name="T8" fmla="*/ 0 w 503"/>
                  <a:gd name="T9" fmla="*/ 23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3"/>
                  <a:gd name="T16" fmla="*/ 0 h 241"/>
                  <a:gd name="T17" fmla="*/ 503 w 503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3" h="241">
                    <a:moveTo>
                      <a:pt x="0" y="230"/>
                    </a:moveTo>
                    <a:lnTo>
                      <a:pt x="488" y="241"/>
                    </a:lnTo>
                    <a:lnTo>
                      <a:pt x="503" y="3"/>
                    </a:lnTo>
                    <a:lnTo>
                      <a:pt x="163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7" name="Freeform 12"/>
              <p:cNvSpPr>
                <a:spLocks/>
              </p:cNvSpPr>
              <p:nvPr/>
            </p:nvSpPr>
            <p:spPr bwMode="auto">
              <a:xfrm>
                <a:off x="3288" y="1343"/>
                <a:ext cx="313" cy="298"/>
              </a:xfrm>
              <a:custGeom>
                <a:avLst/>
                <a:gdLst>
                  <a:gd name="T0" fmla="*/ 243 w 555"/>
                  <a:gd name="T1" fmla="*/ 525 h 527"/>
                  <a:gd name="T2" fmla="*/ 190 w 555"/>
                  <a:gd name="T3" fmla="*/ 514 h 527"/>
                  <a:gd name="T4" fmla="*/ 141 w 555"/>
                  <a:gd name="T5" fmla="*/ 493 h 527"/>
                  <a:gd name="T6" fmla="*/ 97 w 555"/>
                  <a:gd name="T7" fmla="*/ 463 h 527"/>
                  <a:gd name="T8" fmla="*/ 60 w 555"/>
                  <a:gd name="T9" fmla="*/ 427 h 527"/>
                  <a:gd name="T10" fmla="*/ 31 w 555"/>
                  <a:gd name="T11" fmla="*/ 385 h 527"/>
                  <a:gd name="T12" fmla="*/ 12 w 555"/>
                  <a:gd name="T13" fmla="*/ 336 h 527"/>
                  <a:gd name="T14" fmla="*/ 1 w 555"/>
                  <a:gd name="T15" fmla="*/ 284 h 527"/>
                  <a:gd name="T16" fmla="*/ 2 w 555"/>
                  <a:gd name="T17" fmla="*/ 231 h 527"/>
                  <a:gd name="T18" fmla="*/ 14 w 555"/>
                  <a:gd name="T19" fmla="*/ 179 h 527"/>
                  <a:gd name="T20" fmla="*/ 37 w 555"/>
                  <a:gd name="T21" fmla="*/ 132 h 527"/>
                  <a:gd name="T22" fmla="*/ 67 w 555"/>
                  <a:gd name="T23" fmla="*/ 91 h 527"/>
                  <a:gd name="T24" fmla="*/ 106 w 555"/>
                  <a:gd name="T25" fmla="*/ 56 h 527"/>
                  <a:gd name="T26" fmla="*/ 151 w 555"/>
                  <a:gd name="T27" fmla="*/ 29 h 527"/>
                  <a:gd name="T28" fmla="*/ 200 w 555"/>
                  <a:gd name="T29" fmla="*/ 10 h 527"/>
                  <a:gd name="T30" fmla="*/ 254 w 555"/>
                  <a:gd name="T31" fmla="*/ 1 h 527"/>
                  <a:gd name="T32" fmla="*/ 312 w 555"/>
                  <a:gd name="T33" fmla="*/ 2 h 527"/>
                  <a:gd name="T34" fmla="*/ 365 w 555"/>
                  <a:gd name="T35" fmla="*/ 14 h 527"/>
                  <a:gd name="T36" fmla="*/ 414 w 555"/>
                  <a:gd name="T37" fmla="*/ 34 h 527"/>
                  <a:gd name="T38" fmla="*/ 458 w 555"/>
                  <a:gd name="T39" fmla="*/ 64 h 527"/>
                  <a:gd name="T40" fmla="*/ 495 w 555"/>
                  <a:gd name="T41" fmla="*/ 101 h 527"/>
                  <a:gd name="T42" fmla="*/ 524 w 555"/>
                  <a:gd name="T43" fmla="*/ 144 h 527"/>
                  <a:gd name="T44" fmla="*/ 543 w 555"/>
                  <a:gd name="T45" fmla="*/ 191 h 527"/>
                  <a:gd name="T46" fmla="*/ 554 w 555"/>
                  <a:gd name="T47" fmla="*/ 243 h 527"/>
                  <a:gd name="T48" fmla="*/ 553 w 555"/>
                  <a:gd name="T49" fmla="*/ 297 h 527"/>
                  <a:gd name="T50" fmla="*/ 541 w 555"/>
                  <a:gd name="T51" fmla="*/ 349 h 527"/>
                  <a:gd name="T52" fmla="*/ 518 w 555"/>
                  <a:gd name="T53" fmla="*/ 395 h 527"/>
                  <a:gd name="T54" fmla="*/ 488 w 555"/>
                  <a:gd name="T55" fmla="*/ 436 h 527"/>
                  <a:gd name="T56" fmla="*/ 449 w 555"/>
                  <a:gd name="T57" fmla="*/ 471 h 527"/>
                  <a:gd name="T58" fmla="*/ 404 w 555"/>
                  <a:gd name="T59" fmla="*/ 499 h 527"/>
                  <a:gd name="T60" fmla="*/ 355 w 555"/>
                  <a:gd name="T61" fmla="*/ 517 h 527"/>
                  <a:gd name="T62" fmla="*/ 301 w 555"/>
                  <a:gd name="T63" fmla="*/ 526 h 5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5"/>
                  <a:gd name="T97" fmla="*/ 0 h 527"/>
                  <a:gd name="T98" fmla="*/ 555 w 555"/>
                  <a:gd name="T99" fmla="*/ 527 h 5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5" h="527">
                    <a:moveTo>
                      <a:pt x="272" y="527"/>
                    </a:moveTo>
                    <a:lnTo>
                      <a:pt x="243" y="525"/>
                    </a:lnTo>
                    <a:lnTo>
                      <a:pt x="217" y="520"/>
                    </a:lnTo>
                    <a:lnTo>
                      <a:pt x="190" y="514"/>
                    </a:lnTo>
                    <a:lnTo>
                      <a:pt x="165" y="504"/>
                    </a:lnTo>
                    <a:lnTo>
                      <a:pt x="141" y="493"/>
                    </a:lnTo>
                    <a:lnTo>
                      <a:pt x="118" y="479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5" y="406"/>
                    </a:lnTo>
                    <a:lnTo>
                      <a:pt x="31" y="385"/>
                    </a:lnTo>
                    <a:lnTo>
                      <a:pt x="20" y="360"/>
                    </a:lnTo>
                    <a:lnTo>
                      <a:pt x="12" y="336"/>
                    </a:lnTo>
                    <a:lnTo>
                      <a:pt x="5" y="311"/>
                    </a:lnTo>
                    <a:lnTo>
                      <a:pt x="1" y="284"/>
                    </a:lnTo>
                    <a:lnTo>
                      <a:pt x="0" y="258"/>
                    </a:lnTo>
                    <a:lnTo>
                      <a:pt x="2" y="231"/>
                    </a:lnTo>
                    <a:lnTo>
                      <a:pt x="7" y="205"/>
                    </a:lnTo>
                    <a:lnTo>
                      <a:pt x="14" y="179"/>
                    </a:lnTo>
                    <a:lnTo>
                      <a:pt x="24" y="155"/>
                    </a:lnTo>
                    <a:lnTo>
                      <a:pt x="37" y="132"/>
                    </a:lnTo>
                    <a:lnTo>
                      <a:pt x="51" y="112"/>
                    </a:lnTo>
                    <a:lnTo>
                      <a:pt x="67" y="91"/>
                    </a:lnTo>
                    <a:lnTo>
                      <a:pt x="85" y="72"/>
                    </a:lnTo>
                    <a:lnTo>
                      <a:pt x="106" y="56"/>
                    </a:lnTo>
                    <a:lnTo>
                      <a:pt x="128" y="41"/>
                    </a:lnTo>
                    <a:lnTo>
                      <a:pt x="151" y="29"/>
                    </a:lnTo>
                    <a:lnTo>
                      <a:pt x="175" y="18"/>
                    </a:lnTo>
                    <a:lnTo>
                      <a:pt x="200" y="10"/>
                    </a:lnTo>
                    <a:lnTo>
                      <a:pt x="227" y="4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2"/>
                    </a:lnTo>
                    <a:lnTo>
                      <a:pt x="339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4"/>
                    </a:lnTo>
                    <a:lnTo>
                      <a:pt x="438" y="48"/>
                    </a:lnTo>
                    <a:lnTo>
                      <a:pt x="458" y="64"/>
                    </a:lnTo>
                    <a:lnTo>
                      <a:pt x="478" y="82"/>
                    </a:lnTo>
                    <a:lnTo>
                      <a:pt x="495" y="101"/>
                    </a:lnTo>
                    <a:lnTo>
                      <a:pt x="510" y="122"/>
                    </a:lnTo>
                    <a:lnTo>
                      <a:pt x="524" y="144"/>
                    </a:lnTo>
                    <a:lnTo>
                      <a:pt x="535" y="167"/>
                    </a:lnTo>
                    <a:lnTo>
                      <a:pt x="543" y="191"/>
                    </a:lnTo>
                    <a:lnTo>
                      <a:pt x="550" y="218"/>
                    </a:lnTo>
                    <a:lnTo>
                      <a:pt x="554" y="243"/>
                    </a:lnTo>
                    <a:lnTo>
                      <a:pt x="555" y="270"/>
                    </a:lnTo>
                    <a:lnTo>
                      <a:pt x="553" y="297"/>
                    </a:lnTo>
                    <a:lnTo>
                      <a:pt x="548" y="323"/>
                    </a:lnTo>
                    <a:lnTo>
                      <a:pt x="541" y="349"/>
                    </a:lnTo>
                    <a:lnTo>
                      <a:pt x="531" y="372"/>
                    </a:lnTo>
                    <a:lnTo>
                      <a:pt x="518" y="395"/>
                    </a:lnTo>
                    <a:lnTo>
                      <a:pt x="504" y="417"/>
                    </a:lnTo>
                    <a:lnTo>
                      <a:pt x="488" y="436"/>
                    </a:lnTo>
                    <a:lnTo>
                      <a:pt x="470" y="455"/>
                    </a:lnTo>
                    <a:lnTo>
                      <a:pt x="449" y="471"/>
                    </a:lnTo>
                    <a:lnTo>
                      <a:pt x="427" y="486"/>
                    </a:lnTo>
                    <a:lnTo>
                      <a:pt x="404" y="499"/>
                    </a:lnTo>
                    <a:lnTo>
                      <a:pt x="380" y="509"/>
                    </a:lnTo>
                    <a:lnTo>
                      <a:pt x="355" y="517"/>
                    </a:lnTo>
                    <a:lnTo>
                      <a:pt x="328" y="523"/>
                    </a:lnTo>
                    <a:lnTo>
                      <a:pt x="301" y="526"/>
                    </a:lnTo>
                    <a:lnTo>
                      <a:pt x="272" y="527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8" name="Freeform 13"/>
              <p:cNvSpPr>
                <a:spLocks/>
              </p:cNvSpPr>
              <p:nvPr/>
            </p:nvSpPr>
            <p:spPr bwMode="auto">
              <a:xfrm>
                <a:off x="3401" y="1452"/>
                <a:ext cx="87" cy="82"/>
              </a:xfrm>
              <a:custGeom>
                <a:avLst/>
                <a:gdLst>
                  <a:gd name="T0" fmla="*/ 76 w 155"/>
                  <a:gd name="T1" fmla="*/ 146 h 146"/>
                  <a:gd name="T2" fmla="*/ 61 w 155"/>
                  <a:gd name="T3" fmla="*/ 144 h 146"/>
                  <a:gd name="T4" fmla="*/ 46 w 155"/>
                  <a:gd name="T5" fmla="*/ 139 h 146"/>
                  <a:gd name="T6" fmla="*/ 34 w 155"/>
                  <a:gd name="T7" fmla="*/ 132 h 146"/>
                  <a:gd name="T8" fmla="*/ 22 w 155"/>
                  <a:gd name="T9" fmla="*/ 123 h 146"/>
                  <a:gd name="T10" fmla="*/ 13 w 155"/>
                  <a:gd name="T11" fmla="*/ 113 h 146"/>
                  <a:gd name="T12" fmla="*/ 6 w 155"/>
                  <a:gd name="T13" fmla="*/ 100 h 146"/>
                  <a:gd name="T14" fmla="*/ 2 w 155"/>
                  <a:gd name="T15" fmla="*/ 86 h 146"/>
                  <a:gd name="T16" fmla="*/ 0 w 155"/>
                  <a:gd name="T17" fmla="*/ 71 h 146"/>
                  <a:gd name="T18" fmla="*/ 3 w 155"/>
                  <a:gd name="T19" fmla="*/ 56 h 146"/>
                  <a:gd name="T20" fmla="*/ 7 w 155"/>
                  <a:gd name="T21" fmla="*/ 43 h 146"/>
                  <a:gd name="T22" fmla="*/ 14 w 155"/>
                  <a:gd name="T23" fmla="*/ 30 h 146"/>
                  <a:gd name="T24" fmla="*/ 25 w 155"/>
                  <a:gd name="T25" fmla="*/ 20 h 146"/>
                  <a:gd name="T26" fmla="*/ 35 w 155"/>
                  <a:gd name="T27" fmla="*/ 12 h 146"/>
                  <a:gd name="T28" fmla="*/ 49 w 155"/>
                  <a:gd name="T29" fmla="*/ 5 h 146"/>
                  <a:gd name="T30" fmla="*/ 63 w 155"/>
                  <a:gd name="T31" fmla="*/ 1 h 146"/>
                  <a:gd name="T32" fmla="*/ 79 w 155"/>
                  <a:gd name="T33" fmla="*/ 0 h 146"/>
                  <a:gd name="T34" fmla="*/ 95 w 155"/>
                  <a:gd name="T35" fmla="*/ 1 h 146"/>
                  <a:gd name="T36" fmla="*/ 109 w 155"/>
                  <a:gd name="T37" fmla="*/ 6 h 146"/>
                  <a:gd name="T38" fmla="*/ 121 w 155"/>
                  <a:gd name="T39" fmla="*/ 13 h 146"/>
                  <a:gd name="T40" fmla="*/ 133 w 155"/>
                  <a:gd name="T41" fmla="*/ 22 h 146"/>
                  <a:gd name="T42" fmla="*/ 142 w 155"/>
                  <a:gd name="T43" fmla="*/ 33 h 146"/>
                  <a:gd name="T44" fmla="*/ 149 w 155"/>
                  <a:gd name="T45" fmla="*/ 46 h 146"/>
                  <a:gd name="T46" fmla="*/ 153 w 155"/>
                  <a:gd name="T47" fmla="*/ 60 h 146"/>
                  <a:gd name="T48" fmla="*/ 155 w 155"/>
                  <a:gd name="T49" fmla="*/ 75 h 146"/>
                  <a:gd name="T50" fmla="*/ 152 w 155"/>
                  <a:gd name="T51" fmla="*/ 90 h 146"/>
                  <a:gd name="T52" fmla="*/ 148 w 155"/>
                  <a:gd name="T53" fmla="*/ 104 h 146"/>
                  <a:gd name="T54" fmla="*/ 141 w 155"/>
                  <a:gd name="T55" fmla="*/ 115 h 146"/>
                  <a:gd name="T56" fmla="*/ 130 w 155"/>
                  <a:gd name="T57" fmla="*/ 126 h 146"/>
                  <a:gd name="T58" fmla="*/ 119 w 155"/>
                  <a:gd name="T59" fmla="*/ 135 h 146"/>
                  <a:gd name="T60" fmla="*/ 106 w 155"/>
                  <a:gd name="T61" fmla="*/ 142 h 146"/>
                  <a:gd name="T62" fmla="*/ 91 w 155"/>
                  <a:gd name="T63" fmla="*/ 145 h 146"/>
                  <a:gd name="T64" fmla="*/ 76 w 155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5"/>
                  <a:gd name="T100" fmla="*/ 0 h 146"/>
                  <a:gd name="T101" fmla="*/ 155 w 155"/>
                  <a:gd name="T102" fmla="*/ 146 h 1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5" h="146">
                    <a:moveTo>
                      <a:pt x="76" y="146"/>
                    </a:moveTo>
                    <a:lnTo>
                      <a:pt x="61" y="144"/>
                    </a:lnTo>
                    <a:lnTo>
                      <a:pt x="46" y="139"/>
                    </a:lnTo>
                    <a:lnTo>
                      <a:pt x="34" y="132"/>
                    </a:lnTo>
                    <a:lnTo>
                      <a:pt x="22" y="123"/>
                    </a:lnTo>
                    <a:lnTo>
                      <a:pt x="13" y="113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1"/>
                    </a:lnTo>
                    <a:lnTo>
                      <a:pt x="3" y="56"/>
                    </a:lnTo>
                    <a:lnTo>
                      <a:pt x="7" y="43"/>
                    </a:lnTo>
                    <a:lnTo>
                      <a:pt x="14" y="30"/>
                    </a:lnTo>
                    <a:lnTo>
                      <a:pt x="25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3" y="1"/>
                    </a:lnTo>
                    <a:lnTo>
                      <a:pt x="79" y="0"/>
                    </a:lnTo>
                    <a:lnTo>
                      <a:pt x="95" y="1"/>
                    </a:lnTo>
                    <a:lnTo>
                      <a:pt x="109" y="6"/>
                    </a:lnTo>
                    <a:lnTo>
                      <a:pt x="121" y="13"/>
                    </a:lnTo>
                    <a:lnTo>
                      <a:pt x="133" y="22"/>
                    </a:lnTo>
                    <a:lnTo>
                      <a:pt x="142" y="33"/>
                    </a:lnTo>
                    <a:lnTo>
                      <a:pt x="149" y="46"/>
                    </a:lnTo>
                    <a:lnTo>
                      <a:pt x="153" y="60"/>
                    </a:lnTo>
                    <a:lnTo>
                      <a:pt x="155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41" y="115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6" y="142"/>
                    </a:lnTo>
                    <a:lnTo>
                      <a:pt x="91" y="145"/>
                    </a:lnTo>
                    <a:lnTo>
                      <a:pt x="76" y="146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9" name="Freeform 14"/>
              <p:cNvSpPr>
                <a:spLocks/>
              </p:cNvSpPr>
              <p:nvPr/>
            </p:nvSpPr>
            <p:spPr bwMode="auto">
              <a:xfrm>
                <a:off x="3936" y="1359"/>
                <a:ext cx="313" cy="297"/>
              </a:xfrm>
              <a:custGeom>
                <a:avLst/>
                <a:gdLst>
                  <a:gd name="T0" fmla="*/ 243 w 554"/>
                  <a:gd name="T1" fmla="*/ 526 h 528"/>
                  <a:gd name="T2" fmla="*/ 189 w 554"/>
                  <a:gd name="T3" fmla="*/ 514 h 528"/>
                  <a:gd name="T4" fmla="*/ 139 w 554"/>
                  <a:gd name="T5" fmla="*/ 493 h 528"/>
                  <a:gd name="T6" fmla="*/ 97 w 554"/>
                  <a:gd name="T7" fmla="*/ 463 h 528"/>
                  <a:gd name="T8" fmla="*/ 60 w 554"/>
                  <a:gd name="T9" fmla="*/ 427 h 528"/>
                  <a:gd name="T10" fmla="*/ 31 w 554"/>
                  <a:gd name="T11" fmla="*/ 384 h 528"/>
                  <a:gd name="T12" fmla="*/ 10 w 554"/>
                  <a:gd name="T13" fmla="*/ 337 h 528"/>
                  <a:gd name="T14" fmla="*/ 1 w 554"/>
                  <a:gd name="T15" fmla="*/ 285 h 528"/>
                  <a:gd name="T16" fmla="*/ 2 w 554"/>
                  <a:gd name="T17" fmla="*/ 231 h 528"/>
                  <a:gd name="T18" fmla="*/ 14 w 554"/>
                  <a:gd name="T19" fmla="*/ 179 h 528"/>
                  <a:gd name="T20" fmla="*/ 37 w 554"/>
                  <a:gd name="T21" fmla="*/ 133 h 528"/>
                  <a:gd name="T22" fmla="*/ 67 w 554"/>
                  <a:gd name="T23" fmla="*/ 91 h 528"/>
                  <a:gd name="T24" fmla="*/ 106 w 554"/>
                  <a:gd name="T25" fmla="*/ 57 h 528"/>
                  <a:gd name="T26" fmla="*/ 151 w 554"/>
                  <a:gd name="T27" fmla="*/ 29 h 528"/>
                  <a:gd name="T28" fmla="*/ 200 w 554"/>
                  <a:gd name="T29" fmla="*/ 11 h 528"/>
                  <a:gd name="T30" fmla="*/ 254 w 554"/>
                  <a:gd name="T31" fmla="*/ 1 h 528"/>
                  <a:gd name="T32" fmla="*/ 312 w 554"/>
                  <a:gd name="T33" fmla="*/ 3 h 528"/>
                  <a:gd name="T34" fmla="*/ 365 w 554"/>
                  <a:gd name="T35" fmla="*/ 14 h 528"/>
                  <a:gd name="T36" fmla="*/ 414 w 554"/>
                  <a:gd name="T37" fmla="*/ 35 h 528"/>
                  <a:gd name="T38" fmla="*/ 458 w 554"/>
                  <a:gd name="T39" fmla="*/ 65 h 528"/>
                  <a:gd name="T40" fmla="*/ 495 w 554"/>
                  <a:gd name="T41" fmla="*/ 100 h 528"/>
                  <a:gd name="T42" fmla="*/ 524 w 554"/>
                  <a:gd name="T43" fmla="*/ 143 h 528"/>
                  <a:gd name="T44" fmla="*/ 543 w 554"/>
                  <a:gd name="T45" fmla="*/ 192 h 528"/>
                  <a:gd name="T46" fmla="*/ 552 w 554"/>
                  <a:gd name="T47" fmla="*/ 243 h 528"/>
                  <a:gd name="T48" fmla="*/ 551 w 554"/>
                  <a:gd name="T49" fmla="*/ 296 h 528"/>
                  <a:gd name="T50" fmla="*/ 540 w 554"/>
                  <a:gd name="T51" fmla="*/ 348 h 528"/>
                  <a:gd name="T52" fmla="*/ 517 w 554"/>
                  <a:gd name="T53" fmla="*/ 395 h 528"/>
                  <a:gd name="T54" fmla="*/ 487 w 554"/>
                  <a:gd name="T55" fmla="*/ 437 h 528"/>
                  <a:gd name="T56" fmla="*/ 448 w 554"/>
                  <a:gd name="T57" fmla="*/ 471 h 528"/>
                  <a:gd name="T58" fmla="*/ 403 w 554"/>
                  <a:gd name="T59" fmla="*/ 499 h 528"/>
                  <a:gd name="T60" fmla="*/ 353 w 554"/>
                  <a:gd name="T61" fmla="*/ 518 h 528"/>
                  <a:gd name="T62" fmla="*/ 299 w 554"/>
                  <a:gd name="T63" fmla="*/ 527 h 52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4"/>
                  <a:gd name="T97" fmla="*/ 0 h 528"/>
                  <a:gd name="T98" fmla="*/ 554 w 554"/>
                  <a:gd name="T99" fmla="*/ 528 h 52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4" h="528">
                    <a:moveTo>
                      <a:pt x="270" y="528"/>
                    </a:moveTo>
                    <a:lnTo>
                      <a:pt x="243" y="526"/>
                    </a:lnTo>
                    <a:lnTo>
                      <a:pt x="215" y="521"/>
                    </a:lnTo>
                    <a:lnTo>
                      <a:pt x="189" y="514"/>
                    </a:lnTo>
                    <a:lnTo>
                      <a:pt x="163" y="505"/>
                    </a:lnTo>
                    <a:lnTo>
                      <a:pt x="139" y="493"/>
                    </a:lnTo>
                    <a:lnTo>
                      <a:pt x="117" y="480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4" y="406"/>
                    </a:lnTo>
                    <a:lnTo>
                      <a:pt x="31" y="384"/>
                    </a:lnTo>
                    <a:lnTo>
                      <a:pt x="19" y="361"/>
                    </a:lnTo>
                    <a:lnTo>
                      <a:pt x="10" y="337"/>
                    </a:lnTo>
                    <a:lnTo>
                      <a:pt x="5" y="310"/>
                    </a:lnTo>
                    <a:lnTo>
                      <a:pt x="1" y="285"/>
                    </a:lnTo>
                    <a:lnTo>
                      <a:pt x="0" y="257"/>
                    </a:lnTo>
                    <a:lnTo>
                      <a:pt x="2" y="231"/>
                    </a:lnTo>
                    <a:lnTo>
                      <a:pt x="7" y="204"/>
                    </a:lnTo>
                    <a:lnTo>
                      <a:pt x="14" y="179"/>
                    </a:lnTo>
                    <a:lnTo>
                      <a:pt x="24" y="156"/>
                    </a:lnTo>
                    <a:lnTo>
                      <a:pt x="37" y="133"/>
                    </a:lnTo>
                    <a:lnTo>
                      <a:pt x="51" y="111"/>
                    </a:lnTo>
                    <a:lnTo>
                      <a:pt x="67" y="91"/>
                    </a:lnTo>
                    <a:lnTo>
                      <a:pt x="85" y="73"/>
                    </a:lnTo>
                    <a:lnTo>
                      <a:pt x="106" y="57"/>
                    </a:lnTo>
                    <a:lnTo>
                      <a:pt x="128" y="42"/>
                    </a:lnTo>
                    <a:lnTo>
                      <a:pt x="151" y="29"/>
                    </a:lnTo>
                    <a:lnTo>
                      <a:pt x="175" y="19"/>
                    </a:lnTo>
                    <a:lnTo>
                      <a:pt x="200" y="11"/>
                    </a:lnTo>
                    <a:lnTo>
                      <a:pt x="227" y="5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3"/>
                    </a:lnTo>
                    <a:lnTo>
                      <a:pt x="338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5"/>
                    </a:lnTo>
                    <a:lnTo>
                      <a:pt x="437" y="49"/>
                    </a:lnTo>
                    <a:lnTo>
                      <a:pt x="458" y="65"/>
                    </a:lnTo>
                    <a:lnTo>
                      <a:pt x="478" y="82"/>
                    </a:lnTo>
                    <a:lnTo>
                      <a:pt x="495" y="100"/>
                    </a:lnTo>
                    <a:lnTo>
                      <a:pt x="510" y="121"/>
                    </a:lnTo>
                    <a:lnTo>
                      <a:pt x="524" y="143"/>
                    </a:lnTo>
                    <a:lnTo>
                      <a:pt x="534" y="167"/>
                    </a:lnTo>
                    <a:lnTo>
                      <a:pt x="543" y="192"/>
                    </a:lnTo>
                    <a:lnTo>
                      <a:pt x="549" y="217"/>
                    </a:lnTo>
                    <a:lnTo>
                      <a:pt x="552" y="243"/>
                    </a:lnTo>
                    <a:lnTo>
                      <a:pt x="554" y="270"/>
                    </a:lnTo>
                    <a:lnTo>
                      <a:pt x="551" y="296"/>
                    </a:lnTo>
                    <a:lnTo>
                      <a:pt x="547" y="323"/>
                    </a:lnTo>
                    <a:lnTo>
                      <a:pt x="540" y="348"/>
                    </a:lnTo>
                    <a:lnTo>
                      <a:pt x="529" y="372"/>
                    </a:lnTo>
                    <a:lnTo>
                      <a:pt x="517" y="395"/>
                    </a:lnTo>
                    <a:lnTo>
                      <a:pt x="503" y="416"/>
                    </a:lnTo>
                    <a:lnTo>
                      <a:pt x="487" y="437"/>
                    </a:lnTo>
                    <a:lnTo>
                      <a:pt x="468" y="455"/>
                    </a:lnTo>
                    <a:lnTo>
                      <a:pt x="448" y="471"/>
                    </a:lnTo>
                    <a:lnTo>
                      <a:pt x="426" y="486"/>
                    </a:lnTo>
                    <a:lnTo>
                      <a:pt x="403" y="499"/>
                    </a:lnTo>
                    <a:lnTo>
                      <a:pt x="379" y="509"/>
                    </a:lnTo>
                    <a:lnTo>
                      <a:pt x="353" y="518"/>
                    </a:lnTo>
                    <a:lnTo>
                      <a:pt x="327" y="523"/>
                    </a:lnTo>
                    <a:lnTo>
                      <a:pt x="299" y="527"/>
                    </a:lnTo>
                    <a:lnTo>
                      <a:pt x="270" y="528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200" name="Freeform 15"/>
              <p:cNvSpPr>
                <a:spLocks/>
              </p:cNvSpPr>
              <p:nvPr/>
            </p:nvSpPr>
            <p:spPr bwMode="auto">
              <a:xfrm>
                <a:off x="4049" y="1466"/>
                <a:ext cx="87" cy="83"/>
              </a:xfrm>
              <a:custGeom>
                <a:avLst/>
                <a:gdLst>
                  <a:gd name="T0" fmla="*/ 75 w 153"/>
                  <a:gd name="T1" fmla="*/ 147 h 147"/>
                  <a:gd name="T2" fmla="*/ 60 w 153"/>
                  <a:gd name="T3" fmla="*/ 144 h 147"/>
                  <a:gd name="T4" fmla="*/ 45 w 153"/>
                  <a:gd name="T5" fmla="*/ 140 h 147"/>
                  <a:gd name="T6" fmla="*/ 32 w 153"/>
                  <a:gd name="T7" fmla="*/ 133 h 147"/>
                  <a:gd name="T8" fmla="*/ 21 w 153"/>
                  <a:gd name="T9" fmla="*/ 124 h 147"/>
                  <a:gd name="T10" fmla="*/ 12 w 153"/>
                  <a:gd name="T11" fmla="*/ 113 h 147"/>
                  <a:gd name="T12" fmla="*/ 6 w 153"/>
                  <a:gd name="T13" fmla="*/ 101 h 147"/>
                  <a:gd name="T14" fmla="*/ 1 w 153"/>
                  <a:gd name="T15" fmla="*/ 87 h 147"/>
                  <a:gd name="T16" fmla="*/ 0 w 153"/>
                  <a:gd name="T17" fmla="*/ 72 h 147"/>
                  <a:gd name="T18" fmla="*/ 3 w 153"/>
                  <a:gd name="T19" fmla="*/ 57 h 147"/>
                  <a:gd name="T20" fmla="*/ 7 w 153"/>
                  <a:gd name="T21" fmla="*/ 43 h 147"/>
                  <a:gd name="T22" fmla="*/ 14 w 153"/>
                  <a:gd name="T23" fmla="*/ 31 h 147"/>
                  <a:gd name="T24" fmla="*/ 24 w 153"/>
                  <a:gd name="T25" fmla="*/ 20 h 147"/>
                  <a:gd name="T26" fmla="*/ 35 w 153"/>
                  <a:gd name="T27" fmla="*/ 12 h 147"/>
                  <a:gd name="T28" fmla="*/ 49 w 153"/>
                  <a:gd name="T29" fmla="*/ 5 h 147"/>
                  <a:gd name="T30" fmla="*/ 62 w 153"/>
                  <a:gd name="T31" fmla="*/ 2 h 147"/>
                  <a:gd name="T32" fmla="*/ 78 w 153"/>
                  <a:gd name="T33" fmla="*/ 0 h 147"/>
                  <a:gd name="T34" fmla="*/ 93 w 153"/>
                  <a:gd name="T35" fmla="*/ 3 h 147"/>
                  <a:gd name="T36" fmla="*/ 108 w 153"/>
                  <a:gd name="T37" fmla="*/ 7 h 147"/>
                  <a:gd name="T38" fmla="*/ 121 w 153"/>
                  <a:gd name="T39" fmla="*/ 14 h 147"/>
                  <a:gd name="T40" fmla="*/ 133 w 153"/>
                  <a:gd name="T41" fmla="*/ 23 h 147"/>
                  <a:gd name="T42" fmla="*/ 142 w 153"/>
                  <a:gd name="T43" fmla="*/ 34 h 147"/>
                  <a:gd name="T44" fmla="*/ 148 w 153"/>
                  <a:gd name="T45" fmla="*/ 46 h 147"/>
                  <a:gd name="T46" fmla="*/ 152 w 153"/>
                  <a:gd name="T47" fmla="*/ 60 h 147"/>
                  <a:gd name="T48" fmla="*/ 153 w 153"/>
                  <a:gd name="T49" fmla="*/ 75 h 147"/>
                  <a:gd name="T50" fmla="*/ 152 w 153"/>
                  <a:gd name="T51" fmla="*/ 90 h 147"/>
                  <a:gd name="T52" fmla="*/ 148 w 153"/>
                  <a:gd name="T53" fmla="*/ 104 h 147"/>
                  <a:gd name="T54" fmla="*/ 139 w 153"/>
                  <a:gd name="T55" fmla="*/ 116 h 147"/>
                  <a:gd name="T56" fmla="*/ 130 w 153"/>
                  <a:gd name="T57" fmla="*/ 126 h 147"/>
                  <a:gd name="T58" fmla="*/ 119 w 153"/>
                  <a:gd name="T59" fmla="*/ 135 h 147"/>
                  <a:gd name="T60" fmla="*/ 105 w 153"/>
                  <a:gd name="T61" fmla="*/ 142 h 147"/>
                  <a:gd name="T62" fmla="*/ 91 w 153"/>
                  <a:gd name="T63" fmla="*/ 146 h 147"/>
                  <a:gd name="T64" fmla="*/ 75 w 153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3"/>
                  <a:gd name="T100" fmla="*/ 0 h 147"/>
                  <a:gd name="T101" fmla="*/ 153 w 153"/>
                  <a:gd name="T102" fmla="*/ 147 h 1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3" h="147">
                    <a:moveTo>
                      <a:pt x="75" y="147"/>
                    </a:move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3"/>
                    </a:lnTo>
                    <a:lnTo>
                      <a:pt x="21" y="124"/>
                    </a:lnTo>
                    <a:lnTo>
                      <a:pt x="12" y="113"/>
                    </a:lnTo>
                    <a:lnTo>
                      <a:pt x="6" y="101"/>
                    </a:lnTo>
                    <a:lnTo>
                      <a:pt x="1" y="87"/>
                    </a:lnTo>
                    <a:lnTo>
                      <a:pt x="0" y="72"/>
                    </a:lnTo>
                    <a:lnTo>
                      <a:pt x="3" y="57"/>
                    </a:lnTo>
                    <a:lnTo>
                      <a:pt x="7" y="43"/>
                    </a:lnTo>
                    <a:lnTo>
                      <a:pt x="14" y="31"/>
                    </a:lnTo>
                    <a:lnTo>
                      <a:pt x="24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2" y="2"/>
                    </a:lnTo>
                    <a:lnTo>
                      <a:pt x="78" y="0"/>
                    </a:lnTo>
                    <a:lnTo>
                      <a:pt x="93" y="3"/>
                    </a:lnTo>
                    <a:lnTo>
                      <a:pt x="108" y="7"/>
                    </a:lnTo>
                    <a:lnTo>
                      <a:pt x="121" y="14"/>
                    </a:lnTo>
                    <a:lnTo>
                      <a:pt x="133" y="23"/>
                    </a:lnTo>
                    <a:lnTo>
                      <a:pt x="142" y="34"/>
                    </a:lnTo>
                    <a:lnTo>
                      <a:pt x="148" y="46"/>
                    </a:lnTo>
                    <a:lnTo>
                      <a:pt x="152" y="60"/>
                    </a:lnTo>
                    <a:lnTo>
                      <a:pt x="153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39" y="116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5" y="142"/>
                    </a:lnTo>
                    <a:lnTo>
                      <a:pt x="91" y="146"/>
                    </a:lnTo>
                    <a:lnTo>
                      <a:pt x="75" y="147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201" name="Freeform 16"/>
              <p:cNvSpPr>
                <a:spLocks/>
              </p:cNvSpPr>
              <p:nvPr/>
            </p:nvSpPr>
            <p:spPr bwMode="auto">
              <a:xfrm>
                <a:off x="3671" y="936"/>
                <a:ext cx="678" cy="42"/>
              </a:xfrm>
              <a:custGeom>
                <a:avLst/>
                <a:gdLst>
                  <a:gd name="T0" fmla="*/ 0 w 1202"/>
                  <a:gd name="T1" fmla="*/ 0 h 75"/>
                  <a:gd name="T2" fmla="*/ 8 w 1202"/>
                  <a:gd name="T3" fmla="*/ 39 h 75"/>
                  <a:gd name="T4" fmla="*/ 1197 w 1202"/>
                  <a:gd name="T5" fmla="*/ 75 h 75"/>
                  <a:gd name="T6" fmla="*/ 1202 w 1202"/>
                  <a:gd name="T7" fmla="*/ 39 h 75"/>
                  <a:gd name="T8" fmla="*/ 0 w 1202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5"/>
                  <a:gd name="T17" fmla="*/ 1202 w 1202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5">
                    <a:moveTo>
                      <a:pt x="0" y="0"/>
                    </a:moveTo>
                    <a:lnTo>
                      <a:pt x="8" y="39"/>
                    </a:lnTo>
                    <a:lnTo>
                      <a:pt x="1197" y="75"/>
                    </a:lnTo>
                    <a:lnTo>
                      <a:pt x="1202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202" name="Freeform 17"/>
              <p:cNvSpPr>
                <a:spLocks/>
              </p:cNvSpPr>
              <p:nvPr/>
            </p:nvSpPr>
            <p:spPr bwMode="auto">
              <a:xfrm>
                <a:off x="3671" y="1009"/>
                <a:ext cx="678" cy="43"/>
              </a:xfrm>
              <a:custGeom>
                <a:avLst/>
                <a:gdLst>
                  <a:gd name="T0" fmla="*/ 0 w 1202"/>
                  <a:gd name="T1" fmla="*/ 0 h 76"/>
                  <a:gd name="T2" fmla="*/ 8 w 1202"/>
                  <a:gd name="T3" fmla="*/ 41 h 76"/>
                  <a:gd name="T4" fmla="*/ 1197 w 1202"/>
                  <a:gd name="T5" fmla="*/ 76 h 76"/>
                  <a:gd name="T6" fmla="*/ 1202 w 1202"/>
                  <a:gd name="T7" fmla="*/ 41 h 76"/>
                  <a:gd name="T8" fmla="*/ 0 w 1202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6"/>
                  <a:gd name="T17" fmla="*/ 1202 w 1202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6">
                    <a:moveTo>
                      <a:pt x="0" y="0"/>
                    </a:moveTo>
                    <a:lnTo>
                      <a:pt x="8" y="41"/>
                    </a:lnTo>
                    <a:lnTo>
                      <a:pt x="1197" y="76"/>
                    </a:lnTo>
                    <a:lnTo>
                      <a:pt x="1202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0186" name="Group 18"/>
            <p:cNvGrpSpPr>
              <a:grpSpLocks/>
            </p:cNvGrpSpPr>
            <p:nvPr/>
          </p:nvGrpSpPr>
          <p:grpSpPr bwMode="auto">
            <a:xfrm>
              <a:off x="2132" y="2807"/>
              <a:ext cx="996" cy="417"/>
              <a:chOff x="1377" y="1193"/>
              <a:chExt cx="996" cy="417"/>
            </a:xfrm>
          </p:grpSpPr>
          <p:sp>
            <p:nvSpPr>
              <p:cNvPr id="50187" name="Freeform 19"/>
              <p:cNvSpPr>
                <a:spLocks/>
              </p:cNvSpPr>
              <p:nvPr/>
            </p:nvSpPr>
            <p:spPr bwMode="auto">
              <a:xfrm flipH="1">
                <a:off x="1377" y="1194"/>
                <a:ext cx="996" cy="338"/>
              </a:xfrm>
              <a:custGeom>
                <a:avLst/>
                <a:gdLst>
                  <a:gd name="T0" fmla="*/ 20 w 4418"/>
                  <a:gd name="T1" fmla="*/ 1495 h 1499"/>
                  <a:gd name="T2" fmla="*/ 436 w 4418"/>
                  <a:gd name="T3" fmla="*/ 1495 h 1499"/>
                  <a:gd name="T4" fmla="*/ 444 w 4418"/>
                  <a:gd name="T5" fmla="*/ 1328 h 1499"/>
                  <a:gd name="T6" fmla="*/ 472 w 4418"/>
                  <a:gd name="T7" fmla="*/ 1222 h 1499"/>
                  <a:gd name="T8" fmla="*/ 517 w 4418"/>
                  <a:gd name="T9" fmla="*/ 1147 h 1499"/>
                  <a:gd name="T10" fmla="*/ 573 w 4418"/>
                  <a:gd name="T11" fmla="*/ 1073 h 1499"/>
                  <a:gd name="T12" fmla="*/ 641 w 4418"/>
                  <a:gd name="T13" fmla="*/ 1021 h 1499"/>
                  <a:gd name="T14" fmla="*/ 721 w 4418"/>
                  <a:gd name="T15" fmla="*/ 983 h 1499"/>
                  <a:gd name="T16" fmla="*/ 814 w 4418"/>
                  <a:gd name="T17" fmla="*/ 969 h 1499"/>
                  <a:gd name="T18" fmla="*/ 894 w 4418"/>
                  <a:gd name="T19" fmla="*/ 969 h 1499"/>
                  <a:gd name="T20" fmla="*/ 973 w 4418"/>
                  <a:gd name="T21" fmla="*/ 987 h 1499"/>
                  <a:gd name="T22" fmla="*/ 1039 w 4418"/>
                  <a:gd name="T23" fmla="*/ 1021 h 1499"/>
                  <a:gd name="T24" fmla="*/ 1091 w 4418"/>
                  <a:gd name="T25" fmla="*/ 1067 h 1499"/>
                  <a:gd name="T26" fmla="*/ 1138 w 4418"/>
                  <a:gd name="T27" fmla="*/ 1127 h 1499"/>
                  <a:gd name="T28" fmla="*/ 1178 w 4418"/>
                  <a:gd name="T29" fmla="*/ 1185 h 1499"/>
                  <a:gd name="T30" fmla="*/ 1209 w 4418"/>
                  <a:gd name="T31" fmla="*/ 1265 h 1499"/>
                  <a:gd name="T32" fmla="*/ 1229 w 4418"/>
                  <a:gd name="T33" fmla="*/ 1341 h 1499"/>
                  <a:gd name="T34" fmla="*/ 1240 w 4418"/>
                  <a:gd name="T35" fmla="*/ 1419 h 1499"/>
                  <a:gd name="T36" fmla="*/ 1243 w 4418"/>
                  <a:gd name="T37" fmla="*/ 1499 h 1499"/>
                  <a:gd name="T38" fmla="*/ 3298 w 4418"/>
                  <a:gd name="T39" fmla="*/ 1495 h 1499"/>
                  <a:gd name="T40" fmla="*/ 3313 w 4418"/>
                  <a:gd name="T41" fmla="*/ 1341 h 1499"/>
                  <a:gd name="T42" fmla="*/ 3343 w 4418"/>
                  <a:gd name="T43" fmla="*/ 1242 h 1499"/>
                  <a:gd name="T44" fmla="*/ 3375 w 4418"/>
                  <a:gd name="T45" fmla="*/ 1174 h 1499"/>
                  <a:gd name="T46" fmla="*/ 3420 w 4418"/>
                  <a:gd name="T47" fmla="*/ 1116 h 1499"/>
                  <a:gd name="T48" fmla="*/ 3470 w 4418"/>
                  <a:gd name="T49" fmla="*/ 1066 h 1499"/>
                  <a:gd name="T50" fmla="*/ 3530 w 4418"/>
                  <a:gd name="T51" fmla="*/ 1025 h 1499"/>
                  <a:gd name="T52" fmla="*/ 3599 w 4418"/>
                  <a:gd name="T53" fmla="*/ 1000 h 1499"/>
                  <a:gd name="T54" fmla="*/ 3683 w 4418"/>
                  <a:gd name="T55" fmla="*/ 990 h 1499"/>
                  <a:gd name="T56" fmla="*/ 3766 w 4418"/>
                  <a:gd name="T57" fmla="*/ 994 h 1499"/>
                  <a:gd name="T58" fmla="*/ 3843 w 4418"/>
                  <a:gd name="T59" fmla="*/ 1017 h 1499"/>
                  <a:gd name="T60" fmla="*/ 3901 w 4418"/>
                  <a:gd name="T61" fmla="*/ 1050 h 1499"/>
                  <a:gd name="T62" fmla="*/ 3960 w 4418"/>
                  <a:gd name="T63" fmla="*/ 1101 h 1499"/>
                  <a:gd name="T64" fmla="*/ 4001 w 4418"/>
                  <a:gd name="T65" fmla="*/ 1150 h 1499"/>
                  <a:gd name="T66" fmla="*/ 4039 w 4418"/>
                  <a:gd name="T67" fmla="*/ 1212 h 1499"/>
                  <a:gd name="T68" fmla="*/ 4071 w 4418"/>
                  <a:gd name="T69" fmla="*/ 1301 h 1499"/>
                  <a:gd name="T70" fmla="*/ 4080 w 4418"/>
                  <a:gd name="T71" fmla="*/ 1397 h 1499"/>
                  <a:gd name="T72" fmla="*/ 4080 w 4418"/>
                  <a:gd name="T73" fmla="*/ 1495 h 1499"/>
                  <a:gd name="T74" fmla="*/ 4418 w 4418"/>
                  <a:gd name="T75" fmla="*/ 1495 h 1499"/>
                  <a:gd name="T76" fmla="*/ 4418 w 4418"/>
                  <a:gd name="T77" fmla="*/ 1353 h 1499"/>
                  <a:gd name="T78" fmla="*/ 4277 w 4418"/>
                  <a:gd name="T79" fmla="*/ 1353 h 1499"/>
                  <a:gd name="T80" fmla="*/ 4277 w 4418"/>
                  <a:gd name="T81" fmla="*/ 869 h 1499"/>
                  <a:gd name="T82" fmla="*/ 4318 w 4418"/>
                  <a:gd name="T83" fmla="*/ 787 h 1499"/>
                  <a:gd name="T84" fmla="*/ 4036 w 4418"/>
                  <a:gd name="T85" fmla="*/ 423 h 1499"/>
                  <a:gd name="T86" fmla="*/ 3942 w 4418"/>
                  <a:gd name="T87" fmla="*/ 476 h 1499"/>
                  <a:gd name="T88" fmla="*/ 3579 w 4418"/>
                  <a:gd name="T89" fmla="*/ 747 h 1499"/>
                  <a:gd name="T90" fmla="*/ 1393 w 4418"/>
                  <a:gd name="T91" fmla="*/ 746 h 1499"/>
                  <a:gd name="T92" fmla="*/ 1929 w 4418"/>
                  <a:gd name="T93" fmla="*/ 198 h 1499"/>
                  <a:gd name="T94" fmla="*/ 1927 w 4418"/>
                  <a:gd name="T95" fmla="*/ 0 h 1499"/>
                  <a:gd name="T96" fmla="*/ 1305 w 4418"/>
                  <a:gd name="T97" fmla="*/ 646 h 1499"/>
                  <a:gd name="T98" fmla="*/ 502 w 4418"/>
                  <a:gd name="T99" fmla="*/ 707 h 1499"/>
                  <a:gd name="T100" fmla="*/ 221 w 4418"/>
                  <a:gd name="T101" fmla="*/ 807 h 1499"/>
                  <a:gd name="T102" fmla="*/ 81 w 4418"/>
                  <a:gd name="T103" fmla="*/ 949 h 1499"/>
                  <a:gd name="T104" fmla="*/ 81 w 4418"/>
                  <a:gd name="T105" fmla="*/ 1293 h 1499"/>
                  <a:gd name="T106" fmla="*/ 0 w 4418"/>
                  <a:gd name="T107" fmla="*/ 1353 h 1499"/>
                  <a:gd name="T108" fmla="*/ 20 w 4418"/>
                  <a:gd name="T109" fmla="*/ 1495 h 14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418"/>
                  <a:gd name="T166" fmla="*/ 0 h 1499"/>
                  <a:gd name="T167" fmla="*/ 4418 w 4418"/>
                  <a:gd name="T168" fmla="*/ 1499 h 14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418" h="1499">
                    <a:moveTo>
                      <a:pt x="20" y="1495"/>
                    </a:moveTo>
                    <a:lnTo>
                      <a:pt x="436" y="1495"/>
                    </a:lnTo>
                    <a:lnTo>
                      <a:pt x="444" y="1328"/>
                    </a:lnTo>
                    <a:lnTo>
                      <a:pt x="472" y="1222"/>
                    </a:lnTo>
                    <a:lnTo>
                      <a:pt x="517" y="1147"/>
                    </a:lnTo>
                    <a:lnTo>
                      <a:pt x="573" y="1073"/>
                    </a:lnTo>
                    <a:lnTo>
                      <a:pt x="641" y="1021"/>
                    </a:lnTo>
                    <a:lnTo>
                      <a:pt x="721" y="983"/>
                    </a:lnTo>
                    <a:lnTo>
                      <a:pt x="814" y="969"/>
                    </a:lnTo>
                    <a:lnTo>
                      <a:pt x="894" y="969"/>
                    </a:lnTo>
                    <a:lnTo>
                      <a:pt x="973" y="987"/>
                    </a:lnTo>
                    <a:lnTo>
                      <a:pt x="1039" y="1021"/>
                    </a:lnTo>
                    <a:lnTo>
                      <a:pt x="1091" y="1067"/>
                    </a:lnTo>
                    <a:lnTo>
                      <a:pt x="1138" y="1127"/>
                    </a:lnTo>
                    <a:lnTo>
                      <a:pt x="1178" y="1185"/>
                    </a:lnTo>
                    <a:lnTo>
                      <a:pt x="1209" y="1265"/>
                    </a:lnTo>
                    <a:lnTo>
                      <a:pt x="1229" y="1341"/>
                    </a:lnTo>
                    <a:lnTo>
                      <a:pt x="1240" y="1419"/>
                    </a:lnTo>
                    <a:lnTo>
                      <a:pt x="1243" y="1499"/>
                    </a:lnTo>
                    <a:lnTo>
                      <a:pt x="3298" y="1495"/>
                    </a:lnTo>
                    <a:lnTo>
                      <a:pt x="3313" y="1341"/>
                    </a:lnTo>
                    <a:lnTo>
                      <a:pt x="3343" y="1242"/>
                    </a:lnTo>
                    <a:lnTo>
                      <a:pt x="3375" y="1174"/>
                    </a:lnTo>
                    <a:lnTo>
                      <a:pt x="3420" y="1116"/>
                    </a:lnTo>
                    <a:lnTo>
                      <a:pt x="3470" y="1066"/>
                    </a:lnTo>
                    <a:lnTo>
                      <a:pt x="3530" y="1025"/>
                    </a:lnTo>
                    <a:lnTo>
                      <a:pt x="3599" y="1000"/>
                    </a:lnTo>
                    <a:lnTo>
                      <a:pt x="3683" y="990"/>
                    </a:lnTo>
                    <a:lnTo>
                      <a:pt x="3766" y="994"/>
                    </a:lnTo>
                    <a:lnTo>
                      <a:pt x="3843" y="1017"/>
                    </a:lnTo>
                    <a:lnTo>
                      <a:pt x="3901" y="1050"/>
                    </a:lnTo>
                    <a:lnTo>
                      <a:pt x="3960" y="1101"/>
                    </a:lnTo>
                    <a:lnTo>
                      <a:pt x="4001" y="1150"/>
                    </a:lnTo>
                    <a:lnTo>
                      <a:pt x="4039" y="1212"/>
                    </a:lnTo>
                    <a:lnTo>
                      <a:pt x="4071" y="1301"/>
                    </a:lnTo>
                    <a:lnTo>
                      <a:pt x="4080" y="1397"/>
                    </a:lnTo>
                    <a:lnTo>
                      <a:pt x="4080" y="1495"/>
                    </a:lnTo>
                    <a:lnTo>
                      <a:pt x="4418" y="1495"/>
                    </a:lnTo>
                    <a:lnTo>
                      <a:pt x="4418" y="1353"/>
                    </a:lnTo>
                    <a:lnTo>
                      <a:pt x="4277" y="1353"/>
                    </a:lnTo>
                    <a:lnTo>
                      <a:pt x="4277" y="869"/>
                    </a:lnTo>
                    <a:lnTo>
                      <a:pt x="4318" y="787"/>
                    </a:lnTo>
                    <a:lnTo>
                      <a:pt x="4036" y="423"/>
                    </a:lnTo>
                    <a:lnTo>
                      <a:pt x="3942" y="476"/>
                    </a:lnTo>
                    <a:lnTo>
                      <a:pt x="3579" y="747"/>
                    </a:lnTo>
                    <a:lnTo>
                      <a:pt x="1393" y="746"/>
                    </a:lnTo>
                    <a:lnTo>
                      <a:pt x="1929" y="198"/>
                    </a:lnTo>
                    <a:lnTo>
                      <a:pt x="1927" y="0"/>
                    </a:lnTo>
                    <a:lnTo>
                      <a:pt x="1305" y="646"/>
                    </a:lnTo>
                    <a:lnTo>
                      <a:pt x="502" y="707"/>
                    </a:lnTo>
                    <a:lnTo>
                      <a:pt x="221" y="807"/>
                    </a:lnTo>
                    <a:lnTo>
                      <a:pt x="81" y="949"/>
                    </a:lnTo>
                    <a:lnTo>
                      <a:pt x="81" y="1293"/>
                    </a:lnTo>
                    <a:lnTo>
                      <a:pt x="0" y="1353"/>
                    </a:lnTo>
                    <a:lnTo>
                      <a:pt x="20" y="1495"/>
                    </a:ln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88" name="Freeform 20"/>
              <p:cNvSpPr>
                <a:spLocks/>
              </p:cNvSpPr>
              <p:nvPr/>
            </p:nvSpPr>
            <p:spPr bwMode="auto">
              <a:xfrm flipH="1">
                <a:off x="1990" y="1312"/>
                <a:ext cx="28" cy="52"/>
              </a:xfrm>
              <a:custGeom>
                <a:avLst/>
                <a:gdLst>
                  <a:gd name="T0" fmla="*/ 0 w 121"/>
                  <a:gd name="T1" fmla="*/ 0 h 231"/>
                  <a:gd name="T2" fmla="*/ 27 w 121"/>
                  <a:gd name="T3" fmla="*/ 31 h 231"/>
                  <a:gd name="T4" fmla="*/ 52 w 121"/>
                  <a:gd name="T5" fmla="*/ 55 h 231"/>
                  <a:gd name="T6" fmla="*/ 76 w 121"/>
                  <a:gd name="T7" fmla="*/ 90 h 231"/>
                  <a:gd name="T8" fmla="*/ 96 w 121"/>
                  <a:gd name="T9" fmla="*/ 131 h 231"/>
                  <a:gd name="T10" fmla="*/ 110 w 121"/>
                  <a:gd name="T11" fmla="*/ 176 h 231"/>
                  <a:gd name="T12" fmla="*/ 121 w 121"/>
                  <a:gd name="T13" fmla="*/ 231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1"/>
                  <a:gd name="T23" fmla="*/ 121 w 121"/>
                  <a:gd name="T24" fmla="*/ 231 h 2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1">
                    <a:moveTo>
                      <a:pt x="0" y="0"/>
                    </a:moveTo>
                    <a:lnTo>
                      <a:pt x="27" y="31"/>
                    </a:lnTo>
                    <a:lnTo>
                      <a:pt x="52" y="55"/>
                    </a:lnTo>
                    <a:lnTo>
                      <a:pt x="76" y="90"/>
                    </a:lnTo>
                    <a:lnTo>
                      <a:pt x="96" y="131"/>
                    </a:lnTo>
                    <a:lnTo>
                      <a:pt x="110" y="176"/>
                    </a:lnTo>
                    <a:lnTo>
                      <a:pt x="121" y="231"/>
                    </a:lnTo>
                  </a:path>
                </a:pathLst>
              </a:custGeom>
              <a:solidFill>
                <a:srgbClr val="FF3300"/>
              </a:solidFill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89" name="Freeform 21"/>
              <p:cNvSpPr>
                <a:spLocks/>
              </p:cNvSpPr>
              <p:nvPr/>
            </p:nvSpPr>
            <p:spPr bwMode="auto">
              <a:xfrm flipH="1">
                <a:off x="1480" y="1193"/>
                <a:ext cx="459" cy="171"/>
              </a:xfrm>
              <a:custGeom>
                <a:avLst/>
                <a:gdLst>
                  <a:gd name="T0" fmla="*/ 0 w 2036"/>
                  <a:gd name="T1" fmla="*/ 0 h 759"/>
                  <a:gd name="T2" fmla="*/ 0 w 2036"/>
                  <a:gd name="T3" fmla="*/ 203 h 759"/>
                  <a:gd name="T4" fmla="*/ 728 w 2036"/>
                  <a:gd name="T5" fmla="*/ 203 h 759"/>
                  <a:gd name="T6" fmla="*/ 728 w 2036"/>
                  <a:gd name="T7" fmla="*/ 759 h 759"/>
                  <a:gd name="T8" fmla="*/ 811 w 2036"/>
                  <a:gd name="T9" fmla="*/ 759 h 759"/>
                  <a:gd name="T10" fmla="*/ 811 w 2036"/>
                  <a:gd name="T11" fmla="*/ 199 h 759"/>
                  <a:gd name="T12" fmla="*/ 1436 w 2036"/>
                  <a:gd name="T13" fmla="*/ 199 h 759"/>
                  <a:gd name="T14" fmla="*/ 1665 w 2036"/>
                  <a:gd name="T15" fmla="*/ 598 h 759"/>
                  <a:gd name="T16" fmla="*/ 1665 w 2036"/>
                  <a:gd name="T17" fmla="*/ 759 h 759"/>
                  <a:gd name="T18" fmla="*/ 2036 w 2036"/>
                  <a:gd name="T19" fmla="*/ 479 h 759"/>
                  <a:gd name="T20" fmla="*/ 1665 w 2036"/>
                  <a:gd name="T21" fmla="*/ 0 h 759"/>
                  <a:gd name="T22" fmla="*/ 0 w 2036"/>
                  <a:gd name="T23" fmla="*/ 0 h 7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36"/>
                  <a:gd name="T37" fmla="*/ 0 h 759"/>
                  <a:gd name="T38" fmla="*/ 2036 w 2036"/>
                  <a:gd name="T39" fmla="*/ 759 h 75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36" h="759">
                    <a:moveTo>
                      <a:pt x="0" y="0"/>
                    </a:moveTo>
                    <a:lnTo>
                      <a:pt x="0" y="203"/>
                    </a:lnTo>
                    <a:lnTo>
                      <a:pt x="728" y="203"/>
                    </a:lnTo>
                    <a:lnTo>
                      <a:pt x="728" y="759"/>
                    </a:lnTo>
                    <a:lnTo>
                      <a:pt x="811" y="759"/>
                    </a:lnTo>
                    <a:lnTo>
                      <a:pt x="811" y="199"/>
                    </a:lnTo>
                    <a:lnTo>
                      <a:pt x="1436" y="199"/>
                    </a:lnTo>
                    <a:lnTo>
                      <a:pt x="1665" y="598"/>
                    </a:lnTo>
                    <a:lnTo>
                      <a:pt x="1665" y="759"/>
                    </a:lnTo>
                    <a:lnTo>
                      <a:pt x="2036" y="479"/>
                    </a:lnTo>
                    <a:lnTo>
                      <a:pt x="16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0" name="Oval 22"/>
              <p:cNvSpPr>
                <a:spLocks noChangeArrowheads="1"/>
              </p:cNvSpPr>
              <p:nvPr/>
            </p:nvSpPr>
            <p:spPr bwMode="auto">
              <a:xfrm flipH="1">
                <a:off x="2109" y="1427"/>
                <a:ext cx="151" cy="18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1" name="Oval 23"/>
              <p:cNvSpPr>
                <a:spLocks noChangeArrowheads="1"/>
              </p:cNvSpPr>
              <p:nvPr/>
            </p:nvSpPr>
            <p:spPr bwMode="auto">
              <a:xfrm flipH="1">
                <a:off x="2164" y="1493"/>
                <a:ext cx="41" cy="48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2" name="Oval 24"/>
              <p:cNvSpPr>
                <a:spLocks noChangeArrowheads="1"/>
              </p:cNvSpPr>
              <p:nvPr/>
            </p:nvSpPr>
            <p:spPr bwMode="auto">
              <a:xfrm flipH="1">
                <a:off x="1465" y="1431"/>
                <a:ext cx="151" cy="179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0193" name="Oval 25"/>
              <p:cNvSpPr>
                <a:spLocks noChangeArrowheads="1"/>
              </p:cNvSpPr>
              <p:nvPr/>
            </p:nvSpPr>
            <p:spPr bwMode="auto">
              <a:xfrm flipH="1">
                <a:off x="1520" y="1496"/>
                <a:ext cx="41" cy="49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pic>
        <p:nvPicPr>
          <p:cNvPr id="50183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460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4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 b="1" i="1">
                <a:solidFill>
                  <a:schemeClr val="tx2"/>
                </a:solidFill>
              </a:rPr>
              <a:t>Question 4.14a</a:t>
            </a:r>
            <a:r>
              <a:rPr lang="en-US" altLang="en-US" sz="2800" b="1" i="1">
                <a:solidFill>
                  <a:srgbClr val="000000"/>
                </a:solidFill>
              </a:rPr>
              <a:t>   </a:t>
            </a:r>
            <a:r>
              <a:rPr lang="en-US" altLang="en-US" sz="2800" b="1">
                <a:solidFill>
                  <a:schemeClr val="accent2"/>
                </a:solidFill>
              </a:rPr>
              <a:t>Collision Course I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3971925" y="1604963"/>
            <a:ext cx="2935288" cy="596900"/>
          </a:xfrm>
          <a:prstGeom prst="ellipse">
            <a:avLst/>
          </a:prstGeom>
          <a:noFill/>
          <a:ln w="5080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74738"/>
            <a:ext cx="3589338" cy="2054225"/>
          </a:xfrm>
          <a:noFill/>
        </p:spPr>
        <p:txBody>
          <a:bodyPr>
            <a:normAutofit fontScale="85000" lnSpcReduction="10000"/>
          </a:bodyPr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smtClean="0"/>
              <a:t>	A small car collides with a large truck.   Which experiences the greater impact force?</a:t>
            </a:r>
            <a:endParaRPr lang="en-US" altLang="en-US" sz="2200" b="1" smtClean="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195763" y="781050"/>
            <a:ext cx="49482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a)  the car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b)  the truck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c)  both the same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d)  it depends on the velocity of each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e)  it depends on the mass of each</a:t>
            </a:r>
            <a:endParaRPr lang="en-US" altLang="en-US" sz="2200" b="1">
              <a:solidFill>
                <a:schemeClr val="tx2"/>
              </a:solidFill>
            </a:endParaRP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889000" y="5516563"/>
            <a:ext cx="7472363" cy="1227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827088" y="5595938"/>
            <a:ext cx="76962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	According to Newton’s Third Law, both vehicles experience the same magnitude of force.  </a:t>
            </a:r>
          </a:p>
        </p:txBody>
      </p:sp>
      <p:grpSp>
        <p:nvGrpSpPr>
          <p:cNvPr id="51209" name="Group 9"/>
          <p:cNvGrpSpPr>
            <a:grpSpLocks/>
          </p:cNvGrpSpPr>
          <p:nvPr/>
        </p:nvGrpSpPr>
        <p:grpSpPr bwMode="auto">
          <a:xfrm>
            <a:off x="1789113" y="3594100"/>
            <a:ext cx="5614987" cy="1708150"/>
            <a:chOff x="1914" y="2389"/>
            <a:chExt cx="3537" cy="1076"/>
          </a:xfrm>
        </p:grpSpPr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1914" y="2389"/>
              <a:ext cx="3537" cy="107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1211" name="Group 11"/>
            <p:cNvGrpSpPr>
              <a:grpSpLocks/>
            </p:cNvGrpSpPr>
            <p:nvPr/>
          </p:nvGrpSpPr>
          <p:grpSpPr bwMode="auto">
            <a:xfrm>
              <a:off x="3938" y="2523"/>
              <a:ext cx="1209" cy="747"/>
              <a:chOff x="3183" y="909"/>
              <a:chExt cx="1209" cy="747"/>
            </a:xfrm>
          </p:grpSpPr>
          <p:sp>
            <p:nvSpPr>
              <p:cNvPr id="51220" name="Rectangle 12"/>
              <p:cNvSpPr>
                <a:spLocks noChangeArrowheads="1"/>
              </p:cNvSpPr>
              <p:nvPr/>
            </p:nvSpPr>
            <p:spPr bwMode="auto">
              <a:xfrm>
                <a:off x="4320" y="1422"/>
                <a:ext cx="72" cy="127"/>
              </a:xfrm>
              <a:prstGeom prst="rect">
                <a:avLst/>
              </a:prstGeom>
              <a:solidFill>
                <a:srgbClr val="E26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21" name="Freeform 13"/>
              <p:cNvSpPr>
                <a:spLocks/>
              </p:cNvSpPr>
              <p:nvPr/>
            </p:nvSpPr>
            <p:spPr bwMode="auto">
              <a:xfrm>
                <a:off x="3183" y="909"/>
                <a:ext cx="1189" cy="663"/>
              </a:xfrm>
              <a:custGeom>
                <a:avLst/>
                <a:gdLst>
                  <a:gd name="T0" fmla="*/ 0 w 2105"/>
                  <a:gd name="T1" fmla="*/ 1122 h 1175"/>
                  <a:gd name="T2" fmla="*/ 2079 w 2105"/>
                  <a:gd name="T3" fmla="*/ 1175 h 1175"/>
                  <a:gd name="T4" fmla="*/ 2105 w 2105"/>
                  <a:gd name="T5" fmla="*/ 29 h 1175"/>
                  <a:gd name="T6" fmla="*/ 833 w 2105"/>
                  <a:gd name="T7" fmla="*/ 0 h 1175"/>
                  <a:gd name="T8" fmla="*/ 813 w 2105"/>
                  <a:gd name="T9" fmla="*/ 847 h 1175"/>
                  <a:gd name="T10" fmla="*/ 748 w 2105"/>
                  <a:gd name="T11" fmla="*/ 846 h 1175"/>
                  <a:gd name="T12" fmla="*/ 763 w 2105"/>
                  <a:gd name="T13" fmla="*/ 220 h 1175"/>
                  <a:gd name="T14" fmla="*/ 168 w 2105"/>
                  <a:gd name="T15" fmla="*/ 206 h 1175"/>
                  <a:gd name="T16" fmla="*/ 10 w 2105"/>
                  <a:gd name="T17" fmla="*/ 476 h 1175"/>
                  <a:gd name="T18" fmla="*/ 0 w 2105"/>
                  <a:gd name="T19" fmla="*/ 1122 h 11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05"/>
                  <a:gd name="T31" fmla="*/ 0 h 1175"/>
                  <a:gd name="T32" fmla="*/ 2105 w 2105"/>
                  <a:gd name="T33" fmla="*/ 1175 h 11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05" h="1175">
                    <a:moveTo>
                      <a:pt x="0" y="1122"/>
                    </a:moveTo>
                    <a:lnTo>
                      <a:pt x="2079" y="1175"/>
                    </a:lnTo>
                    <a:lnTo>
                      <a:pt x="2105" y="29"/>
                    </a:lnTo>
                    <a:lnTo>
                      <a:pt x="833" y="0"/>
                    </a:lnTo>
                    <a:lnTo>
                      <a:pt x="813" y="847"/>
                    </a:lnTo>
                    <a:lnTo>
                      <a:pt x="748" y="846"/>
                    </a:lnTo>
                    <a:lnTo>
                      <a:pt x="763" y="220"/>
                    </a:lnTo>
                    <a:lnTo>
                      <a:pt x="168" y="206"/>
                    </a:lnTo>
                    <a:lnTo>
                      <a:pt x="10" y="476"/>
                    </a:lnTo>
                    <a:lnTo>
                      <a:pt x="0" y="1122"/>
                    </a:lnTo>
                    <a:close/>
                  </a:path>
                </a:pathLst>
              </a:custGeom>
              <a:solidFill>
                <a:srgbClr val="E2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22" name="Freeform 14"/>
              <p:cNvSpPr>
                <a:spLocks/>
              </p:cNvSpPr>
              <p:nvPr/>
            </p:nvSpPr>
            <p:spPr bwMode="auto">
              <a:xfrm>
                <a:off x="3251" y="1081"/>
                <a:ext cx="284" cy="135"/>
              </a:xfrm>
              <a:custGeom>
                <a:avLst/>
                <a:gdLst>
                  <a:gd name="T0" fmla="*/ 0 w 503"/>
                  <a:gd name="T1" fmla="*/ 230 h 241"/>
                  <a:gd name="T2" fmla="*/ 488 w 503"/>
                  <a:gd name="T3" fmla="*/ 241 h 241"/>
                  <a:gd name="T4" fmla="*/ 503 w 503"/>
                  <a:gd name="T5" fmla="*/ 3 h 241"/>
                  <a:gd name="T6" fmla="*/ 163 w 503"/>
                  <a:gd name="T7" fmla="*/ 0 h 241"/>
                  <a:gd name="T8" fmla="*/ 0 w 503"/>
                  <a:gd name="T9" fmla="*/ 23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3"/>
                  <a:gd name="T16" fmla="*/ 0 h 241"/>
                  <a:gd name="T17" fmla="*/ 503 w 503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3" h="241">
                    <a:moveTo>
                      <a:pt x="0" y="230"/>
                    </a:moveTo>
                    <a:lnTo>
                      <a:pt x="488" y="241"/>
                    </a:lnTo>
                    <a:lnTo>
                      <a:pt x="503" y="3"/>
                    </a:lnTo>
                    <a:lnTo>
                      <a:pt x="163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23" name="Freeform 15"/>
              <p:cNvSpPr>
                <a:spLocks/>
              </p:cNvSpPr>
              <p:nvPr/>
            </p:nvSpPr>
            <p:spPr bwMode="auto">
              <a:xfrm>
                <a:off x="3288" y="1343"/>
                <a:ext cx="313" cy="298"/>
              </a:xfrm>
              <a:custGeom>
                <a:avLst/>
                <a:gdLst>
                  <a:gd name="T0" fmla="*/ 243 w 555"/>
                  <a:gd name="T1" fmla="*/ 525 h 527"/>
                  <a:gd name="T2" fmla="*/ 190 w 555"/>
                  <a:gd name="T3" fmla="*/ 514 h 527"/>
                  <a:gd name="T4" fmla="*/ 141 w 555"/>
                  <a:gd name="T5" fmla="*/ 493 h 527"/>
                  <a:gd name="T6" fmla="*/ 97 w 555"/>
                  <a:gd name="T7" fmla="*/ 463 h 527"/>
                  <a:gd name="T8" fmla="*/ 60 w 555"/>
                  <a:gd name="T9" fmla="*/ 427 h 527"/>
                  <a:gd name="T10" fmla="*/ 31 w 555"/>
                  <a:gd name="T11" fmla="*/ 385 h 527"/>
                  <a:gd name="T12" fmla="*/ 12 w 555"/>
                  <a:gd name="T13" fmla="*/ 336 h 527"/>
                  <a:gd name="T14" fmla="*/ 1 w 555"/>
                  <a:gd name="T15" fmla="*/ 284 h 527"/>
                  <a:gd name="T16" fmla="*/ 2 w 555"/>
                  <a:gd name="T17" fmla="*/ 231 h 527"/>
                  <a:gd name="T18" fmla="*/ 14 w 555"/>
                  <a:gd name="T19" fmla="*/ 179 h 527"/>
                  <a:gd name="T20" fmla="*/ 37 w 555"/>
                  <a:gd name="T21" fmla="*/ 132 h 527"/>
                  <a:gd name="T22" fmla="*/ 67 w 555"/>
                  <a:gd name="T23" fmla="*/ 91 h 527"/>
                  <a:gd name="T24" fmla="*/ 106 w 555"/>
                  <a:gd name="T25" fmla="*/ 56 h 527"/>
                  <a:gd name="T26" fmla="*/ 151 w 555"/>
                  <a:gd name="T27" fmla="*/ 29 h 527"/>
                  <a:gd name="T28" fmla="*/ 200 w 555"/>
                  <a:gd name="T29" fmla="*/ 10 h 527"/>
                  <a:gd name="T30" fmla="*/ 254 w 555"/>
                  <a:gd name="T31" fmla="*/ 1 h 527"/>
                  <a:gd name="T32" fmla="*/ 312 w 555"/>
                  <a:gd name="T33" fmla="*/ 2 h 527"/>
                  <a:gd name="T34" fmla="*/ 365 w 555"/>
                  <a:gd name="T35" fmla="*/ 14 h 527"/>
                  <a:gd name="T36" fmla="*/ 414 w 555"/>
                  <a:gd name="T37" fmla="*/ 34 h 527"/>
                  <a:gd name="T38" fmla="*/ 458 w 555"/>
                  <a:gd name="T39" fmla="*/ 64 h 527"/>
                  <a:gd name="T40" fmla="*/ 495 w 555"/>
                  <a:gd name="T41" fmla="*/ 101 h 527"/>
                  <a:gd name="T42" fmla="*/ 524 w 555"/>
                  <a:gd name="T43" fmla="*/ 144 h 527"/>
                  <a:gd name="T44" fmla="*/ 543 w 555"/>
                  <a:gd name="T45" fmla="*/ 191 h 527"/>
                  <a:gd name="T46" fmla="*/ 554 w 555"/>
                  <a:gd name="T47" fmla="*/ 243 h 527"/>
                  <a:gd name="T48" fmla="*/ 553 w 555"/>
                  <a:gd name="T49" fmla="*/ 297 h 527"/>
                  <a:gd name="T50" fmla="*/ 541 w 555"/>
                  <a:gd name="T51" fmla="*/ 349 h 527"/>
                  <a:gd name="T52" fmla="*/ 518 w 555"/>
                  <a:gd name="T53" fmla="*/ 395 h 527"/>
                  <a:gd name="T54" fmla="*/ 488 w 555"/>
                  <a:gd name="T55" fmla="*/ 436 h 527"/>
                  <a:gd name="T56" fmla="*/ 449 w 555"/>
                  <a:gd name="T57" fmla="*/ 471 h 527"/>
                  <a:gd name="T58" fmla="*/ 404 w 555"/>
                  <a:gd name="T59" fmla="*/ 499 h 527"/>
                  <a:gd name="T60" fmla="*/ 355 w 555"/>
                  <a:gd name="T61" fmla="*/ 517 h 527"/>
                  <a:gd name="T62" fmla="*/ 301 w 555"/>
                  <a:gd name="T63" fmla="*/ 526 h 5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5"/>
                  <a:gd name="T97" fmla="*/ 0 h 527"/>
                  <a:gd name="T98" fmla="*/ 555 w 555"/>
                  <a:gd name="T99" fmla="*/ 527 h 5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5" h="527">
                    <a:moveTo>
                      <a:pt x="272" y="527"/>
                    </a:moveTo>
                    <a:lnTo>
                      <a:pt x="243" y="525"/>
                    </a:lnTo>
                    <a:lnTo>
                      <a:pt x="217" y="520"/>
                    </a:lnTo>
                    <a:lnTo>
                      <a:pt x="190" y="514"/>
                    </a:lnTo>
                    <a:lnTo>
                      <a:pt x="165" y="504"/>
                    </a:lnTo>
                    <a:lnTo>
                      <a:pt x="141" y="493"/>
                    </a:lnTo>
                    <a:lnTo>
                      <a:pt x="118" y="479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5" y="406"/>
                    </a:lnTo>
                    <a:lnTo>
                      <a:pt x="31" y="385"/>
                    </a:lnTo>
                    <a:lnTo>
                      <a:pt x="20" y="360"/>
                    </a:lnTo>
                    <a:lnTo>
                      <a:pt x="12" y="336"/>
                    </a:lnTo>
                    <a:lnTo>
                      <a:pt x="5" y="311"/>
                    </a:lnTo>
                    <a:lnTo>
                      <a:pt x="1" y="284"/>
                    </a:lnTo>
                    <a:lnTo>
                      <a:pt x="0" y="258"/>
                    </a:lnTo>
                    <a:lnTo>
                      <a:pt x="2" y="231"/>
                    </a:lnTo>
                    <a:lnTo>
                      <a:pt x="7" y="205"/>
                    </a:lnTo>
                    <a:lnTo>
                      <a:pt x="14" y="179"/>
                    </a:lnTo>
                    <a:lnTo>
                      <a:pt x="24" y="155"/>
                    </a:lnTo>
                    <a:lnTo>
                      <a:pt x="37" y="132"/>
                    </a:lnTo>
                    <a:lnTo>
                      <a:pt x="51" y="112"/>
                    </a:lnTo>
                    <a:lnTo>
                      <a:pt x="67" y="91"/>
                    </a:lnTo>
                    <a:lnTo>
                      <a:pt x="85" y="72"/>
                    </a:lnTo>
                    <a:lnTo>
                      <a:pt x="106" y="56"/>
                    </a:lnTo>
                    <a:lnTo>
                      <a:pt x="128" y="41"/>
                    </a:lnTo>
                    <a:lnTo>
                      <a:pt x="151" y="29"/>
                    </a:lnTo>
                    <a:lnTo>
                      <a:pt x="175" y="18"/>
                    </a:lnTo>
                    <a:lnTo>
                      <a:pt x="200" y="10"/>
                    </a:lnTo>
                    <a:lnTo>
                      <a:pt x="227" y="4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2"/>
                    </a:lnTo>
                    <a:lnTo>
                      <a:pt x="339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4"/>
                    </a:lnTo>
                    <a:lnTo>
                      <a:pt x="438" y="48"/>
                    </a:lnTo>
                    <a:lnTo>
                      <a:pt x="458" y="64"/>
                    </a:lnTo>
                    <a:lnTo>
                      <a:pt x="478" y="82"/>
                    </a:lnTo>
                    <a:lnTo>
                      <a:pt x="495" y="101"/>
                    </a:lnTo>
                    <a:lnTo>
                      <a:pt x="510" y="122"/>
                    </a:lnTo>
                    <a:lnTo>
                      <a:pt x="524" y="144"/>
                    </a:lnTo>
                    <a:lnTo>
                      <a:pt x="535" y="167"/>
                    </a:lnTo>
                    <a:lnTo>
                      <a:pt x="543" y="191"/>
                    </a:lnTo>
                    <a:lnTo>
                      <a:pt x="550" y="218"/>
                    </a:lnTo>
                    <a:lnTo>
                      <a:pt x="554" y="243"/>
                    </a:lnTo>
                    <a:lnTo>
                      <a:pt x="555" y="270"/>
                    </a:lnTo>
                    <a:lnTo>
                      <a:pt x="553" y="297"/>
                    </a:lnTo>
                    <a:lnTo>
                      <a:pt x="548" y="323"/>
                    </a:lnTo>
                    <a:lnTo>
                      <a:pt x="541" y="349"/>
                    </a:lnTo>
                    <a:lnTo>
                      <a:pt x="531" y="372"/>
                    </a:lnTo>
                    <a:lnTo>
                      <a:pt x="518" y="395"/>
                    </a:lnTo>
                    <a:lnTo>
                      <a:pt x="504" y="417"/>
                    </a:lnTo>
                    <a:lnTo>
                      <a:pt x="488" y="436"/>
                    </a:lnTo>
                    <a:lnTo>
                      <a:pt x="470" y="455"/>
                    </a:lnTo>
                    <a:lnTo>
                      <a:pt x="449" y="471"/>
                    </a:lnTo>
                    <a:lnTo>
                      <a:pt x="427" y="486"/>
                    </a:lnTo>
                    <a:lnTo>
                      <a:pt x="404" y="499"/>
                    </a:lnTo>
                    <a:lnTo>
                      <a:pt x="380" y="509"/>
                    </a:lnTo>
                    <a:lnTo>
                      <a:pt x="355" y="517"/>
                    </a:lnTo>
                    <a:lnTo>
                      <a:pt x="328" y="523"/>
                    </a:lnTo>
                    <a:lnTo>
                      <a:pt x="301" y="526"/>
                    </a:lnTo>
                    <a:lnTo>
                      <a:pt x="272" y="527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24" name="Freeform 16"/>
              <p:cNvSpPr>
                <a:spLocks/>
              </p:cNvSpPr>
              <p:nvPr/>
            </p:nvSpPr>
            <p:spPr bwMode="auto">
              <a:xfrm>
                <a:off x="3401" y="1452"/>
                <a:ext cx="87" cy="82"/>
              </a:xfrm>
              <a:custGeom>
                <a:avLst/>
                <a:gdLst>
                  <a:gd name="T0" fmla="*/ 76 w 155"/>
                  <a:gd name="T1" fmla="*/ 146 h 146"/>
                  <a:gd name="T2" fmla="*/ 61 w 155"/>
                  <a:gd name="T3" fmla="*/ 144 h 146"/>
                  <a:gd name="T4" fmla="*/ 46 w 155"/>
                  <a:gd name="T5" fmla="*/ 139 h 146"/>
                  <a:gd name="T6" fmla="*/ 34 w 155"/>
                  <a:gd name="T7" fmla="*/ 132 h 146"/>
                  <a:gd name="T8" fmla="*/ 22 w 155"/>
                  <a:gd name="T9" fmla="*/ 123 h 146"/>
                  <a:gd name="T10" fmla="*/ 13 w 155"/>
                  <a:gd name="T11" fmla="*/ 113 h 146"/>
                  <a:gd name="T12" fmla="*/ 6 w 155"/>
                  <a:gd name="T13" fmla="*/ 100 h 146"/>
                  <a:gd name="T14" fmla="*/ 2 w 155"/>
                  <a:gd name="T15" fmla="*/ 86 h 146"/>
                  <a:gd name="T16" fmla="*/ 0 w 155"/>
                  <a:gd name="T17" fmla="*/ 71 h 146"/>
                  <a:gd name="T18" fmla="*/ 3 w 155"/>
                  <a:gd name="T19" fmla="*/ 56 h 146"/>
                  <a:gd name="T20" fmla="*/ 7 w 155"/>
                  <a:gd name="T21" fmla="*/ 43 h 146"/>
                  <a:gd name="T22" fmla="*/ 14 w 155"/>
                  <a:gd name="T23" fmla="*/ 30 h 146"/>
                  <a:gd name="T24" fmla="*/ 25 w 155"/>
                  <a:gd name="T25" fmla="*/ 20 h 146"/>
                  <a:gd name="T26" fmla="*/ 35 w 155"/>
                  <a:gd name="T27" fmla="*/ 12 h 146"/>
                  <a:gd name="T28" fmla="*/ 49 w 155"/>
                  <a:gd name="T29" fmla="*/ 5 h 146"/>
                  <a:gd name="T30" fmla="*/ 63 w 155"/>
                  <a:gd name="T31" fmla="*/ 1 h 146"/>
                  <a:gd name="T32" fmla="*/ 79 w 155"/>
                  <a:gd name="T33" fmla="*/ 0 h 146"/>
                  <a:gd name="T34" fmla="*/ 95 w 155"/>
                  <a:gd name="T35" fmla="*/ 1 h 146"/>
                  <a:gd name="T36" fmla="*/ 109 w 155"/>
                  <a:gd name="T37" fmla="*/ 6 h 146"/>
                  <a:gd name="T38" fmla="*/ 121 w 155"/>
                  <a:gd name="T39" fmla="*/ 13 h 146"/>
                  <a:gd name="T40" fmla="*/ 133 w 155"/>
                  <a:gd name="T41" fmla="*/ 22 h 146"/>
                  <a:gd name="T42" fmla="*/ 142 w 155"/>
                  <a:gd name="T43" fmla="*/ 33 h 146"/>
                  <a:gd name="T44" fmla="*/ 149 w 155"/>
                  <a:gd name="T45" fmla="*/ 46 h 146"/>
                  <a:gd name="T46" fmla="*/ 153 w 155"/>
                  <a:gd name="T47" fmla="*/ 60 h 146"/>
                  <a:gd name="T48" fmla="*/ 155 w 155"/>
                  <a:gd name="T49" fmla="*/ 75 h 146"/>
                  <a:gd name="T50" fmla="*/ 152 w 155"/>
                  <a:gd name="T51" fmla="*/ 90 h 146"/>
                  <a:gd name="T52" fmla="*/ 148 w 155"/>
                  <a:gd name="T53" fmla="*/ 104 h 146"/>
                  <a:gd name="T54" fmla="*/ 141 w 155"/>
                  <a:gd name="T55" fmla="*/ 115 h 146"/>
                  <a:gd name="T56" fmla="*/ 130 w 155"/>
                  <a:gd name="T57" fmla="*/ 126 h 146"/>
                  <a:gd name="T58" fmla="*/ 119 w 155"/>
                  <a:gd name="T59" fmla="*/ 135 h 146"/>
                  <a:gd name="T60" fmla="*/ 106 w 155"/>
                  <a:gd name="T61" fmla="*/ 142 h 146"/>
                  <a:gd name="T62" fmla="*/ 91 w 155"/>
                  <a:gd name="T63" fmla="*/ 145 h 146"/>
                  <a:gd name="T64" fmla="*/ 76 w 155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5"/>
                  <a:gd name="T100" fmla="*/ 0 h 146"/>
                  <a:gd name="T101" fmla="*/ 155 w 155"/>
                  <a:gd name="T102" fmla="*/ 146 h 1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5" h="146">
                    <a:moveTo>
                      <a:pt x="76" y="146"/>
                    </a:moveTo>
                    <a:lnTo>
                      <a:pt x="61" y="144"/>
                    </a:lnTo>
                    <a:lnTo>
                      <a:pt x="46" y="139"/>
                    </a:lnTo>
                    <a:lnTo>
                      <a:pt x="34" y="132"/>
                    </a:lnTo>
                    <a:lnTo>
                      <a:pt x="22" y="123"/>
                    </a:lnTo>
                    <a:lnTo>
                      <a:pt x="13" y="113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1"/>
                    </a:lnTo>
                    <a:lnTo>
                      <a:pt x="3" y="56"/>
                    </a:lnTo>
                    <a:lnTo>
                      <a:pt x="7" y="43"/>
                    </a:lnTo>
                    <a:lnTo>
                      <a:pt x="14" y="30"/>
                    </a:lnTo>
                    <a:lnTo>
                      <a:pt x="25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3" y="1"/>
                    </a:lnTo>
                    <a:lnTo>
                      <a:pt x="79" y="0"/>
                    </a:lnTo>
                    <a:lnTo>
                      <a:pt x="95" y="1"/>
                    </a:lnTo>
                    <a:lnTo>
                      <a:pt x="109" y="6"/>
                    </a:lnTo>
                    <a:lnTo>
                      <a:pt x="121" y="13"/>
                    </a:lnTo>
                    <a:lnTo>
                      <a:pt x="133" y="22"/>
                    </a:lnTo>
                    <a:lnTo>
                      <a:pt x="142" y="33"/>
                    </a:lnTo>
                    <a:lnTo>
                      <a:pt x="149" y="46"/>
                    </a:lnTo>
                    <a:lnTo>
                      <a:pt x="153" y="60"/>
                    </a:lnTo>
                    <a:lnTo>
                      <a:pt x="155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41" y="115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6" y="142"/>
                    </a:lnTo>
                    <a:lnTo>
                      <a:pt x="91" y="145"/>
                    </a:lnTo>
                    <a:lnTo>
                      <a:pt x="76" y="146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25" name="Freeform 17"/>
              <p:cNvSpPr>
                <a:spLocks/>
              </p:cNvSpPr>
              <p:nvPr/>
            </p:nvSpPr>
            <p:spPr bwMode="auto">
              <a:xfrm>
                <a:off x="3936" y="1359"/>
                <a:ext cx="313" cy="297"/>
              </a:xfrm>
              <a:custGeom>
                <a:avLst/>
                <a:gdLst>
                  <a:gd name="T0" fmla="*/ 243 w 554"/>
                  <a:gd name="T1" fmla="*/ 526 h 528"/>
                  <a:gd name="T2" fmla="*/ 189 w 554"/>
                  <a:gd name="T3" fmla="*/ 514 h 528"/>
                  <a:gd name="T4" fmla="*/ 139 w 554"/>
                  <a:gd name="T5" fmla="*/ 493 h 528"/>
                  <a:gd name="T6" fmla="*/ 97 w 554"/>
                  <a:gd name="T7" fmla="*/ 463 h 528"/>
                  <a:gd name="T8" fmla="*/ 60 w 554"/>
                  <a:gd name="T9" fmla="*/ 427 h 528"/>
                  <a:gd name="T10" fmla="*/ 31 w 554"/>
                  <a:gd name="T11" fmla="*/ 384 h 528"/>
                  <a:gd name="T12" fmla="*/ 10 w 554"/>
                  <a:gd name="T13" fmla="*/ 337 h 528"/>
                  <a:gd name="T14" fmla="*/ 1 w 554"/>
                  <a:gd name="T15" fmla="*/ 285 h 528"/>
                  <a:gd name="T16" fmla="*/ 2 w 554"/>
                  <a:gd name="T17" fmla="*/ 231 h 528"/>
                  <a:gd name="T18" fmla="*/ 14 w 554"/>
                  <a:gd name="T19" fmla="*/ 179 h 528"/>
                  <a:gd name="T20" fmla="*/ 37 w 554"/>
                  <a:gd name="T21" fmla="*/ 133 h 528"/>
                  <a:gd name="T22" fmla="*/ 67 w 554"/>
                  <a:gd name="T23" fmla="*/ 91 h 528"/>
                  <a:gd name="T24" fmla="*/ 106 w 554"/>
                  <a:gd name="T25" fmla="*/ 57 h 528"/>
                  <a:gd name="T26" fmla="*/ 151 w 554"/>
                  <a:gd name="T27" fmla="*/ 29 h 528"/>
                  <a:gd name="T28" fmla="*/ 200 w 554"/>
                  <a:gd name="T29" fmla="*/ 11 h 528"/>
                  <a:gd name="T30" fmla="*/ 254 w 554"/>
                  <a:gd name="T31" fmla="*/ 1 h 528"/>
                  <a:gd name="T32" fmla="*/ 312 w 554"/>
                  <a:gd name="T33" fmla="*/ 3 h 528"/>
                  <a:gd name="T34" fmla="*/ 365 w 554"/>
                  <a:gd name="T35" fmla="*/ 14 h 528"/>
                  <a:gd name="T36" fmla="*/ 414 w 554"/>
                  <a:gd name="T37" fmla="*/ 35 h 528"/>
                  <a:gd name="T38" fmla="*/ 458 w 554"/>
                  <a:gd name="T39" fmla="*/ 65 h 528"/>
                  <a:gd name="T40" fmla="*/ 495 w 554"/>
                  <a:gd name="T41" fmla="*/ 100 h 528"/>
                  <a:gd name="T42" fmla="*/ 524 w 554"/>
                  <a:gd name="T43" fmla="*/ 143 h 528"/>
                  <a:gd name="T44" fmla="*/ 543 w 554"/>
                  <a:gd name="T45" fmla="*/ 192 h 528"/>
                  <a:gd name="T46" fmla="*/ 552 w 554"/>
                  <a:gd name="T47" fmla="*/ 243 h 528"/>
                  <a:gd name="T48" fmla="*/ 551 w 554"/>
                  <a:gd name="T49" fmla="*/ 296 h 528"/>
                  <a:gd name="T50" fmla="*/ 540 w 554"/>
                  <a:gd name="T51" fmla="*/ 348 h 528"/>
                  <a:gd name="T52" fmla="*/ 517 w 554"/>
                  <a:gd name="T53" fmla="*/ 395 h 528"/>
                  <a:gd name="T54" fmla="*/ 487 w 554"/>
                  <a:gd name="T55" fmla="*/ 437 h 528"/>
                  <a:gd name="T56" fmla="*/ 448 w 554"/>
                  <a:gd name="T57" fmla="*/ 471 h 528"/>
                  <a:gd name="T58" fmla="*/ 403 w 554"/>
                  <a:gd name="T59" fmla="*/ 499 h 528"/>
                  <a:gd name="T60" fmla="*/ 353 w 554"/>
                  <a:gd name="T61" fmla="*/ 518 h 528"/>
                  <a:gd name="T62" fmla="*/ 299 w 554"/>
                  <a:gd name="T63" fmla="*/ 527 h 52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4"/>
                  <a:gd name="T97" fmla="*/ 0 h 528"/>
                  <a:gd name="T98" fmla="*/ 554 w 554"/>
                  <a:gd name="T99" fmla="*/ 528 h 52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4" h="528">
                    <a:moveTo>
                      <a:pt x="270" y="528"/>
                    </a:moveTo>
                    <a:lnTo>
                      <a:pt x="243" y="526"/>
                    </a:lnTo>
                    <a:lnTo>
                      <a:pt x="215" y="521"/>
                    </a:lnTo>
                    <a:lnTo>
                      <a:pt x="189" y="514"/>
                    </a:lnTo>
                    <a:lnTo>
                      <a:pt x="163" y="505"/>
                    </a:lnTo>
                    <a:lnTo>
                      <a:pt x="139" y="493"/>
                    </a:lnTo>
                    <a:lnTo>
                      <a:pt x="117" y="480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4" y="406"/>
                    </a:lnTo>
                    <a:lnTo>
                      <a:pt x="31" y="384"/>
                    </a:lnTo>
                    <a:lnTo>
                      <a:pt x="19" y="361"/>
                    </a:lnTo>
                    <a:lnTo>
                      <a:pt x="10" y="337"/>
                    </a:lnTo>
                    <a:lnTo>
                      <a:pt x="5" y="310"/>
                    </a:lnTo>
                    <a:lnTo>
                      <a:pt x="1" y="285"/>
                    </a:lnTo>
                    <a:lnTo>
                      <a:pt x="0" y="257"/>
                    </a:lnTo>
                    <a:lnTo>
                      <a:pt x="2" y="231"/>
                    </a:lnTo>
                    <a:lnTo>
                      <a:pt x="7" y="204"/>
                    </a:lnTo>
                    <a:lnTo>
                      <a:pt x="14" y="179"/>
                    </a:lnTo>
                    <a:lnTo>
                      <a:pt x="24" y="156"/>
                    </a:lnTo>
                    <a:lnTo>
                      <a:pt x="37" y="133"/>
                    </a:lnTo>
                    <a:lnTo>
                      <a:pt x="51" y="111"/>
                    </a:lnTo>
                    <a:lnTo>
                      <a:pt x="67" y="91"/>
                    </a:lnTo>
                    <a:lnTo>
                      <a:pt x="85" y="73"/>
                    </a:lnTo>
                    <a:lnTo>
                      <a:pt x="106" y="57"/>
                    </a:lnTo>
                    <a:lnTo>
                      <a:pt x="128" y="42"/>
                    </a:lnTo>
                    <a:lnTo>
                      <a:pt x="151" y="29"/>
                    </a:lnTo>
                    <a:lnTo>
                      <a:pt x="175" y="19"/>
                    </a:lnTo>
                    <a:lnTo>
                      <a:pt x="200" y="11"/>
                    </a:lnTo>
                    <a:lnTo>
                      <a:pt x="227" y="5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3"/>
                    </a:lnTo>
                    <a:lnTo>
                      <a:pt x="338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5"/>
                    </a:lnTo>
                    <a:lnTo>
                      <a:pt x="437" y="49"/>
                    </a:lnTo>
                    <a:lnTo>
                      <a:pt x="458" y="65"/>
                    </a:lnTo>
                    <a:lnTo>
                      <a:pt x="478" y="82"/>
                    </a:lnTo>
                    <a:lnTo>
                      <a:pt x="495" y="100"/>
                    </a:lnTo>
                    <a:lnTo>
                      <a:pt x="510" y="121"/>
                    </a:lnTo>
                    <a:lnTo>
                      <a:pt x="524" y="143"/>
                    </a:lnTo>
                    <a:lnTo>
                      <a:pt x="534" y="167"/>
                    </a:lnTo>
                    <a:lnTo>
                      <a:pt x="543" y="192"/>
                    </a:lnTo>
                    <a:lnTo>
                      <a:pt x="549" y="217"/>
                    </a:lnTo>
                    <a:lnTo>
                      <a:pt x="552" y="243"/>
                    </a:lnTo>
                    <a:lnTo>
                      <a:pt x="554" y="270"/>
                    </a:lnTo>
                    <a:lnTo>
                      <a:pt x="551" y="296"/>
                    </a:lnTo>
                    <a:lnTo>
                      <a:pt x="547" y="323"/>
                    </a:lnTo>
                    <a:lnTo>
                      <a:pt x="540" y="348"/>
                    </a:lnTo>
                    <a:lnTo>
                      <a:pt x="529" y="372"/>
                    </a:lnTo>
                    <a:lnTo>
                      <a:pt x="517" y="395"/>
                    </a:lnTo>
                    <a:lnTo>
                      <a:pt x="503" y="416"/>
                    </a:lnTo>
                    <a:lnTo>
                      <a:pt x="487" y="437"/>
                    </a:lnTo>
                    <a:lnTo>
                      <a:pt x="468" y="455"/>
                    </a:lnTo>
                    <a:lnTo>
                      <a:pt x="448" y="471"/>
                    </a:lnTo>
                    <a:lnTo>
                      <a:pt x="426" y="486"/>
                    </a:lnTo>
                    <a:lnTo>
                      <a:pt x="403" y="499"/>
                    </a:lnTo>
                    <a:lnTo>
                      <a:pt x="379" y="509"/>
                    </a:lnTo>
                    <a:lnTo>
                      <a:pt x="353" y="518"/>
                    </a:lnTo>
                    <a:lnTo>
                      <a:pt x="327" y="523"/>
                    </a:lnTo>
                    <a:lnTo>
                      <a:pt x="299" y="527"/>
                    </a:lnTo>
                    <a:lnTo>
                      <a:pt x="270" y="528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26" name="Freeform 18"/>
              <p:cNvSpPr>
                <a:spLocks/>
              </p:cNvSpPr>
              <p:nvPr/>
            </p:nvSpPr>
            <p:spPr bwMode="auto">
              <a:xfrm>
                <a:off x="4049" y="1466"/>
                <a:ext cx="87" cy="83"/>
              </a:xfrm>
              <a:custGeom>
                <a:avLst/>
                <a:gdLst>
                  <a:gd name="T0" fmla="*/ 75 w 153"/>
                  <a:gd name="T1" fmla="*/ 147 h 147"/>
                  <a:gd name="T2" fmla="*/ 60 w 153"/>
                  <a:gd name="T3" fmla="*/ 144 h 147"/>
                  <a:gd name="T4" fmla="*/ 45 w 153"/>
                  <a:gd name="T5" fmla="*/ 140 h 147"/>
                  <a:gd name="T6" fmla="*/ 32 w 153"/>
                  <a:gd name="T7" fmla="*/ 133 h 147"/>
                  <a:gd name="T8" fmla="*/ 21 w 153"/>
                  <a:gd name="T9" fmla="*/ 124 h 147"/>
                  <a:gd name="T10" fmla="*/ 12 w 153"/>
                  <a:gd name="T11" fmla="*/ 113 h 147"/>
                  <a:gd name="T12" fmla="*/ 6 w 153"/>
                  <a:gd name="T13" fmla="*/ 101 h 147"/>
                  <a:gd name="T14" fmla="*/ 1 w 153"/>
                  <a:gd name="T15" fmla="*/ 87 h 147"/>
                  <a:gd name="T16" fmla="*/ 0 w 153"/>
                  <a:gd name="T17" fmla="*/ 72 h 147"/>
                  <a:gd name="T18" fmla="*/ 3 w 153"/>
                  <a:gd name="T19" fmla="*/ 57 h 147"/>
                  <a:gd name="T20" fmla="*/ 7 w 153"/>
                  <a:gd name="T21" fmla="*/ 43 h 147"/>
                  <a:gd name="T22" fmla="*/ 14 w 153"/>
                  <a:gd name="T23" fmla="*/ 31 h 147"/>
                  <a:gd name="T24" fmla="*/ 24 w 153"/>
                  <a:gd name="T25" fmla="*/ 20 h 147"/>
                  <a:gd name="T26" fmla="*/ 35 w 153"/>
                  <a:gd name="T27" fmla="*/ 12 h 147"/>
                  <a:gd name="T28" fmla="*/ 49 w 153"/>
                  <a:gd name="T29" fmla="*/ 5 h 147"/>
                  <a:gd name="T30" fmla="*/ 62 w 153"/>
                  <a:gd name="T31" fmla="*/ 2 h 147"/>
                  <a:gd name="T32" fmla="*/ 78 w 153"/>
                  <a:gd name="T33" fmla="*/ 0 h 147"/>
                  <a:gd name="T34" fmla="*/ 93 w 153"/>
                  <a:gd name="T35" fmla="*/ 3 h 147"/>
                  <a:gd name="T36" fmla="*/ 108 w 153"/>
                  <a:gd name="T37" fmla="*/ 7 h 147"/>
                  <a:gd name="T38" fmla="*/ 121 w 153"/>
                  <a:gd name="T39" fmla="*/ 14 h 147"/>
                  <a:gd name="T40" fmla="*/ 133 w 153"/>
                  <a:gd name="T41" fmla="*/ 23 h 147"/>
                  <a:gd name="T42" fmla="*/ 142 w 153"/>
                  <a:gd name="T43" fmla="*/ 34 h 147"/>
                  <a:gd name="T44" fmla="*/ 148 w 153"/>
                  <a:gd name="T45" fmla="*/ 46 h 147"/>
                  <a:gd name="T46" fmla="*/ 152 w 153"/>
                  <a:gd name="T47" fmla="*/ 60 h 147"/>
                  <a:gd name="T48" fmla="*/ 153 w 153"/>
                  <a:gd name="T49" fmla="*/ 75 h 147"/>
                  <a:gd name="T50" fmla="*/ 152 w 153"/>
                  <a:gd name="T51" fmla="*/ 90 h 147"/>
                  <a:gd name="T52" fmla="*/ 148 w 153"/>
                  <a:gd name="T53" fmla="*/ 104 h 147"/>
                  <a:gd name="T54" fmla="*/ 139 w 153"/>
                  <a:gd name="T55" fmla="*/ 116 h 147"/>
                  <a:gd name="T56" fmla="*/ 130 w 153"/>
                  <a:gd name="T57" fmla="*/ 126 h 147"/>
                  <a:gd name="T58" fmla="*/ 119 w 153"/>
                  <a:gd name="T59" fmla="*/ 135 h 147"/>
                  <a:gd name="T60" fmla="*/ 105 w 153"/>
                  <a:gd name="T61" fmla="*/ 142 h 147"/>
                  <a:gd name="T62" fmla="*/ 91 w 153"/>
                  <a:gd name="T63" fmla="*/ 146 h 147"/>
                  <a:gd name="T64" fmla="*/ 75 w 153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3"/>
                  <a:gd name="T100" fmla="*/ 0 h 147"/>
                  <a:gd name="T101" fmla="*/ 153 w 153"/>
                  <a:gd name="T102" fmla="*/ 147 h 1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3" h="147">
                    <a:moveTo>
                      <a:pt x="75" y="147"/>
                    </a:move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3"/>
                    </a:lnTo>
                    <a:lnTo>
                      <a:pt x="21" y="124"/>
                    </a:lnTo>
                    <a:lnTo>
                      <a:pt x="12" y="113"/>
                    </a:lnTo>
                    <a:lnTo>
                      <a:pt x="6" y="101"/>
                    </a:lnTo>
                    <a:lnTo>
                      <a:pt x="1" y="87"/>
                    </a:lnTo>
                    <a:lnTo>
                      <a:pt x="0" y="72"/>
                    </a:lnTo>
                    <a:lnTo>
                      <a:pt x="3" y="57"/>
                    </a:lnTo>
                    <a:lnTo>
                      <a:pt x="7" y="43"/>
                    </a:lnTo>
                    <a:lnTo>
                      <a:pt x="14" y="31"/>
                    </a:lnTo>
                    <a:lnTo>
                      <a:pt x="24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2" y="2"/>
                    </a:lnTo>
                    <a:lnTo>
                      <a:pt x="78" y="0"/>
                    </a:lnTo>
                    <a:lnTo>
                      <a:pt x="93" y="3"/>
                    </a:lnTo>
                    <a:lnTo>
                      <a:pt x="108" y="7"/>
                    </a:lnTo>
                    <a:lnTo>
                      <a:pt x="121" y="14"/>
                    </a:lnTo>
                    <a:lnTo>
                      <a:pt x="133" y="23"/>
                    </a:lnTo>
                    <a:lnTo>
                      <a:pt x="142" y="34"/>
                    </a:lnTo>
                    <a:lnTo>
                      <a:pt x="148" y="46"/>
                    </a:lnTo>
                    <a:lnTo>
                      <a:pt x="152" y="60"/>
                    </a:lnTo>
                    <a:lnTo>
                      <a:pt x="153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39" y="116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5" y="142"/>
                    </a:lnTo>
                    <a:lnTo>
                      <a:pt x="91" y="146"/>
                    </a:lnTo>
                    <a:lnTo>
                      <a:pt x="75" y="147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27" name="Freeform 19"/>
              <p:cNvSpPr>
                <a:spLocks/>
              </p:cNvSpPr>
              <p:nvPr/>
            </p:nvSpPr>
            <p:spPr bwMode="auto">
              <a:xfrm>
                <a:off x="3671" y="936"/>
                <a:ext cx="678" cy="42"/>
              </a:xfrm>
              <a:custGeom>
                <a:avLst/>
                <a:gdLst>
                  <a:gd name="T0" fmla="*/ 0 w 1202"/>
                  <a:gd name="T1" fmla="*/ 0 h 75"/>
                  <a:gd name="T2" fmla="*/ 8 w 1202"/>
                  <a:gd name="T3" fmla="*/ 39 h 75"/>
                  <a:gd name="T4" fmla="*/ 1197 w 1202"/>
                  <a:gd name="T5" fmla="*/ 75 h 75"/>
                  <a:gd name="T6" fmla="*/ 1202 w 1202"/>
                  <a:gd name="T7" fmla="*/ 39 h 75"/>
                  <a:gd name="T8" fmla="*/ 0 w 1202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5"/>
                  <a:gd name="T17" fmla="*/ 1202 w 1202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5">
                    <a:moveTo>
                      <a:pt x="0" y="0"/>
                    </a:moveTo>
                    <a:lnTo>
                      <a:pt x="8" y="39"/>
                    </a:lnTo>
                    <a:lnTo>
                      <a:pt x="1197" y="75"/>
                    </a:lnTo>
                    <a:lnTo>
                      <a:pt x="1202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28" name="Freeform 20"/>
              <p:cNvSpPr>
                <a:spLocks/>
              </p:cNvSpPr>
              <p:nvPr/>
            </p:nvSpPr>
            <p:spPr bwMode="auto">
              <a:xfrm>
                <a:off x="3671" y="1009"/>
                <a:ext cx="678" cy="43"/>
              </a:xfrm>
              <a:custGeom>
                <a:avLst/>
                <a:gdLst>
                  <a:gd name="T0" fmla="*/ 0 w 1202"/>
                  <a:gd name="T1" fmla="*/ 0 h 76"/>
                  <a:gd name="T2" fmla="*/ 8 w 1202"/>
                  <a:gd name="T3" fmla="*/ 41 h 76"/>
                  <a:gd name="T4" fmla="*/ 1197 w 1202"/>
                  <a:gd name="T5" fmla="*/ 76 h 76"/>
                  <a:gd name="T6" fmla="*/ 1202 w 1202"/>
                  <a:gd name="T7" fmla="*/ 41 h 76"/>
                  <a:gd name="T8" fmla="*/ 0 w 1202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6"/>
                  <a:gd name="T17" fmla="*/ 1202 w 1202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6">
                    <a:moveTo>
                      <a:pt x="0" y="0"/>
                    </a:moveTo>
                    <a:lnTo>
                      <a:pt x="8" y="41"/>
                    </a:lnTo>
                    <a:lnTo>
                      <a:pt x="1197" y="76"/>
                    </a:lnTo>
                    <a:lnTo>
                      <a:pt x="1202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1212" name="Group 21"/>
            <p:cNvGrpSpPr>
              <a:grpSpLocks/>
            </p:cNvGrpSpPr>
            <p:nvPr/>
          </p:nvGrpSpPr>
          <p:grpSpPr bwMode="auto">
            <a:xfrm>
              <a:off x="2132" y="2807"/>
              <a:ext cx="996" cy="417"/>
              <a:chOff x="1377" y="1193"/>
              <a:chExt cx="996" cy="417"/>
            </a:xfrm>
          </p:grpSpPr>
          <p:sp>
            <p:nvSpPr>
              <p:cNvPr id="51213" name="Freeform 22"/>
              <p:cNvSpPr>
                <a:spLocks/>
              </p:cNvSpPr>
              <p:nvPr/>
            </p:nvSpPr>
            <p:spPr bwMode="auto">
              <a:xfrm flipH="1">
                <a:off x="1377" y="1194"/>
                <a:ext cx="996" cy="338"/>
              </a:xfrm>
              <a:custGeom>
                <a:avLst/>
                <a:gdLst>
                  <a:gd name="T0" fmla="*/ 20 w 4418"/>
                  <a:gd name="T1" fmla="*/ 1495 h 1499"/>
                  <a:gd name="T2" fmla="*/ 436 w 4418"/>
                  <a:gd name="T3" fmla="*/ 1495 h 1499"/>
                  <a:gd name="T4" fmla="*/ 444 w 4418"/>
                  <a:gd name="T5" fmla="*/ 1328 h 1499"/>
                  <a:gd name="T6" fmla="*/ 472 w 4418"/>
                  <a:gd name="T7" fmla="*/ 1222 h 1499"/>
                  <a:gd name="T8" fmla="*/ 517 w 4418"/>
                  <a:gd name="T9" fmla="*/ 1147 h 1499"/>
                  <a:gd name="T10" fmla="*/ 573 w 4418"/>
                  <a:gd name="T11" fmla="*/ 1073 h 1499"/>
                  <a:gd name="T12" fmla="*/ 641 w 4418"/>
                  <a:gd name="T13" fmla="*/ 1021 h 1499"/>
                  <a:gd name="T14" fmla="*/ 721 w 4418"/>
                  <a:gd name="T15" fmla="*/ 983 h 1499"/>
                  <a:gd name="T16" fmla="*/ 814 w 4418"/>
                  <a:gd name="T17" fmla="*/ 969 h 1499"/>
                  <a:gd name="T18" fmla="*/ 894 w 4418"/>
                  <a:gd name="T19" fmla="*/ 969 h 1499"/>
                  <a:gd name="T20" fmla="*/ 973 w 4418"/>
                  <a:gd name="T21" fmla="*/ 987 h 1499"/>
                  <a:gd name="T22" fmla="*/ 1039 w 4418"/>
                  <a:gd name="T23" fmla="*/ 1021 h 1499"/>
                  <a:gd name="T24" fmla="*/ 1091 w 4418"/>
                  <a:gd name="T25" fmla="*/ 1067 h 1499"/>
                  <a:gd name="T26" fmla="*/ 1138 w 4418"/>
                  <a:gd name="T27" fmla="*/ 1127 h 1499"/>
                  <a:gd name="T28" fmla="*/ 1178 w 4418"/>
                  <a:gd name="T29" fmla="*/ 1185 h 1499"/>
                  <a:gd name="T30" fmla="*/ 1209 w 4418"/>
                  <a:gd name="T31" fmla="*/ 1265 h 1499"/>
                  <a:gd name="T32" fmla="*/ 1229 w 4418"/>
                  <a:gd name="T33" fmla="*/ 1341 h 1499"/>
                  <a:gd name="T34" fmla="*/ 1240 w 4418"/>
                  <a:gd name="T35" fmla="*/ 1419 h 1499"/>
                  <a:gd name="T36" fmla="*/ 1243 w 4418"/>
                  <a:gd name="T37" fmla="*/ 1499 h 1499"/>
                  <a:gd name="T38" fmla="*/ 3298 w 4418"/>
                  <a:gd name="T39" fmla="*/ 1495 h 1499"/>
                  <a:gd name="T40" fmla="*/ 3313 w 4418"/>
                  <a:gd name="T41" fmla="*/ 1341 h 1499"/>
                  <a:gd name="T42" fmla="*/ 3343 w 4418"/>
                  <a:gd name="T43" fmla="*/ 1242 h 1499"/>
                  <a:gd name="T44" fmla="*/ 3375 w 4418"/>
                  <a:gd name="T45" fmla="*/ 1174 h 1499"/>
                  <a:gd name="T46" fmla="*/ 3420 w 4418"/>
                  <a:gd name="T47" fmla="*/ 1116 h 1499"/>
                  <a:gd name="T48" fmla="*/ 3470 w 4418"/>
                  <a:gd name="T49" fmla="*/ 1066 h 1499"/>
                  <a:gd name="T50" fmla="*/ 3530 w 4418"/>
                  <a:gd name="T51" fmla="*/ 1025 h 1499"/>
                  <a:gd name="T52" fmla="*/ 3599 w 4418"/>
                  <a:gd name="T53" fmla="*/ 1000 h 1499"/>
                  <a:gd name="T54" fmla="*/ 3683 w 4418"/>
                  <a:gd name="T55" fmla="*/ 990 h 1499"/>
                  <a:gd name="T56" fmla="*/ 3766 w 4418"/>
                  <a:gd name="T57" fmla="*/ 994 h 1499"/>
                  <a:gd name="T58" fmla="*/ 3843 w 4418"/>
                  <a:gd name="T59" fmla="*/ 1017 h 1499"/>
                  <a:gd name="T60" fmla="*/ 3901 w 4418"/>
                  <a:gd name="T61" fmla="*/ 1050 h 1499"/>
                  <a:gd name="T62" fmla="*/ 3960 w 4418"/>
                  <a:gd name="T63" fmla="*/ 1101 h 1499"/>
                  <a:gd name="T64" fmla="*/ 4001 w 4418"/>
                  <a:gd name="T65" fmla="*/ 1150 h 1499"/>
                  <a:gd name="T66" fmla="*/ 4039 w 4418"/>
                  <a:gd name="T67" fmla="*/ 1212 h 1499"/>
                  <a:gd name="T68" fmla="*/ 4071 w 4418"/>
                  <a:gd name="T69" fmla="*/ 1301 h 1499"/>
                  <a:gd name="T70" fmla="*/ 4080 w 4418"/>
                  <a:gd name="T71" fmla="*/ 1397 h 1499"/>
                  <a:gd name="T72" fmla="*/ 4080 w 4418"/>
                  <a:gd name="T73" fmla="*/ 1495 h 1499"/>
                  <a:gd name="T74" fmla="*/ 4418 w 4418"/>
                  <a:gd name="T75" fmla="*/ 1495 h 1499"/>
                  <a:gd name="T76" fmla="*/ 4418 w 4418"/>
                  <a:gd name="T77" fmla="*/ 1353 h 1499"/>
                  <a:gd name="T78" fmla="*/ 4277 w 4418"/>
                  <a:gd name="T79" fmla="*/ 1353 h 1499"/>
                  <a:gd name="T80" fmla="*/ 4277 w 4418"/>
                  <a:gd name="T81" fmla="*/ 869 h 1499"/>
                  <a:gd name="T82" fmla="*/ 4318 w 4418"/>
                  <a:gd name="T83" fmla="*/ 787 h 1499"/>
                  <a:gd name="T84" fmla="*/ 4036 w 4418"/>
                  <a:gd name="T85" fmla="*/ 423 h 1499"/>
                  <a:gd name="T86" fmla="*/ 3942 w 4418"/>
                  <a:gd name="T87" fmla="*/ 476 h 1499"/>
                  <a:gd name="T88" fmla="*/ 3579 w 4418"/>
                  <a:gd name="T89" fmla="*/ 747 h 1499"/>
                  <a:gd name="T90" fmla="*/ 1393 w 4418"/>
                  <a:gd name="T91" fmla="*/ 746 h 1499"/>
                  <a:gd name="T92" fmla="*/ 1929 w 4418"/>
                  <a:gd name="T93" fmla="*/ 198 h 1499"/>
                  <a:gd name="T94" fmla="*/ 1927 w 4418"/>
                  <a:gd name="T95" fmla="*/ 0 h 1499"/>
                  <a:gd name="T96" fmla="*/ 1305 w 4418"/>
                  <a:gd name="T97" fmla="*/ 646 h 1499"/>
                  <a:gd name="T98" fmla="*/ 502 w 4418"/>
                  <a:gd name="T99" fmla="*/ 707 h 1499"/>
                  <a:gd name="T100" fmla="*/ 221 w 4418"/>
                  <a:gd name="T101" fmla="*/ 807 h 1499"/>
                  <a:gd name="T102" fmla="*/ 81 w 4418"/>
                  <a:gd name="T103" fmla="*/ 949 h 1499"/>
                  <a:gd name="T104" fmla="*/ 81 w 4418"/>
                  <a:gd name="T105" fmla="*/ 1293 h 1499"/>
                  <a:gd name="T106" fmla="*/ 0 w 4418"/>
                  <a:gd name="T107" fmla="*/ 1353 h 1499"/>
                  <a:gd name="T108" fmla="*/ 20 w 4418"/>
                  <a:gd name="T109" fmla="*/ 1495 h 14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418"/>
                  <a:gd name="T166" fmla="*/ 0 h 1499"/>
                  <a:gd name="T167" fmla="*/ 4418 w 4418"/>
                  <a:gd name="T168" fmla="*/ 1499 h 14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418" h="1499">
                    <a:moveTo>
                      <a:pt x="20" y="1495"/>
                    </a:moveTo>
                    <a:lnTo>
                      <a:pt x="436" y="1495"/>
                    </a:lnTo>
                    <a:lnTo>
                      <a:pt x="444" y="1328"/>
                    </a:lnTo>
                    <a:lnTo>
                      <a:pt x="472" y="1222"/>
                    </a:lnTo>
                    <a:lnTo>
                      <a:pt x="517" y="1147"/>
                    </a:lnTo>
                    <a:lnTo>
                      <a:pt x="573" y="1073"/>
                    </a:lnTo>
                    <a:lnTo>
                      <a:pt x="641" y="1021"/>
                    </a:lnTo>
                    <a:lnTo>
                      <a:pt x="721" y="983"/>
                    </a:lnTo>
                    <a:lnTo>
                      <a:pt x="814" y="969"/>
                    </a:lnTo>
                    <a:lnTo>
                      <a:pt x="894" y="969"/>
                    </a:lnTo>
                    <a:lnTo>
                      <a:pt x="973" y="987"/>
                    </a:lnTo>
                    <a:lnTo>
                      <a:pt x="1039" y="1021"/>
                    </a:lnTo>
                    <a:lnTo>
                      <a:pt x="1091" y="1067"/>
                    </a:lnTo>
                    <a:lnTo>
                      <a:pt x="1138" y="1127"/>
                    </a:lnTo>
                    <a:lnTo>
                      <a:pt x="1178" y="1185"/>
                    </a:lnTo>
                    <a:lnTo>
                      <a:pt x="1209" y="1265"/>
                    </a:lnTo>
                    <a:lnTo>
                      <a:pt x="1229" y="1341"/>
                    </a:lnTo>
                    <a:lnTo>
                      <a:pt x="1240" y="1419"/>
                    </a:lnTo>
                    <a:lnTo>
                      <a:pt x="1243" y="1499"/>
                    </a:lnTo>
                    <a:lnTo>
                      <a:pt x="3298" y="1495"/>
                    </a:lnTo>
                    <a:lnTo>
                      <a:pt x="3313" y="1341"/>
                    </a:lnTo>
                    <a:lnTo>
                      <a:pt x="3343" y="1242"/>
                    </a:lnTo>
                    <a:lnTo>
                      <a:pt x="3375" y="1174"/>
                    </a:lnTo>
                    <a:lnTo>
                      <a:pt x="3420" y="1116"/>
                    </a:lnTo>
                    <a:lnTo>
                      <a:pt x="3470" y="1066"/>
                    </a:lnTo>
                    <a:lnTo>
                      <a:pt x="3530" y="1025"/>
                    </a:lnTo>
                    <a:lnTo>
                      <a:pt x="3599" y="1000"/>
                    </a:lnTo>
                    <a:lnTo>
                      <a:pt x="3683" y="990"/>
                    </a:lnTo>
                    <a:lnTo>
                      <a:pt x="3766" y="994"/>
                    </a:lnTo>
                    <a:lnTo>
                      <a:pt x="3843" y="1017"/>
                    </a:lnTo>
                    <a:lnTo>
                      <a:pt x="3901" y="1050"/>
                    </a:lnTo>
                    <a:lnTo>
                      <a:pt x="3960" y="1101"/>
                    </a:lnTo>
                    <a:lnTo>
                      <a:pt x="4001" y="1150"/>
                    </a:lnTo>
                    <a:lnTo>
                      <a:pt x="4039" y="1212"/>
                    </a:lnTo>
                    <a:lnTo>
                      <a:pt x="4071" y="1301"/>
                    </a:lnTo>
                    <a:lnTo>
                      <a:pt x="4080" y="1397"/>
                    </a:lnTo>
                    <a:lnTo>
                      <a:pt x="4080" y="1495"/>
                    </a:lnTo>
                    <a:lnTo>
                      <a:pt x="4418" y="1495"/>
                    </a:lnTo>
                    <a:lnTo>
                      <a:pt x="4418" y="1353"/>
                    </a:lnTo>
                    <a:lnTo>
                      <a:pt x="4277" y="1353"/>
                    </a:lnTo>
                    <a:lnTo>
                      <a:pt x="4277" y="869"/>
                    </a:lnTo>
                    <a:lnTo>
                      <a:pt x="4318" y="787"/>
                    </a:lnTo>
                    <a:lnTo>
                      <a:pt x="4036" y="423"/>
                    </a:lnTo>
                    <a:lnTo>
                      <a:pt x="3942" y="476"/>
                    </a:lnTo>
                    <a:lnTo>
                      <a:pt x="3579" y="747"/>
                    </a:lnTo>
                    <a:lnTo>
                      <a:pt x="1393" y="746"/>
                    </a:lnTo>
                    <a:lnTo>
                      <a:pt x="1929" y="198"/>
                    </a:lnTo>
                    <a:lnTo>
                      <a:pt x="1927" y="0"/>
                    </a:lnTo>
                    <a:lnTo>
                      <a:pt x="1305" y="646"/>
                    </a:lnTo>
                    <a:lnTo>
                      <a:pt x="502" y="707"/>
                    </a:lnTo>
                    <a:lnTo>
                      <a:pt x="221" y="807"/>
                    </a:lnTo>
                    <a:lnTo>
                      <a:pt x="81" y="949"/>
                    </a:lnTo>
                    <a:lnTo>
                      <a:pt x="81" y="1293"/>
                    </a:lnTo>
                    <a:lnTo>
                      <a:pt x="0" y="1353"/>
                    </a:lnTo>
                    <a:lnTo>
                      <a:pt x="20" y="1495"/>
                    </a:ln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14" name="Freeform 23"/>
              <p:cNvSpPr>
                <a:spLocks/>
              </p:cNvSpPr>
              <p:nvPr/>
            </p:nvSpPr>
            <p:spPr bwMode="auto">
              <a:xfrm flipH="1">
                <a:off x="1990" y="1312"/>
                <a:ext cx="28" cy="52"/>
              </a:xfrm>
              <a:custGeom>
                <a:avLst/>
                <a:gdLst>
                  <a:gd name="T0" fmla="*/ 0 w 121"/>
                  <a:gd name="T1" fmla="*/ 0 h 231"/>
                  <a:gd name="T2" fmla="*/ 27 w 121"/>
                  <a:gd name="T3" fmla="*/ 31 h 231"/>
                  <a:gd name="T4" fmla="*/ 52 w 121"/>
                  <a:gd name="T5" fmla="*/ 55 h 231"/>
                  <a:gd name="T6" fmla="*/ 76 w 121"/>
                  <a:gd name="T7" fmla="*/ 90 h 231"/>
                  <a:gd name="T8" fmla="*/ 96 w 121"/>
                  <a:gd name="T9" fmla="*/ 131 h 231"/>
                  <a:gd name="T10" fmla="*/ 110 w 121"/>
                  <a:gd name="T11" fmla="*/ 176 h 231"/>
                  <a:gd name="T12" fmla="*/ 121 w 121"/>
                  <a:gd name="T13" fmla="*/ 231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1"/>
                  <a:gd name="T23" fmla="*/ 121 w 121"/>
                  <a:gd name="T24" fmla="*/ 231 h 2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1">
                    <a:moveTo>
                      <a:pt x="0" y="0"/>
                    </a:moveTo>
                    <a:lnTo>
                      <a:pt x="27" y="31"/>
                    </a:lnTo>
                    <a:lnTo>
                      <a:pt x="52" y="55"/>
                    </a:lnTo>
                    <a:lnTo>
                      <a:pt x="76" y="90"/>
                    </a:lnTo>
                    <a:lnTo>
                      <a:pt x="96" y="131"/>
                    </a:lnTo>
                    <a:lnTo>
                      <a:pt x="110" y="176"/>
                    </a:lnTo>
                    <a:lnTo>
                      <a:pt x="121" y="231"/>
                    </a:lnTo>
                  </a:path>
                </a:pathLst>
              </a:custGeom>
              <a:solidFill>
                <a:srgbClr val="FF3300"/>
              </a:solidFill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15" name="Freeform 24"/>
              <p:cNvSpPr>
                <a:spLocks/>
              </p:cNvSpPr>
              <p:nvPr/>
            </p:nvSpPr>
            <p:spPr bwMode="auto">
              <a:xfrm flipH="1">
                <a:off x="1480" y="1193"/>
                <a:ext cx="459" cy="171"/>
              </a:xfrm>
              <a:custGeom>
                <a:avLst/>
                <a:gdLst>
                  <a:gd name="T0" fmla="*/ 0 w 2036"/>
                  <a:gd name="T1" fmla="*/ 0 h 759"/>
                  <a:gd name="T2" fmla="*/ 0 w 2036"/>
                  <a:gd name="T3" fmla="*/ 203 h 759"/>
                  <a:gd name="T4" fmla="*/ 728 w 2036"/>
                  <a:gd name="T5" fmla="*/ 203 h 759"/>
                  <a:gd name="T6" fmla="*/ 728 w 2036"/>
                  <a:gd name="T7" fmla="*/ 759 h 759"/>
                  <a:gd name="T8" fmla="*/ 811 w 2036"/>
                  <a:gd name="T9" fmla="*/ 759 h 759"/>
                  <a:gd name="T10" fmla="*/ 811 w 2036"/>
                  <a:gd name="T11" fmla="*/ 199 h 759"/>
                  <a:gd name="T12" fmla="*/ 1436 w 2036"/>
                  <a:gd name="T13" fmla="*/ 199 h 759"/>
                  <a:gd name="T14" fmla="*/ 1665 w 2036"/>
                  <a:gd name="T15" fmla="*/ 598 h 759"/>
                  <a:gd name="T16" fmla="*/ 1665 w 2036"/>
                  <a:gd name="T17" fmla="*/ 759 h 759"/>
                  <a:gd name="T18" fmla="*/ 2036 w 2036"/>
                  <a:gd name="T19" fmla="*/ 479 h 759"/>
                  <a:gd name="T20" fmla="*/ 1665 w 2036"/>
                  <a:gd name="T21" fmla="*/ 0 h 759"/>
                  <a:gd name="T22" fmla="*/ 0 w 2036"/>
                  <a:gd name="T23" fmla="*/ 0 h 7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36"/>
                  <a:gd name="T37" fmla="*/ 0 h 759"/>
                  <a:gd name="T38" fmla="*/ 2036 w 2036"/>
                  <a:gd name="T39" fmla="*/ 759 h 75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36" h="759">
                    <a:moveTo>
                      <a:pt x="0" y="0"/>
                    </a:moveTo>
                    <a:lnTo>
                      <a:pt x="0" y="203"/>
                    </a:lnTo>
                    <a:lnTo>
                      <a:pt x="728" y="203"/>
                    </a:lnTo>
                    <a:lnTo>
                      <a:pt x="728" y="759"/>
                    </a:lnTo>
                    <a:lnTo>
                      <a:pt x="811" y="759"/>
                    </a:lnTo>
                    <a:lnTo>
                      <a:pt x="811" y="199"/>
                    </a:lnTo>
                    <a:lnTo>
                      <a:pt x="1436" y="199"/>
                    </a:lnTo>
                    <a:lnTo>
                      <a:pt x="1665" y="598"/>
                    </a:lnTo>
                    <a:lnTo>
                      <a:pt x="1665" y="759"/>
                    </a:lnTo>
                    <a:lnTo>
                      <a:pt x="2036" y="479"/>
                    </a:lnTo>
                    <a:lnTo>
                      <a:pt x="16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16" name="Oval 25"/>
              <p:cNvSpPr>
                <a:spLocks noChangeArrowheads="1"/>
              </p:cNvSpPr>
              <p:nvPr/>
            </p:nvSpPr>
            <p:spPr bwMode="auto">
              <a:xfrm flipH="1">
                <a:off x="2109" y="1427"/>
                <a:ext cx="151" cy="18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17" name="Oval 26"/>
              <p:cNvSpPr>
                <a:spLocks noChangeArrowheads="1"/>
              </p:cNvSpPr>
              <p:nvPr/>
            </p:nvSpPr>
            <p:spPr bwMode="auto">
              <a:xfrm flipH="1">
                <a:off x="2164" y="1493"/>
                <a:ext cx="41" cy="48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18" name="Oval 27"/>
              <p:cNvSpPr>
                <a:spLocks noChangeArrowheads="1"/>
              </p:cNvSpPr>
              <p:nvPr/>
            </p:nvSpPr>
            <p:spPr bwMode="auto">
              <a:xfrm flipH="1">
                <a:off x="1465" y="1431"/>
                <a:ext cx="151" cy="179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1219" name="Oval 28"/>
              <p:cNvSpPr>
                <a:spLocks noChangeArrowheads="1"/>
              </p:cNvSpPr>
              <p:nvPr/>
            </p:nvSpPr>
            <p:spPr bwMode="auto">
              <a:xfrm flipH="1">
                <a:off x="1520" y="1496"/>
                <a:ext cx="41" cy="49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53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924300" y="781050"/>
            <a:ext cx="52197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a)  the car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b)  the truck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c)  both the same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d)  it depends on the velocity of each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e)  it depends on the mass of each</a:t>
            </a:r>
            <a:endParaRPr lang="en-US" altLang="en-US" sz="2200" b="1">
              <a:solidFill>
                <a:schemeClr val="tx2"/>
              </a:solidFill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903288"/>
            <a:ext cx="3532188" cy="2225675"/>
          </a:xfrm>
          <a:noFill/>
        </p:spPr>
        <p:txBody>
          <a:bodyPr>
            <a:normAutofit fontScale="92500" lnSpcReduction="10000"/>
          </a:bodyPr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smtClean="0"/>
              <a:t>	In the collision between the car and the truck,  which has the greater acceleration?</a:t>
            </a:r>
          </a:p>
        </p:txBody>
      </p:sp>
      <p:grpSp>
        <p:nvGrpSpPr>
          <p:cNvPr id="52229" name="Group 5"/>
          <p:cNvGrpSpPr>
            <a:grpSpLocks/>
          </p:cNvGrpSpPr>
          <p:nvPr/>
        </p:nvGrpSpPr>
        <p:grpSpPr bwMode="auto">
          <a:xfrm>
            <a:off x="3714750" y="4065588"/>
            <a:ext cx="5429250" cy="1565275"/>
            <a:chOff x="1914" y="2389"/>
            <a:chExt cx="3537" cy="1076"/>
          </a:xfrm>
        </p:grpSpPr>
        <p:sp>
          <p:nvSpPr>
            <p:cNvPr id="52232" name="Rectangle 6"/>
            <p:cNvSpPr>
              <a:spLocks noChangeArrowheads="1"/>
            </p:cNvSpPr>
            <p:nvPr/>
          </p:nvSpPr>
          <p:spPr bwMode="auto">
            <a:xfrm>
              <a:off x="1914" y="2389"/>
              <a:ext cx="3537" cy="107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2233" name="Group 7"/>
            <p:cNvGrpSpPr>
              <a:grpSpLocks/>
            </p:cNvGrpSpPr>
            <p:nvPr/>
          </p:nvGrpSpPr>
          <p:grpSpPr bwMode="auto">
            <a:xfrm>
              <a:off x="3938" y="2523"/>
              <a:ext cx="1209" cy="747"/>
              <a:chOff x="3183" y="909"/>
              <a:chExt cx="1209" cy="747"/>
            </a:xfrm>
          </p:grpSpPr>
          <p:sp>
            <p:nvSpPr>
              <p:cNvPr id="52242" name="Rectangle 8"/>
              <p:cNvSpPr>
                <a:spLocks noChangeArrowheads="1"/>
              </p:cNvSpPr>
              <p:nvPr/>
            </p:nvSpPr>
            <p:spPr bwMode="auto">
              <a:xfrm>
                <a:off x="4320" y="1422"/>
                <a:ext cx="72" cy="127"/>
              </a:xfrm>
              <a:prstGeom prst="rect">
                <a:avLst/>
              </a:prstGeom>
              <a:solidFill>
                <a:srgbClr val="E26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3" name="Freeform 9"/>
              <p:cNvSpPr>
                <a:spLocks/>
              </p:cNvSpPr>
              <p:nvPr/>
            </p:nvSpPr>
            <p:spPr bwMode="auto">
              <a:xfrm>
                <a:off x="3183" y="909"/>
                <a:ext cx="1189" cy="663"/>
              </a:xfrm>
              <a:custGeom>
                <a:avLst/>
                <a:gdLst>
                  <a:gd name="T0" fmla="*/ 0 w 2105"/>
                  <a:gd name="T1" fmla="*/ 1122 h 1175"/>
                  <a:gd name="T2" fmla="*/ 2079 w 2105"/>
                  <a:gd name="T3" fmla="*/ 1175 h 1175"/>
                  <a:gd name="T4" fmla="*/ 2105 w 2105"/>
                  <a:gd name="T5" fmla="*/ 29 h 1175"/>
                  <a:gd name="T6" fmla="*/ 833 w 2105"/>
                  <a:gd name="T7" fmla="*/ 0 h 1175"/>
                  <a:gd name="T8" fmla="*/ 813 w 2105"/>
                  <a:gd name="T9" fmla="*/ 847 h 1175"/>
                  <a:gd name="T10" fmla="*/ 748 w 2105"/>
                  <a:gd name="T11" fmla="*/ 846 h 1175"/>
                  <a:gd name="T12" fmla="*/ 763 w 2105"/>
                  <a:gd name="T13" fmla="*/ 220 h 1175"/>
                  <a:gd name="T14" fmla="*/ 168 w 2105"/>
                  <a:gd name="T15" fmla="*/ 206 h 1175"/>
                  <a:gd name="T16" fmla="*/ 10 w 2105"/>
                  <a:gd name="T17" fmla="*/ 476 h 1175"/>
                  <a:gd name="T18" fmla="*/ 0 w 2105"/>
                  <a:gd name="T19" fmla="*/ 1122 h 11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05"/>
                  <a:gd name="T31" fmla="*/ 0 h 1175"/>
                  <a:gd name="T32" fmla="*/ 2105 w 2105"/>
                  <a:gd name="T33" fmla="*/ 1175 h 11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05" h="1175">
                    <a:moveTo>
                      <a:pt x="0" y="1122"/>
                    </a:moveTo>
                    <a:lnTo>
                      <a:pt x="2079" y="1175"/>
                    </a:lnTo>
                    <a:lnTo>
                      <a:pt x="2105" y="29"/>
                    </a:lnTo>
                    <a:lnTo>
                      <a:pt x="833" y="0"/>
                    </a:lnTo>
                    <a:lnTo>
                      <a:pt x="813" y="847"/>
                    </a:lnTo>
                    <a:lnTo>
                      <a:pt x="748" y="846"/>
                    </a:lnTo>
                    <a:lnTo>
                      <a:pt x="763" y="220"/>
                    </a:lnTo>
                    <a:lnTo>
                      <a:pt x="168" y="206"/>
                    </a:lnTo>
                    <a:lnTo>
                      <a:pt x="10" y="476"/>
                    </a:lnTo>
                    <a:lnTo>
                      <a:pt x="0" y="1122"/>
                    </a:lnTo>
                    <a:close/>
                  </a:path>
                </a:pathLst>
              </a:custGeom>
              <a:solidFill>
                <a:srgbClr val="E2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4" name="Freeform 10"/>
              <p:cNvSpPr>
                <a:spLocks/>
              </p:cNvSpPr>
              <p:nvPr/>
            </p:nvSpPr>
            <p:spPr bwMode="auto">
              <a:xfrm>
                <a:off x="3251" y="1081"/>
                <a:ext cx="284" cy="135"/>
              </a:xfrm>
              <a:custGeom>
                <a:avLst/>
                <a:gdLst>
                  <a:gd name="T0" fmla="*/ 0 w 503"/>
                  <a:gd name="T1" fmla="*/ 230 h 241"/>
                  <a:gd name="T2" fmla="*/ 488 w 503"/>
                  <a:gd name="T3" fmla="*/ 241 h 241"/>
                  <a:gd name="T4" fmla="*/ 503 w 503"/>
                  <a:gd name="T5" fmla="*/ 3 h 241"/>
                  <a:gd name="T6" fmla="*/ 163 w 503"/>
                  <a:gd name="T7" fmla="*/ 0 h 241"/>
                  <a:gd name="T8" fmla="*/ 0 w 503"/>
                  <a:gd name="T9" fmla="*/ 23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3"/>
                  <a:gd name="T16" fmla="*/ 0 h 241"/>
                  <a:gd name="T17" fmla="*/ 503 w 503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3" h="241">
                    <a:moveTo>
                      <a:pt x="0" y="230"/>
                    </a:moveTo>
                    <a:lnTo>
                      <a:pt x="488" y="241"/>
                    </a:lnTo>
                    <a:lnTo>
                      <a:pt x="503" y="3"/>
                    </a:lnTo>
                    <a:lnTo>
                      <a:pt x="163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5" name="Freeform 11"/>
              <p:cNvSpPr>
                <a:spLocks/>
              </p:cNvSpPr>
              <p:nvPr/>
            </p:nvSpPr>
            <p:spPr bwMode="auto">
              <a:xfrm>
                <a:off x="3288" y="1343"/>
                <a:ext cx="313" cy="298"/>
              </a:xfrm>
              <a:custGeom>
                <a:avLst/>
                <a:gdLst>
                  <a:gd name="T0" fmla="*/ 243 w 555"/>
                  <a:gd name="T1" fmla="*/ 525 h 527"/>
                  <a:gd name="T2" fmla="*/ 190 w 555"/>
                  <a:gd name="T3" fmla="*/ 514 h 527"/>
                  <a:gd name="T4" fmla="*/ 141 w 555"/>
                  <a:gd name="T5" fmla="*/ 493 h 527"/>
                  <a:gd name="T6" fmla="*/ 97 w 555"/>
                  <a:gd name="T7" fmla="*/ 463 h 527"/>
                  <a:gd name="T8" fmla="*/ 60 w 555"/>
                  <a:gd name="T9" fmla="*/ 427 h 527"/>
                  <a:gd name="T10" fmla="*/ 31 w 555"/>
                  <a:gd name="T11" fmla="*/ 385 h 527"/>
                  <a:gd name="T12" fmla="*/ 12 w 555"/>
                  <a:gd name="T13" fmla="*/ 336 h 527"/>
                  <a:gd name="T14" fmla="*/ 1 w 555"/>
                  <a:gd name="T15" fmla="*/ 284 h 527"/>
                  <a:gd name="T16" fmla="*/ 2 w 555"/>
                  <a:gd name="T17" fmla="*/ 231 h 527"/>
                  <a:gd name="T18" fmla="*/ 14 w 555"/>
                  <a:gd name="T19" fmla="*/ 179 h 527"/>
                  <a:gd name="T20" fmla="*/ 37 w 555"/>
                  <a:gd name="T21" fmla="*/ 132 h 527"/>
                  <a:gd name="T22" fmla="*/ 67 w 555"/>
                  <a:gd name="T23" fmla="*/ 91 h 527"/>
                  <a:gd name="T24" fmla="*/ 106 w 555"/>
                  <a:gd name="T25" fmla="*/ 56 h 527"/>
                  <a:gd name="T26" fmla="*/ 151 w 555"/>
                  <a:gd name="T27" fmla="*/ 29 h 527"/>
                  <a:gd name="T28" fmla="*/ 200 w 555"/>
                  <a:gd name="T29" fmla="*/ 10 h 527"/>
                  <a:gd name="T30" fmla="*/ 254 w 555"/>
                  <a:gd name="T31" fmla="*/ 1 h 527"/>
                  <a:gd name="T32" fmla="*/ 312 w 555"/>
                  <a:gd name="T33" fmla="*/ 2 h 527"/>
                  <a:gd name="T34" fmla="*/ 365 w 555"/>
                  <a:gd name="T35" fmla="*/ 14 h 527"/>
                  <a:gd name="T36" fmla="*/ 414 w 555"/>
                  <a:gd name="T37" fmla="*/ 34 h 527"/>
                  <a:gd name="T38" fmla="*/ 458 w 555"/>
                  <a:gd name="T39" fmla="*/ 64 h 527"/>
                  <a:gd name="T40" fmla="*/ 495 w 555"/>
                  <a:gd name="T41" fmla="*/ 101 h 527"/>
                  <a:gd name="T42" fmla="*/ 524 w 555"/>
                  <a:gd name="T43" fmla="*/ 144 h 527"/>
                  <a:gd name="T44" fmla="*/ 543 w 555"/>
                  <a:gd name="T45" fmla="*/ 191 h 527"/>
                  <a:gd name="T46" fmla="*/ 554 w 555"/>
                  <a:gd name="T47" fmla="*/ 243 h 527"/>
                  <a:gd name="T48" fmla="*/ 553 w 555"/>
                  <a:gd name="T49" fmla="*/ 297 h 527"/>
                  <a:gd name="T50" fmla="*/ 541 w 555"/>
                  <a:gd name="T51" fmla="*/ 349 h 527"/>
                  <a:gd name="T52" fmla="*/ 518 w 555"/>
                  <a:gd name="T53" fmla="*/ 395 h 527"/>
                  <a:gd name="T54" fmla="*/ 488 w 555"/>
                  <a:gd name="T55" fmla="*/ 436 h 527"/>
                  <a:gd name="T56" fmla="*/ 449 w 555"/>
                  <a:gd name="T57" fmla="*/ 471 h 527"/>
                  <a:gd name="T58" fmla="*/ 404 w 555"/>
                  <a:gd name="T59" fmla="*/ 499 h 527"/>
                  <a:gd name="T60" fmla="*/ 355 w 555"/>
                  <a:gd name="T61" fmla="*/ 517 h 527"/>
                  <a:gd name="T62" fmla="*/ 301 w 555"/>
                  <a:gd name="T63" fmla="*/ 526 h 5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5"/>
                  <a:gd name="T97" fmla="*/ 0 h 527"/>
                  <a:gd name="T98" fmla="*/ 555 w 555"/>
                  <a:gd name="T99" fmla="*/ 527 h 5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5" h="527">
                    <a:moveTo>
                      <a:pt x="272" y="527"/>
                    </a:moveTo>
                    <a:lnTo>
                      <a:pt x="243" y="525"/>
                    </a:lnTo>
                    <a:lnTo>
                      <a:pt x="217" y="520"/>
                    </a:lnTo>
                    <a:lnTo>
                      <a:pt x="190" y="514"/>
                    </a:lnTo>
                    <a:lnTo>
                      <a:pt x="165" y="504"/>
                    </a:lnTo>
                    <a:lnTo>
                      <a:pt x="141" y="493"/>
                    </a:lnTo>
                    <a:lnTo>
                      <a:pt x="118" y="479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5" y="406"/>
                    </a:lnTo>
                    <a:lnTo>
                      <a:pt x="31" y="385"/>
                    </a:lnTo>
                    <a:lnTo>
                      <a:pt x="20" y="360"/>
                    </a:lnTo>
                    <a:lnTo>
                      <a:pt x="12" y="336"/>
                    </a:lnTo>
                    <a:lnTo>
                      <a:pt x="5" y="311"/>
                    </a:lnTo>
                    <a:lnTo>
                      <a:pt x="1" y="284"/>
                    </a:lnTo>
                    <a:lnTo>
                      <a:pt x="0" y="258"/>
                    </a:lnTo>
                    <a:lnTo>
                      <a:pt x="2" y="231"/>
                    </a:lnTo>
                    <a:lnTo>
                      <a:pt x="7" y="205"/>
                    </a:lnTo>
                    <a:lnTo>
                      <a:pt x="14" y="179"/>
                    </a:lnTo>
                    <a:lnTo>
                      <a:pt x="24" y="155"/>
                    </a:lnTo>
                    <a:lnTo>
                      <a:pt x="37" y="132"/>
                    </a:lnTo>
                    <a:lnTo>
                      <a:pt x="51" y="112"/>
                    </a:lnTo>
                    <a:lnTo>
                      <a:pt x="67" y="91"/>
                    </a:lnTo>
                    <a:lnTo>
                      <a:pt x="85" y="72"/>
                    </a:lnTo>
                    <a:lnTo>
                      <a:pt x="106" y="56"/>
                    </a:lnTo>
                    <a:lnTo>
                      <a:pt x="128" y="41"/>
                    </a:lnTo>
                    <a:lnTo>
                      <a:pt x="151" y="29"/>
                    </a:lnTo>
                    <a:lnTo>
                      <a:pt x="175" y="18"/>
                    </a:lnTo>
                    <a:lnTo>
                      <a:pt x="200" y="10"/>
                    </a:lnTo>
                    <a:lnTo>
                      <a:pt x="227" y="4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2"/>
                    </a:lnTo>
                    <a:lnTo>
                      <a:pt x="339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4"/>
                    </a:lnTo>
                    <a:lnTo>
                      <a:pt x="438" y="48"/>
                    </a:lnTo>
                    <a:lnTo>
                      <a:pt x="458" y="64"/>
                    </a:lnTo>
                    <a:lnTo>
                      <a:pt x="478" y="82"/>
                    </a:lnTo>
                    <a:lnTo>
                      <a:pt x="495" y="101"/>
                    </a:lnTo>
                    <a:lnTo>
                      <a:pt x="510" y="122"/>
                    </a:lnTo>
                    <a:lnTo>
                      <a:pt x="524" y="144"/>
                    </a:lnTo>
                    <a:lnTo>
                      <a:pt x="535" y="167"/>
                    </a:lnTo>
                    <a:lnTo>
                      <a:pt x="543" y="191"/>
                    </a:lnTo>
                    <a:lnTo>
                      <a:pt x="550" y="218"/>
                    </a:lnTo>
                    <a:lnTo>
                      <a:pt x="554" y="243"/>
                    </a:lnTo>
                    <a:lnTo>
                      <a:pt x="555" y="270"/>
                    </a:lnTo>
                    <a:lnTo>
                      <a:pt x="553" y="297"/>
                    </a:lnTo>
                    <a:lnTo>
                      <a:pt x="548" y="323"/>
                    </a:lnTo>
                    <a:lnTo>
                      <a:pt x="541" y="349"/>
                    </a:lnTo>
                    <a:lnTo>
                      <a:pt x="531" y="372"/>
                    </a:lnTo>
                    <a:lnTo>
                      <a:pt x="518" y="395"/>
                    </a:lnTo>
                    <a:lnTo>
                      <a:pt x="504" y="417"/>
                    </a:lnTo>
                    <a:lnTo>
                      <a:pt x="488" y="436"/>
                    </a:lnTo>
                    <a:lnTo>
                      <a:pt x="470" y="455"/>
                    </a:lnTo>
                    <a:lnTo>
                      <a:pt x="449" y="471"/>
                    </a:lnTo>
                    <a:lnTo>
                      <a:pt x="427" y="486"/>
                    </a:lnTo>
                    <a:lnTo>
                      <a:pt x="404" y="499"/>
                    </a:lnTo>
                    <a:lnTo>
                      <a:pt x="380" y="509"/>
                    </a:lnTo>
                    <a:lnTo>
                      <a:pt x="355" y="517"/>
                    </a:lnTo>
                    <a:lnTo>
                      <a:pt x="328" y="523"/>
                    </a:lnTo>
                    <a:lnTo>
                      <a:pt x="301" y="526"/>
                    </a:lnTo>
                    <a:lnTo>
                      <a:pt x="272" y="527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6" name="Freeform 12"/>
              <p:cNvSpPr>
                <a:spLocks/>
              </p:cNvSpPr>
              <p:nvPr/>
            </p:nvSpPr>
            <p:spPr bwMode="auto">
              <a:xfrm>
                <a:off x="3401" y="1452"/>
                <a:ext cx="87" cy="82"/>
              </a:xfrm>
              <a:custGeom>
                <a:avLst/>
                <a:gdLst>
                  <a:gd name="T0" fmla="*/ 76 w 155"/>
                  <a:gd name="T1" fmla="*/ 146 h 146"/>
                  <a:gd name="T2" fmla="*/ 61 w 155"/>
                  <a:gd name="T3" fmla="*/ 144 h 146"/>
                  <a:gd name="T4" fmla="*/ 46 w 155"/>
                  <a:gd name="T5" fmla="*/ 139 h 146"/>
                  <a:gd name="T6" fmla="*/ 34 w 155"/>
                  <a:gd name="T7" fmla="*/ 132 h 146"/>
                  <a:gd name="T8" fmla="*/ 22 w 155"/>
                  <a:gd name="T9" fmla="*/ 123 h 146"/>
                  <a:gd name="T10" fmla="*/ 13 w 155"/>
                  <a:gd name="T11" fmla="*/ 113 h 146"/>
                  <a:gd name="T12" fmla="*/ 6 w 155"/>
                  <a:gd name="T13" fmla="*/ 100 h 146"/>
                  <a:gd name="T14" fmla="*/ 2 w 155"/>
                  <a:gd name="T15" fmla="*/ 86 h 146"/>
                  <a:gd name="T16" fmla="*/ 0 w 155"/>
                  <a:gd name="T17" fmla="*/ 71 h 146"/>
                  <a:gd name="T18" fmla="*/ 3 w 155"/>
                  <a:gd name="T19" fmla="*/ 56 h 146"/>
                  <a:gd name="T20" fmla="*/ 7 w 155"/>
                  <a:gd name="T21" fmla="*/ 43 h 146"/>
                  <a:gd name="T22" fmla="*/ 14 w 155"/>
                  <a:gd name="T23" fmla="*/ 30 h 146"/>
                  <a:gd name="T24" fmla="*/ 25 w 155"/>
                  <a:gd name="T25" fmla="*/ 20 h 146"/>
                  <a:gd name="T26" fmla="*/ 35 w 155"/>
                  <a:gd name="T27" fmla="*/ 12 h 146"/>
                  <a:gd name="T28" fmla="*/ 49 w 155"/>
                  <a:gd name="T29" fmla="*/ 5 h 146"/>
                  <a:gd name="T30" fmla="*/ 63 w 155"/>
                  <a:gd name="T31" fmla="*/ 1 h 146"/>
                  <a:gd name="T32" fmla="*/ 79 w 155"/>
                  <a:gd name="T33" fmla="*/ 0 h 146"/>
                  <a:gd name="T34" fmla="*/ 95 w 155"/>
                  <a:gd name="T35" fmla="*/ 1 h 146"/>
                  <a:gd name="T36" fmla="*/ 109 w 155"/>
                  <a:gd name="T37" fmla="*/ 6 h 146"/>
                  <a:gd name="T38" fmla="*/ 121 w 155"/>
                  <a:gd name="T39" fmla="*/ 13 h 146"/>
                  <a:gd name="T40" fmla="*/ 133 w 155"/>
                  <a:gd name="T41" fmla="*/ 22 h 146"/>
                  <a:gd name="T42" fmla="*/ 142 w 155"/>
                  <a:gd name="T43" fmla="*/ 33 h 146"/>
                  <a:gd name="T44" fmla="*/ 149 w 155"/>
                  <a:gd name="T45" fmla="*/ 46 h 146"/>
                  <a:gd name="T46" fmla="*/ 153 w 155"/>
                  <a:gd name="T47" fmla="*/ 60 h 146"/>
                  <a:gd name="T48" fmla="*/ 155 w 155"/>
                  <a:gd name="T49" fmla="*/ 75 h 146"/>
                  <a:gd name="T50" fmla="*/ 152 w 155"/>
                  <a:gd name="T51" fmla="*/ 90 h 146"/>
                  <a:gd name="T52" fmla="*/ 148 w 155"/>
                  <a:gd name="T53" fmla="*/ 104 h 146"/>
                  <a:gd name="T54" fmla="*/ 141 w 155"/>
                  <a:gd name="T55" fmla="*/ 115 h 146"/>
                  <a:gd name="T56" fmla="*/ 130 w 155"/>
                  <a:gd name="T57" fmla="*/ 126 h 146"/>
                  <a:gd name="T58" fmla="*/ 119 w 155"/>
                  <a:gd name="T59" fmla="*/ 135 h 146"/>
                  <a:gd name="T60" fmla="*/ 106 w 155"/>
                  <a:gd name="T61" fmla="*/ 142 h 146"/>
                  <a:gd name="T62" fmla="*/ 91 w 155"/>
                  <a:gd name="T63" fmla="*/ 145 h 146"/>
                  <a:gd name="T64" fmla="*/ 76 w 155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5"/>
                  <a:gd name="T100" fmla="*/ 0 h 146"/>
                  <a:gd name="T101" fmla="*/ 155 w 155"/>
                  <a:gd name="T102" fmla="*/ 146 h 1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5" h="146">
                    <a:moveTo>
                      <a:pt x="76" y="146"/>
                    </a:moveTo>
                    <a:lnTo>
                      <a:pt x="61" y="144"/>
                    </a:lnTo>
                    <a:lnTo>
                      <a:pt x="46" y="139"/>
                    </a:lnTo>
                    <a:lnTo>
                      <a:pt x="34" y="132"/>
                    </a:lnTo>
                    <a:lnTo>
                      <a:pt x="22" y="123"/>
                    </a:lnTo>
                    <a:lnTo>
                      <a:pt x="13" y="113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1"/>
                    </a:lnTo>
                    <a:lnTo>
                      <a:pt x="3" y="56"/>
                    </a:lnTo>
                    <a:lnTo>
                      <a:pt x="7" y="43"/>
                    </a:lnTo>
                    <a:lnTo>
                      <a:pt x="14" y="30"/>
                    </a:lnTo>
                    <a:lnTo>
                      <a:pt x="25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3" y="1"/>
                    </a:lnTo>
                    <a:lnTo>
                      <a:pt x="79" y="0"/>
                    </a:lnTo>
                    <a:lnTo>
                      <a:pt x="95" y="1"/>
                    </a:lnTo>
                    <a:lnTo>
                      <a:pt x="109" y="6"/>
                    </a:lnTo>
                    <a:lnTo>
                      <a:pt x="121" y="13"/>
                    </a:lnTo>
                    <a:lnTo>
                      <a:pt x="133" y="22"/>
                    </a:lnTo>
                    <a:lnTo>
                      <a:pt x="142" y="33"/>
                    </a:lnTo>
                    <a:lnTo>
                      <a:pt x="149" y="46"/>
                    </a:lnTo>
                    <a:lnTo>
                      <a:pt x="153" y="60"/>
                    </a:lnTo>
                    <a:lnTo>
                      <a:pt x="155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41" y="115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6" y="142"/>
                    </a:lnTo>
                    <a:lnTo>
                      <a:pt x="91" y="145"/>
                    </a:lnTo>
                    <a:lnTo>
                      <a:pt x="76" y="146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7" name="Freeform 13"/>
              <p:cNvSpPr>
                <a:spLocks/>
              </p:cNvSpPr>
              <p:nvPr/>
            </p:nvSpPr>
            <p:spPr bwMode="auto">
              <a:xfrm>
                <a:off x="3936" y="1359"/>
                <a:ext cx="313" cy="297"/>
              </a:xfrm>
              <a:custGeom>
                <a:avLst/>
                <a:gdLst>
                  <a:gd name="T0" fmla="*/ 243 w 554"/>
                  <a:gd name="T1" fmla="*/ 526 h 528"/>
                  <a:gd name="T2" fmla="*/ 189 w 554"/>
                  <a:gd name="T3" fmla="*/ 514 h 528"/>
                  <a:gd name="T4" fmla="*/ 139 w 554"/>
                  <a:gd name="T5" fmla="*/ 493 h 528"/>
                  <a:gd name="T6" fmla="*/ 97 w 554"/>
                  <a:gd name="T7" fmla="*/ 463 h 528"/>
                  <a:gd name="T8" fmla="*/ 60 w 554"/>
                  <a:gd name="T9" fmla="*/ 427 h 528"/>
                  <a:gd name="T10" fmla="*/ 31 w 554"/>
                  <a:gd name="T11" fmla="*/ 384 h 528"/>
                  <a:gd name="T12" fmla="*/ 10 w 554"/>
                  <a:gd name="T13" fmla="*/ 337 h 528"/>
                  <a:gd name="T14" fmla="*/ 1 w 554"/>
                  <a:gd name="T15" fmla="*/ 285 h 528"/>
                  <a:gd name="T16" fmla="*/ 2 w 554"/>
                  <a:gd name="T17" fmla="*/ 231 h 528"/>
                  <a:gd name="T18" fmla="*/ 14 w 554"/>
                  <a:gd name="T19" fmla="*/ 179 h 528"/>
                  <a:gd name="T20" fmla="*/ 37 w 554"/>
                  <a:gd name="T21" fmla="*/ 133 h 528"/>
                  <a:gd name="T22" fmla="*/ 67 w 554"/>
                  <a:gd name="T23" fmla="*/ 91 h 528"/>
                  <a:gd name="T24" fmla="*/ 106 w 554"/>
                  <a:gd name="T25" fmla="*/ 57 h 528"/>
                  <a:gd name="T26" fmla="*/ 151 w 554"/>
                  <a:gd name="T27" fmla="*/ 29 h 528"/>
                  <a:gd name="T28" fmla="*/ 200 w 554"/>
                  <a:gd name="T29" fmla="*/ 11 h 528"/>
                  <a:gd name="T30" fmla="*/ 254 w 554"/>
                  <a:gd name="T31" fmla="*/ 1 h 528"/>
                  <a:gd name="T32" fmla="*/ 312 w 554"/>
                  <a:gd name="T33" fmla="*/ 3 h 528"/>
                  <a:gd name="T34" fmla="*/ 365 w 554"/>
                  <a:gd name="T35" fmla="*/ 14 h 528"/>
                  <a:gd name="T36" fmla="*/ 414 w 554"/>
                  <a:gd name="T37" fmla="*/ 35 h 528"/>
                  <a:gd name="T38" fmla="*/ 458 w 554"/>
                  <a:gd name="T39" fmla="*/ 65 h 528"/>
                  <a:gd name="T40" fmla="*/ 495 w 554"/>
                  <a:gd name="T41" fmla="*/ 100 h 528"/>
                  <a:gd name="T42" fmla="*/ 524 w 554"/>
                  <a:gd name="T43" fmla="*/ 143 h 528"/>
                  <a:gd name="T44" fmla="*/ 543 w 554"/>
                  <a:gd name="T45" fmla="*/ 192 h 528"/>
                  <a:gd name="T46" fmla="*/ 552 w 554"/>
                  <a:gd name="T47" fmla="*/ 243 h 528"/>
                  <a:gd name="T48" fmla="*/ 551 w 554"/>
                  <a:gd name="T49" fmla="*/ 296 h 528"/>
                  <a:gd name="T50" fmla="*/ 540 w 554"/>
                  <a:gd name="T51" fmla="*/ 348 h 528"/>
                  <a:gd name="T52" fmla="*/ 517 w 554"/>
                  <a:gd name="T53" fmla="*/ 395 h 528"/>
                  <a:gd name="T54" fmla="*/ 487 w 554"/>
                  <a:gd name="T55" fmla="*/ 437 h 528"/>
                  <a:gd name="T56" fmla="*/ 448 w 554"/>
                  <a:gd name="T57" fmla="*/ 471 h 528"/>
                  <a:gd name="T58" fmla="*/ 403 w 554"/>
                  <a:gd name="T59" fmla="*/ 499 h 528"/>
                  <a:gd name="T60" fmla="*/ 353 w 554"/>
                  <a:gd name="T61" fmla="*/ 518 h 528"/>
                  <a:gd name="T62" fmla="*/ 299 w 554"/>
                  <a:gd name="T63" fmla="*/ 527 h 52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4"/>
                  <a:gd name="T97" fmla="*/ 0 h 528"/>
                  <a:gd name="T98" fmla="*/ 554 w 554"/>
                  <a:gd name="T99" fmla="*/ 528 h 52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4" h="528">
                    <a:moveTo>
                      <a:pt x="270" y="528"/>
                    </a:moveTo>
                    <a:lnTo>
                      <a:pt x="243" y="526"/>
                    </a:lnTo>
                    <a:lnTo>
                      <a:pt x="215" y="521"/>
                    </a:lnTo>
                    <a:lnTo>
                      <a:pt x="189" y="514"/>
                    </a:lnTo>
                    <a:lnTo>
                      <a:pt x="163" y="505"/>
                    </a:lnTo>
                    <a:lnTo>
                      <a:pt x="139" y="493"/>
                    </a:lnTo>
                    <a:lnTo>
                      <a:pt x="117" y="480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4" y="406"/>
                    </a:lnTo>
                    <a:lnTo>
                      <a:pt x="31" y="384"/>
                    </a:lnTo>
                    <a:lnTo>
                      <a:pt x="19" y="361"/>
                    </a:lnTo>
                    <a:lnTo>
                      <a:pt x="10" y="337"/>
                    </a:lnTo>
                    <a:lnTo>
                      <a:pt x="5" y="310"/>
                    </a:lnTo>
                    <a:lnTo>
                      <a:pt x="1" y="285"/>
                    </a:lnTo>
                    <a:lnTo>
                      <a:pt x="0" y="257"/>
                    </a:lnTo>
                    <a:lnTo>
                      <a:pt x="2" y="231"/>
                    </a:lnTo>
                    <a:lnTo>
                      <a:pt x="7" y="204"/>
                    </a:lnTo>
                    <a:lnTo>
                      <a:pt x="14" y="179"/>
                    </a:lnTo>
                    <a:lnTo>
                      <a:pt x="24" y="156"/>
                    </a:lnTo>
                    <a:lnTo>
                      <a:pt x="37" y="133"/>
                    </a:lnTo>
                    <a:lnTo>
                      <a:pt x="51" y="111"/>
                    </a:lnTo>
                    <a:lnTo>
                      <a:pt x="67" y="91"/>
                    </a:lnTo>
                    <a:lnTo>
                      <a:pt x="85" y="73"/>
                    </a:lnTo>
                    <a:lnTo>
                      <a:pt x="106" y="57"/>
                    </a:lnTo>
                    <a:lnTo>
                      <a:pt x="128" y="42"/>
                    </a:lnTo>
                    <a:lnTo>
                      <a:pt x="151" y="29"/>
                    </a:lnTo>
                    <a:lnTo>
                      <a:pt x="175" y="19"/>
                    </a:lnTo>
                    <a:lnTo>
                      <a:pt x="200" y="11"/>
                    </a:lnTo>
                    <a:lnTo>
                      <a:pt x="227" y="5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3"/>
                    </a:lnTo>
                    <a:lnTo>
                      <a:pt x="338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5"/>
                    </a:lnTo>
                    <a:lnTo>
                      <a:pt x="437" y="49"/>
                    </a:lnTo>
                    <a:lnTo>
                      <a:pt x="458" y="65"/>
                    </a:lnTo>
                    <a:lnTo>
                      <a:pt x="478" y="82"/>
                    </a:lnTo>
                    <a:lnTo>
                      <a:pt x="495" y="100"/>
                    </a:lnTo>
                    <a:lnTo>
                      <a:pt x="510" y="121"/>
                    </a:lnTo>
                    <a:lnTo>
                      <a:pt x="524" y="143"/>
                    </a:lnTo>
                    <a:lnTo>
                      <a:pt x="534" y="167"/>
                    </a:lnTo>
                    <a:lnTo>
                      <a:pt x="543" y="192"/>
                    </a:lnTo>
                    <a:lnTo>
                      <a:pt x="549" y="217"/>
                    </a:lnTo>
                    <a:lnTo>
                      <a:pt x="552" y="243"/>
                    </a:lnTo>
                    <a:lnTo>
                      <a:pt x="554" y="270"/>
                    </a:lnTo>
                    <a:lnTo>
                      <a:pt x="551" y="296"/>
                    </a:lnTo>
                    <a:lnTo>
                      <a:pt x="547" y="323"/>
                    </a:lnTo>
                    <a:lnTo>
                      <a:pt x="540" y="348"/>
                    </a:lnTo>
                    <a:lnTo>
                      <a:pt x="529" y="372"/>
                    </a:lnTo>
                    <a:lnTo>
                      <a:pt x="517" y="395"/>
                    </a:lnTo>
                    <a:lnTo>
                      <a:pt x="503" y="416"/>
                    </a:lnTo>
                    <a:lnTo>
                      <a:pt x="487" y="437"/>
                    </a:lnTo>
                    <a:lnTo>
                      <a:pt x="468" y="455"/>
                    </a:lnTo>
                    <a:lnTo>
                      <a:pt x="448" y="471"/>
                    </a:lnTo>
                    <a:lnTo>
                      <a:pt x="426" y="486"/>
                    </a:lnTo>
                    <a:lnTo>
                      <a:pt x="403" y="499"/>
                    </a:lnTo>
                    <a:lnTo>
                      <a:pt x="379" y="509"/>
                    </a:lnTo>
                    <a:lnTo>
                      <a:pt x="353" y="518"/>
                    </a:lnTo>
                    <a:lnTo>
                      <a:pt x="327" y="523"/>
                    </a:lnTo>
                    <a:lnTo>
                      <a:pt x="299" y="527"/>
                    </a:lnTo>
                    <a:lnTo>
                      <a:pt x="270" y="528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8" name="Freeform 14"/>
              <p:cNvSpPr>
                <a:spLocks/>
              </p:cNvSpPr>
              <p:nvPr/>
            </p:nvSpPr>
            <p:spPr bwMode="auto">
              <a:xfrm>
                <a:off x="4049" y="1466"/>
                <a:ext cx="87" cy="83"/>
              </a:xfrm>
              <a:custGeom>
                <a:avLst/>
                <a:gdLst>
                  <a:gd name="T0" fmla="*/ 75 w 153"/>
                  <a:gd name="T1" fmla="*/ 147 h 147"/>
                  <a:gd name="T2" fmla="*/ 60 w 153"/>
                  <a:gd name="T3" fmla="*/ 144 h 147"/>
                  <a:gd name="T4" fmla="*/ 45 w 153"/>
                  <a:gd name="T5" fmla="*/ 140 h 147"/>
                  <a:gd name="T6" fmla="*/ 32 w 153"/>
                  <a:gd name="T7" fmla="*/ 133 h 147"/>
                  <a:gd name="T8" fmla="*/ 21 w 153"/>
                  <a:gd name="T9" fmla="*/ 124 h 147"/>
                  <a:gd name="T10" fmla="*/ 12 w 153"/>
                  <a:gd name="T11" fmla="*/ 113 h 147"/>
                  <a:gd name="T12" fmla="*/ 6 w 153"/>
                  <a:gd name="T13" fmla="*/ 101 h 147"/>
                  <a:gd name="T14" fmla="*/ 1 w 153"/>
                  <a:gd name="T15" fmla="*/ 87 h 147"/>
                  <a:gd name="T16" fmla="*/ 0 w 153"/>
                  <a:gd name="T17" fmla="*/ 72 h 147"/>
                  <a:gd name="T18" fmla="*/ 3 w 153"/>
                  <a:gd name="T19" fmla="*/ 57 h 147"/>
                  <a:gd name="T20" fmla="*/ 7 w 153"/>
                  <a:gd name="T21" fmla="*/ 43 h 147"/>
                  <a:gd name="T22" fmla="*/ 14 w 153"/>
                  <a:gd name="T23" fmla="*/ 31 h 147"/>
                  <a:gd name="T24" fmla="*/ 24 w 153"/>
                  <a:gd name="T25" fmla="*/ 20 h 147"/>
                  <a:gd name="T26" fmla="*/ 35 w 153"/>
                  <a:gd name="T27" fmla="*/ 12 h 147"/>
                  <a:gd name="T28" fmla="*/ 49 w 153"/>
                  <a:gd name="T29" fmla="*/ 5 h 147"/>
                  <a:gd name="T30" fmla="*/ 62 w 153"/>
                  <a:gd name="T31" fmla="*/ 2 h 147"/>
                  <a:gd name="T32" fmla="*/ 78 w 153"/>
                  <a:gd name="T33" fmla="*/ 0 h 147"/>
                  <a:gd name="T34" fmla="*/ 93 w 153"/>
                  <a:gd name="T35" fmla="*/ 3 h 147"/>
                  <a:gd name="T36" fmla="*/ 108 w 153"/>
                  <a:gd name="T37" fmla="*/ 7 h 147"/>
                  <a:gd name="T38" fmla="*/ 121 w 153"/>
                  <a:gd name="T39" fmla="*/ 14 h 147"/>
                  <a:gd name="T40" fmla="*/ 133 w 153"/>
                  <a:gd name="T41" fmla="*/ 23 h 147"/>
                  <a:gd name="T42" fmla="*/ 142 w 153"/>
                  <a:gd name="T43" fmla="*/ 34 h 147"/>
                  <a:gd name="T44" fmla="*/ 148 w 153"/>
                  <a:gd name="T45" fmla="*/ 46 h 147"/>
                  <a:gd name="T46" fmla="*/ 152 w 153"/>
                  <a:gd name="T47" fmla="*/ 60 h 147"/>
                  <a:gd name="T48" fmla="*/ 153 w 153"/>
                  <a:gd name="T49" fmla="*/ 75 h 147"/>
                  <a:gd name="T50" fmla="*/ 152 w 153"/>
                  <a:gd name="T51" fmla="*/ 90 h 147"/>
                  <a:gd name="T52" fmla="*/ 148 w 153"/>
                  <a:gd name="T53" fmla="*/ 104 h 147"/>
                  <a:gd name="T54" fmla="*/ 139 w 153"/>
                  <a:gd name="T55" fmla="*/ 116 h 147"/>
                  <a:gd name="T56" fmla="*/ 130 w 153"/>
                  <a:gd name="T57" fmla="*/ 126 h 147"/>
                  <a:gd name="T58" fmla="*/ 119 w 153"/>
                  <a:gd name="T59" fmla="*/ 135 h 147"/>
                  <a:gd name="T60" fmla="*/ 105 w 153"/>
                  <a:gd name="T61" fmla="*/ 142 h 147"/>
                  <a:gd name="T62" fmla="*/ 91 w 153"/>
                  <a:gd name="T63" fmla="*/ 146 h 147"/>
                  <a:gd name="T64" fmla="*/ 75 w 153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3"/>
                  <a:gd name="T100" fmla="*/ 0 h 147"/>
                  <a:gd name="T101" fmla="*/ 153 w 153"/>
                  <a:gd name="T102" fmla="*/ 147 h 1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3" h="147">
                    <a:moveTo>
                      <a:pt x="75" y="147"/>
                    </a:move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3"/>
                    </a:lnTo>
                    <a:lnTo>
                      <a:pt x="21" y="124"/>
                    </a:lnTo>
                    <a:lnTo>
                      <a:pt x="12" y="113"/>
                    </a:lnTo>
                    <a:lnTo>
                      <a:pt x="6" y="101"/>
                    </a:lnTo>
                    <a:lnTo>
                      <a:pt x="1" y="87"/>
                    </a:lnTo>
                    <a:lnTo>
                      <a:pt x="0" y="72"/>
                    </a:lnTo>
                    <a:lnTo>
                      <a:pt x="3" y="57"/>
                    </a:lnTo>
                    <a:lnTo>
                      <a:pt x="7" y="43"/>
                    </a:lnTo>
                    <a:lnTo>
                      <a:pt x="14" y="31"/>
                    </a:lnTo>
                    <a:lnTo>
                      <a:pt x="24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2" y="2"/>
                    </a:lnTo>
                    <a:lnTo>
                      <a:pt x="78" y="0"/>
                    </a:lnTo>
                    <a:lnTo>
                      <a:pt x="93" y="3"/>
                    </a:lnTo>
                    <a:lnTo>
                      <a:pt x="108" y="7"/>
                    </a:lnTo>
                    <a:lnTo>
                      <a:pt x="121" y="14"/>
                    </a:lnTo>
                    <a:lnTo>
                      <a:pt x="133" y="23"/>
                    </a:lnTo>
                    <a:lnTo>
                      <a:pt x="142" y="34"/>
                    </a:lnTo>
                    <a:lnTo>
                      <a:pt x="148" y="46"/>
                    </a:lnTo>
                    <a:lnTo>
                      <a:pt x="152" y="60"/>
                    </a:lnTo>
                    <a:lnTo>
                      <a:pt x="153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39" y="116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5" y="142"/>
                    </a:lnTo>
                    <a:lnTo>
                      <a:pt x="91" y="146"/>
                    </a:lnTo>
                    <a:lnTo>
                      <a:pt x="75" y="147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9" name="Freeform 15"/>
              <p:cNvSpPr>
                <a:spLocks/>
              </p:cNvSpPr>
              <p:nvPr/>
            </p:nvSpPr>
            <p:spPr bwMode="auto">
              <a:xfrm>
                <a:off x="3671" y="936"/>
                <a:ext cx="678" cy="42"/>
              </a:xfrm>
              <a:custGeom>
                <a:avLst/>
                <a:gdLst>
                  <a:gd name="T0" fmla="*/ 0 w 1202"/>
                  <a:gd name="T1" fmla="*/ 0 h 75"/>
                  <a:gd name="T2" fmla="*/ 8 w 1202"/>
                  <a:gd name="T3" fmla="*/ 39 h 75"/>
                  <a:gd name="T4" fmla="*/ 1197 w 1202"/>
                  <a:gd name="T5" fmla="*/ 75 h 75"/>
                  <a:gd name="T6" fmla="*/ 1202 w 1202"/>
                  <a:gd name="T7" fmla="*/ 39 h 75"/>
                  <a:gd name="T8" fmla="*/ 0 w 1202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5"/>
                  <a:gd name="T17" fmla="*/ 1202 w 1202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5">
                    <a:moveTo>
                      <a:pt x="0" y="0"/>
                    </a:moveTo>
                    <a:lnTo>
                      <a:pt x="8" y="39"/>
                    </a:lnTo>
                    <a:lnTo>
                      <a:pt x="1197" y="75"/>
                    </a:lnTo>
                    <a:lnTo>
                      <a:pt x="1202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50" name="Freeform 16"/>
              <p:cNvSpPr>
                <a:spLocks/>
              </p:cNvSpPr>
              <p:nvPr/>
            </p:nvSpPr>
            <p:spPr bwMode="auto">
              <a:xfrm>
                <a:off x="3671" y="1009"/>
                <a:ext cx="678" cy="43"/>
              </a:xfrm>
              <a:custGeom>
                <a:avLst/>
                <a:gdLst>
                  <a:gd name="T0" fmla="*/ 0 w 1202"/>
                  <a:gd name="T1" fmla="*/ 0 h 76"/>
                  <a:gd name="T2" fmla="*/ 8 w 1202"/>
                  <a:gd name="T3" fmla="*/ 41 h 76"/>
                  <a:gd name="T4" fmla="*/ 1197 w 1202"/>
                  <a:gd name="T5" fmla="*/ 76 h 76"/>
                  <a:gd name="T6" fmla="*/ 1202 w 1202"/>
                  <a:gd name="T7" fmla="*/ 41 h 76"/>
                  <a:gd name="T8" fmla="*/ 0 w 1202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6"/>
                  <a:gd name="T17" fmla="*/ 1202 w 1202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6">
                    <a:moveTo>
                      <a:pt x="0" y="0"/>
                    </a:moveTo>
                    <a:lnTo>
                      <a:pt x="8" y="41"/>
                    </a:lnTo>
                    <a:lnTo>
                      <a:pt x="1197" y="76"/>
                    </a:lnTo>
                    <a:lnTo>
                      <a:pt x="1202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2234" name="Group 17"/>
            <p:cNvGrpSpPr>
              <a:grpSpLocks/>
            </p:cNvGrpSpPr>
            <p:nvPr/>
          </p:nvGrpSpPr>
          <p:grpSpPr bwMode="auto">
            <a:xfrm>
              <a:off x="2132" y="2807"/>
              <a:ext cx="996" cy="417"/>
              <a:chOff x="1377" y="1193"/>
              <a:chExt cx="996" cy="417"/>
            </a:xfrm>
          </p:grpSpPr>
          <p:sp>
            <p:nvSpPr>
              <p:cNvPr id="52235" name="Freeform 18"/>
              <p:cNvSpPr>
                <a:spLocks/>
              </p:cNvSpPr>
              <p:nvPr/>
            </p:nvSpPr>
            <p:spPr bwMode="auto">
              <a:xfrm flipH="1">
                <a:off x="1377" y="1194"/>
                <a:ext cx="996" cy="338"/>
              </a:xfrm>
              <a:custGeom>
                <a:avLst/>
                <a:gdLst>
                  <a:gd name="T0" fmla="*/ 20 w 4418"/>
                  <a:gd name="T1" fmla="*/ 1495 h 1499"/>
                  <a:gd name="T2" fmla="*/ 436 w 4418"/>
                  <a:gd name="T3" fmla="*/ 1495 h 1499"/>
                  <a:gd name="T4" fmla="*/ 444 w 4418"/>
                  <a:gd name="T5" fmla="*/ 1328 h 1499"/>
                  <a:gd name="T6" fmla="*/ 472 w 4418"/>
                  <a:gd name="T7" fmla="*/ 1222 h 1499"/>
                  <a:gd name="T8" fmla="*/ 517 w 4418"/>
                  <a:gd name="T9" fmla="*/ 1147 h 1499"/>
                  <a:gd name="T10" fmla="*/ 573 w 4418"/>
                  <a:gd name="T11" fmla="*/ 1073 h 1499"/>
                  <a:gd name="T12" fmla="*/ 641 w 4418"/>
                  <a:gd name="T13" fmla="*/ 1021 h 1499"/>
                  <a:gd name="T14" fmla="*/ 721 w 4418"/>
                  <a:gd name="T15" fmla="*/ 983 h 1499"/>
                  <a:gd name="T16" fmla="*/ 814 w 4418"/>
                  <a:gd name="T17" fmla="*/ 969 h 1499"/>
                  <a:gd name="T18" fmla="*/ 894 w 4418"/>
                  <a:gd name="T19" fmla="*/ 969 h 1499"/>
                  <a:gd name="T20" fmla="*/ 973 w 4418"/>
                  <a:gd name="T21" fmla="*/ 987 h 1499"/>
                  <a:gd name="T22" fmla="*/ 1039 w 4418"/>
                  <a:gd name="T23" fmla="*/ 1021 h 1499"/>
                  <a:gd name="T24" fmla="*/ 1091 w 4418"/>
                  <a:gd name="T25" fmla="*/ 1067 h 1499"/>
                  <a:gd name="T26" fmla="*/ 1138 w 4418"/>
                  <a:gd name="T27" fmla="*/ 1127 h 1499"/>
                  <a:gd name="T28" fmla="*/ 1178 w 4418"/>
                  <a:gd name="T29" fmla="*/ 1185 h 1499"/>
                  <a:gd name="T30" fmla="*/ 1209 w 4418"/>
                  <a:gd name="T31" fmla="*/ 1265 h 1499"/>
                  <a:gd name="T32" fmla="*/ 1229 w 4418"/>
                  <a:gd name="T33" fmla="*/ 1341 h 1499"/>
                  <a:gd name="T34" fmla="*/ 1240 w 4418"/>
                  <a:gd name="T35" fmla="*/ 1419 h 1499"/>
                  <a:gd name="T36" fmla="*/ 1243 w 4418"/>
                  <a:gd name="T37" fmla="*/ 1499 h 1499"/>
                  <a:gd name="T38" fmla="*/ 3298 w 4418"/>
                  <a:gd name="T39" fmla="*/ 1495 h 1499"/>
                  <a:gd name="T40" fmla="*/ 3313 w 4418"/>
                  <a:gd name="T41" fmla="*/ 1341 h 1499"/>
                  <a:gd name="T42" fmla="*/ 3343 w 4418"/>
                  <a:gd name="T43" fmla="*/ 1242 h 1499"/>
                  <a:gd name="T44" fmla="*/ 3375 w 4418"/>
                  <a:gd name="T45" fmla="*/ 1174 h 1499"/>
                  <a:gd name="T46" fmla="*/ 3420 w 4418"/>
                  <a:gd name="T47" fmla="*/ 1116 h 1499"/>
                  <a:gd name="T48" fmla="*/ 3470 w 4418"/>
                  <a:gd name="T49" fmla="*/ 1066 h 1499"/>
                  <a:gd name="T50" fmla="*/ 3530 w 4418"/>
                  <a:gd name="T51" fmla="*/ 1025 h 1499"/>
                  <a:gd name="T52" fmla="*/ 3599 w 4418"/>
                  <a:gd name="T53" fmla="*/ 1000 h 1499"/>
                  <a:gd name="T54" fmla="*/ 3683 w 4418"/>
                  <a:gd name="T55" fmla="*/ 990 h 1499"/>
                  <a:gd name="T56" fmla="*/ 3766 w 4418"/>
                  <a:gd name="T57" fmla="*/ 994 h 1499"/>
                  <a:gd name="T58" fmla="*/ 3843 w 4418"/>
                  <a:gd name="T59" fmla="*/ 1017 h 1499"/>
                  <a:gd name="T60" fmla="*/ 3901 w 4418"/>
                  <a:gd name="T61" fmla="*/ 1050 h 1499"/>
                  <a:gd name="T62" fmla="*/ 3960 w 4418"/>
                  <a:gd name="T63" fmla="*/ 1101 h 1499"/>
                  <a:gd name="T64" fmla="*/ 4001 w 4418"/>
                  <a:gd name="T65" fmla="*/ 1150 h 1499"/>
                  <a:gd name="T66" fmla="*/ 4039 w 4418"/>
                  <a:gd name="T67" fmla="*/ 1212 h 1499"/>
                  <a:gd name="T68" fmla="*/ 4071 w 4418"/>
                  <a:gd name="T69" fmla="*/ 1301 h 1499"/>
                  <a:gd name="T70" fmla="*/ 4080 w 4418"/>
                  <a:gd name="T71" fmla="*/ 1397 h 1499"/>
                  <a:gd name="T72" fmla="*/ 4080 w 4418"/>
                  <a:gd name="T73" fmla="*/ 1495 h 1499"/>
                  <a:gd name="T74" fmla="*/ 4418 w 4418"/>
                  <a:gd name="T75" fmla="*/ 1495 h 1499"/>
                  <a:gd name="T76" fmla="*/ 4418 w 4418"/>
                  <a:gd name="T77" fmla="*/ 1353 h 1499"/>
                  <a:gd name="T78" fmla="*/ 4277 w 4418"/>
                  <a:gd name="T79" fmla="*/ 1353 h 1499"/>
                  <a:gd name="T80" fmla="*/ 4277 w 4418"/>
                  <a:gd name="T81" fmla="*/ 869 h 1499"/>
                  <a:gd name="T82" fmla="*/ 4318 w 4418"/>
                  <a:gd name="T83" fmla="*/ 787 h 1499"/>
                  <a:gd name="T84" fmla="*/ 4036 w 4418"/>
                  <a:gd name="T85" fmla="*/ 423 h 1499"/>
                  <a:gd name="T86" fmla="*/ 3942 w 4418"/>
                  <a:gd name="T87" fmla="*/ 476 h 1499"/>
                  <a:gd name="T88" fmla="*/ 3579 w 4418"/>
                  <a:gd name="T89" fmla="*/ 747 h 1499"/>
                  <a:gd name="T90" fmla="*/ 1393 w 4418"/>
                  <a:gd name="T91" fmla="*/ 746 h 1499"/>
                  <a:gd name="T92" fmla="*/ 1929 w 4418"/>
                  <a:gd name="T93" fmla="*/ 198 h 1499"/>
                  <a:gd name="T94" fmla="*/ 1927 w 4418"/>
                  <a:gd name="T95" fmla="*/ 0 h 1499"/>
                  <a:gd name="T96" fmla="*/ 1305 w 4418"/>
                  <a:gd name="T97" fmla="*/ 646 h 1499"/>
                  <a:gd name="T98" fmla="*/ 502 w 4418"/>
                  <a:gd name="T99" fmla="*/ 707 h 1499"/>
                  <a:gd name="T100" fmla="*/ 221 w 4418"/>
                  <a:gd name="T101" fmla="*/ 807 h 1499"/>
                  <a:gd name="T102" fmla="*/ 81 w 4418"/>
                  <a:gd name="T103" fmla="*/ 949 h 1499"/>
                  <a:gd name="T104" fmla="*/ 81 w 4418"/>
                  <a:gd name="T105" fmla="*/ 1293 h 1499"/>
                  <a:gd name="T106" fmla="*/ 0 w 4418"/>
                  <a:gd name="T107" fmla="*/ 1353 h 1499"/>
                  <a:gd name="T108" fmla="*/ 20 w 4418"/>
                  <a:gd name="T109" fmla="*/ 1495 h 14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418"/>
                  <a:gd name="T166" fmla="*/ 0 h 1499"/>
                  <a:gd name="T167" fmla="*/ 4418 w 4418"/>
                  <a:gd name="T168" fmla="*/ 1499 h 14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418" h="1499">
                    <a:moveTo>
                      <a:pt x="20" y="1495"/>
                    </a:moveTo>
                    <a:lnTo>
                      <a:pt x="436" y="1495"/>
                    </a:lnTo>
                    <a:lnTo>
                      <a:pt x="444" y="1328"/>
                    </a:lnTo>
                    <a:lnTo>
                      <a:pt x="472" y="1222"/>
                    </a:lnTo>
                    <a:lnTo>
                      <a:pt x="517" y="1147"/>
                    </a:lnTo>
                    <a:lnTo>
                      <a:pt x="573" y="1073"/>
                    </a:lnTo>
                    <a:lnTo>
                      <a:pt x="641" y="1021"/>
                    </a:lnTo>
                    <a:lnTo>
                      <a:pt x="721" y="983"/>
                    </a:lnTo>
                    <a:lnTo>
                      <a:pt x="814" y="969"/>
                    </a:lnTo>
                    <a:lnTo>
                      <a:pt x="894" y="969"/>
                    </a:lnTo>
                    <a:lnTo>
                      <a:pt x="973" y="987"/>
                    </a:lnTo>
                    <a:lnTo>
                      <a:pt x="1039" y="1021"/>
                    </a:lnTo>
                    <a:lnTo>
                      <a:pt x="1091" y="1067"/>
                    </a:lnTo>
                    <a:lnTo>
                      <a:pt x="1138" y="1127"/>
                    </a:lnTo>
                    <a:lnTo>
                      <a:pt x="1178" y="1185"/>
                    </a:lnTo>
                    <a:lnTo>
                      <a:pt x="1209" y="1265"/>
                    </a:lnTo>
                    <a:lnTo>
                      <a:pt x="1229" y="1341"/>
                    </a:lnTo>
                    <a:lnTo>
                      <a:pt x="1240" y="1419"/>
                    </a:lnTo>
                    <a:lnTo>
                      <a:pt x="1243" y="1499"/>
                    </a:lnTo>
                    <a:lnTo>
                      <a:pt x="3298" y="1495"/>
                    </a:lnTo>
                    <a:lnTo>
                      <a:pt x="3313" y="1341"/>
                    </a:lnTo>
                    <a:lnTo>
                      <a:pt x="3343" y="1242"/>
                    </a:lnTo>
                    <a:lnTo>
                      <a:pt x="3375" y="1174"/>
                    </a:lnTo>
                    <a:lnTo>
                      <a:pt x="3420" y="1116"/>
                    </a:lnTo>
                    <a:lnTo>
                      <a:pt x="3470" y="1066"/>
                    </a:lnTo>
                    <a:lnTo>
                      <a:pt x="3530" y="1025"/>
                    </a:lnTo>
                    <a:lnTo>
                      <a:pt x="3599" y="1000"/>
                    </a:lnTo>
                    <a:lnTo>
                      <a:pt x="3683" y="990"/>
                    </a:lnTo>
                    <a:lnTo>
                      <a:pt x="3766" y="994"/>
                    </a:lnTo>
                    <a:lnTo>
                      <a:pt x="3843" y="1017"/>
                    </a:lnTo>
                    <a:lnTo>
                      <a:pt x="3901" y="1050"/>
                    </a:lnTo>
                    <a:lnTo>
                      <a:pt x="3960" y="1101"/>
                    </a:lnTo>
                    <a:lnTo>
                      <a:pt x="4001" y="1150"/>
                    </a:lnTo>
                    <a:lnTo>
                      <a:pt x="4039" y="1212"/>
                    </a:lnTo>
                    <a:lnTo>
                      <a:pt x="4071" y="1301"/>
                    </a:lnTo>
                    <a:lnTo>
                      <a:pt x="4080" y="1397"/>
                    </a:lnTo>
                    <a:lnTo>
                      <a:pt x="4080" y="1495"/>
                    </a:lnTo>
                    <a:lnTo>
                      <a:pt x="4418" y="1495"/>
                    </a:lnTo>
                    <a:lnTo>
                      <a:pt x="4418" y="1353"/>
                    </a:lnTo>
                    <a:lnTo>
                      <a:pt x="4277" y="1353"/>
                    </a:lnTo>
                    <a:lnTo>
                      <a:pt x="4277" y="869"/>
                    </a:lnTo>
                    <a:lnTo>
                      <a:pt x="4318" y="787"/>
                    </a:lnTo>
                    <a:lnTo>
                      <a:pt x="4036" y="423"/>
                    </a:lnTo>
                    <a:lnTo>
                      <a:pt x="3942" y="476"/>
                    </a:lnTo>
                    <a:lnTo>
                      <a:pt x="3579" y="747"/>
                    </a:lnTo>
                    <a:lnTo>
                      <a:pt x="1393" y="746"/>
                    </a:lnTo>
                    <a:lnTo>
                      <a:pt x="1929" y="198"/>
                    </a:lnTo>
                    <a:lnTo>
                      <a:pt x="1927" y="0"/>
                    </a:lnTo>
                    <a:lnTo>
                      <a:pt x="1305" y="646"/>
                    </a:lnTo>
                    <a:lnTo>
                      <a:pt x="502" y="707"/>
                    </a:lnTo>
                    <a:lnTo>
                      <a:pt x="221" y="807"/>
                    </a:lnTo>
                    <a:lnTo>
                      <a:pt x="81" y="949"/>
                    </a:lnTo>
                    <a:lnTo>
                      <a:pt x="81" y="1293"/>
                    </a:lnTo>
                    <a:lnTo>
                      <a:pt x="0" y="1353"/>
                    </a:lnTo>
                    <a:lnTo>
                      <a:pt x="20" y="1495"/>
                    </a:ln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36" name="Freeform 19"/>
              <p:cNvSpPr>
                <a:spLocks/>
              </p:cNvSpPr>
              <p:nvPr/>
            </p:nvSpPr>
            <p:spPr bwMode="auto">
              <a:xfrm flipH="1">
                <a:off x="1990" y="1312"/>
                <a:ext cx="28" cy="52"/>
              </a:xfrm>
              <a:custGeom>
                <a:avLst/>
                <a:gdLst>
                  <a:gd name="T0" fmla="*/ 0 w 121"/>
                  <a:gd name="T1" fmla="*/ 0 h 231"/>
                  <a:gd name="T2" fmla="*/ 27 w 121"/>
                  <a:gd name="T3" fmla="*/ 31 h 231"/>
                  <a:gd name="T4" fmla="*/ 52 w 121"/>
                  <a:gd name="T5" fmla="*/ 55 h 231"/>
                  <a:gd name="T6" fmla="*/ 76 w 121"/>
                  <a:gd name="T7" fmla="*/ 90 h 231"/>
                  <a:gd name="T8" fmla="*/ 96 w 121"/>
                  <a:gd name="T9" fmla="*/ 131 h 231"/>
                  <a:gd name="T10" fmla="*/ 110 w 121"/>
                  <a:gd name="T11" fmla="*/ 176 h 231"/>
                  <a:gd name="T12" fmla="*/ 121 w 121"/>
                  <a:gd name="T13" fmla="*/ 231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1"/>
                  <a:gd name="T23" fmla="*/ 121 w 121"/>
                  <a:gd name="T24" fmla="*/ 231 h 2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1">
                    <a:moveTo>
                      <a:pt x="0" y="0"/>
                    </a:moveTo>
                    <a:lnTo>
                      <a:pt x="27" y="31"/>
                    </a:lnTo>
                    <a:lnTo>
                      <a:pt x="52" y="55"/>
                    </a:lnTo>
                    <a:lnTo>
                      <a:pt x="76" y="90"/>
                    </a:lnTo>
                    <a:lnTo>
                      <a:pt x="96" y="131"/>
                    </a:lnTo>
                    <a:lnTo>
                      <a:pt x="110" y="176"/>
                    </a:lnTo>
                    <a:lnTo>
                      <a:pt x="121" y="231"/>
                    </a:lnTo>
                  </a:path>
                </a:pathLst>
              </a:custGeom>
              <a:solidFill>
                <a:srgbClr val="FF3300"/>
              </a:solidFill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37" name="Freeform 20"/>
              <p:cNvSpPr>
                <a:spLocks/>
              </p:cNvSpPr>
              <p:nvPr/>
            </p:nvSpPr>
            <p:spPr bwMode="auto">
              <a:xfrm flipH="1">
                <a:off x="1480" y="1193"/>
                <a:ext cx="459" cy="171"/>
              </a:xfrm>
              <a:custGeom>
                <a:avLst/>
                <a:gdLst>
                  <a:gd name="T0" fmla="*/ 0 w 2036"/>
                  <a:gd name="T1" fmla="*/ 0 h 759"/>
                  <a:gd name="T2" fmla="*/ 0 w 2036"/>
                  <a:gd name="T3" fmla="*/ 203 h 759"/>
                  <a:gd name="T4" fmla="*/ 728 w 2036"/>
                  <a:gd name="T5" fmla="*/ 203 h 759"/>
                  <a:gd name="T6" fmla="*/ 728 w 2036"/>
                  <a:gd name="T7" fmla="*/ 759 h 759"/>
                  <a:gd name="T8" fmla="*/ 811 w 2036"/>
                  <a:gd name="T9" fmla="*/ 759 h 759"/>
                  <a:gd name="T10" fmla="*/ 811 w 2036"/>
                  <a:gd name="T11" fmla="*/ 199 h 759"/>
                  <a:gd name="T12" fmla="*/ 1436 w 2036"/>
                  <a:gd name="T13" fmla="*/ 199 h 759"/>
                  <a:gd name="T14" fmla="*/ 1665 w 2036"/>
                  <a:gd name="T15" fmla="*/ 598 h 759"/>
                  <a:gd name="T16" fmla="*/ 1665 w 2036"/>
                  <a:gd name="T17" fmla="*/ 759 h 759"/>
                  <a:gd name="T18" fmla="*/ 2036 w 2036"/>
                  <a:gd name="T19" fmla="*/ 479 h 759"/>
                  <a:gd name="T20" fmla="*/ 1665 w 2036"/>
                  <a:gd name="T21" fmla="*/ 0 h 759"/>
                  <a:gd name="T22" fmla="*/ 0 w 2036"/>
                  <a:gd name="T23" fmla="*/ 0 h 7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36"/>
                  <a:gd name="T37" fmla="*/ 0 h 759"/>
                  <a:gd name="T38" fmla="*/ 2036 w 2036"/>
                  <a:gd name="T39" fmla="*/ 759 h 75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36" h="759">
                    <a:moveTo>
                      <a:pt x="0" y="0"/>
                    </a:moveTo>
                    <a:lnTo>
                      <a:pt x="0" y="203"/>
                    </a:lnTo>
                    <a:lnTo>
                      <a:pt x="728" y="203"/>
                    </a:lnTo>
                    <a:lnTo>
                      <a:pt x="728" y="759"/>
                    </a:lnTo>
                    <a:lnTo>
                      <a:pt x="811" y="759"/>
                    </a:lnTo>
                    <a:lnTo>
                      <a:pt x="811" y="199"/>
                    </a:lnTo>
                    <a:lnTo>
                      <a:pt x="1436" y="199"/>
                    </a:lnTo>
                    <a:lnTo>
                      <a:pt x="1665" y="598"/>
                    </a:lnTo>
                    <a:lnTo>
                      <a:pt x="1665" y="759"/>
                    </a:lnTo>
                    <a:lnTo>
                      <a:pt x="2036" y="479"/>
                    </a:lnTo>
                    <a:lnTo>
                      <a:pt x="16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38" name="Oval 21"/>
              <p:cNvSpPr>
                <a:spLocks noChangeArrowheads="1"/>
              </p:cNvSpPr>
              <p:nvPr/>
            </p:nvSpPr>
            <p:spPr bwMode="auto">
              <a:xfrm flipH="1">
                <a:off x="2109" y="1427"/>
                <a:ext cx="151" cy="18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39" name="Oval 22"/>
              <p:cNvSpPr>
                <a:spLocks noChangeArrowheads="1"/>
              </p:cNvSpPr>
              <p:nvPr/>
            </p:nvSpPr>
            <p:spPr bwMode="auto">
              <a:xfrm flipH="1">
                <a:off x="2164" y="1493"/>
                <a:ext cx="41" cy="48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0" name="Oval 23"/>
              <p:cNvSpPr>
                <a:spLocks noChangeArrowheads="1"/>
              </p:cNvSpPr>
              <p:nvPr/>
            </p:nvSpPr>
            <p:spPr bwMode="auto">
              <a:xfrm flipH="1">
                <a:off x="1465" y="1431"/>
                <a:ext cx="151" cy="179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2241" name="Oval 24"/>
              <p:cNvSpPr>
                <a:spLocks noChangeArrowheads="1"/>
              </p:cNvSpPr>
              <p:nvPr/>
            </p:nvSpPr>
            <p:spPr bwMode="auto">
              <a:xfrm flipH="1">
                <a:off x="1520" y="1496"/>
                <a:ext cx="41" cy="49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52230" name="Rectangle 25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 b="1" i="1">
                <a:solidFill>
                  <a:schemeClr val="tx2"/>
                </a:solidFill>
              </a:rPr>
              <a:t>Question 4.14b</a:t>
            </a:r>
            <a:r>
              <a:rPr lang="en-US" altLang="en-US" sz="2800" b="1" i="1">
                <a:solidFill>
                  <a:srgbClr val="000000"/>
                </a:solidFill>
              </a:rPr>
              <a:t>   </a:t>
            </a:r>
            <a:r>
              <a:rPr lang="en-US" altLang="en-US" sz="2800" b="1">
                <a:solidFill>
                  <a:schemeClr val="accent2"/>
                </a:solidFill>
              </a:rPr>
              <a:t>Collision Course II</a:t>
            </a:r>
          </a:p>
        </p:txBody>
      </p:sp>
      <p:pic>
        <p:nvPicPr>
          <p:cNvPr id="52231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460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36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3635375" y="700088"/>
            <a:ext cx="2173288" cy="596900"/>
          </a:xfrm>
          <a:prstGeom prst="ellips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924300" y="781050"/>
            <a:ext cx="52197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a)  the car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b)  the truck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c)  both the same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d)  it depends on the velocity of each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</a:rPr>
              <a:t>e)  it depends on the mass of each</a:t>
            </a:r>
            <a:endParaRPr lang="en-US" altLang="en-US" sz="2200" b="1">
              <a:solidFill>
                <a:schemeClr val="tx2"/>
              </a:solidFill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03288"/>
            <a:ext cx="3532188" cy="2225675"/>
          </a:xfrm>
          <a:noFill/>
        </p:spPr>
        <p:txBody>
          <a:bodyPr>
            <a:normAutofit fontScale="92500" lnSpcReduction="10000"/>
          </a:bodyPr>
          <a:lstStyle/>
          <a:p>
            <a:pPr marL="401638" indent="-401638">
              <a:lnSpc>
                <a:spcPct val="13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smtClean="0"/>
              <a:t>	In the collision between the car and the truck,  which has the greater acceleration?</a:t>
            </a:r>
          </a:p>
        </p:txBody>
      </p:sp>
      <p:grpSp>
        <p:nvGrpSpPr>
          <p:cNvPr id="53254" name="Group 6"/>
          <p:cNvGrpSpPr>
            <a:grpSpLocks/>
          </p:cNvGrpSpPr>
          <p:nvPr/>
        </p:nvGrpSpPr>
        <p:grpSpPr bwMode="auto">
          <a:xfrm>
            <a:off x="3714750" y="4065588"/>
            <a:ext cx="5429250" cy="1565275"/>
            <a:chOff x="1914" y="2389"/>
            <a:chExt cx="3537" cy="1076"/>
          </a:xfrm>
        </p:grpSpPr>
        <p:sp>
          <p:nvSpPr>
            <p:cNvPr id="53258" name="Rectangle 7"/>
            <p:cNvSpPr>
              <a:spLocks noChangeArrowheads="1"/>
            </p:cNvSpPr>
            <p:nvPr/>
          </p:nvSpPr>
          <p:spPr bwMode="auto">
            <a:xfrm>
              <a:off x="1914" y="2389"/>
              <a:ext cx="3537" cy="107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3259" name="Group 8"/>
            <p:cNvGrpSpPr>
              <a:grpSpLocks/>
            </p:cNvGrpSpPr>
            <p:nvPr/>
          </p:nvGrpSpPr>
          <p:grpSpPr bwMode="auto">
            <a:xfrm>
              <a:off x="3938" y="2523"/>
              <a:ext cx="1209" cy="747"/>
              <a:chOff x="3183" y="909"/>
              <a:chExt cx="1209" cy="747"/>
            </a:xfrm>
          </p:grpSpPr>
          <p:sp>
            <p:nvSpPr>
              <p:cNvPr id="53268" name="Rectangle 9"/>
              <p:cNvSpPr>
                <a:spLocks noChangeArrowheads="1"/>
              </p:cNvSpPr>
              <p:nvPr/>
            </p:nvSpPr>
            <p:spPr bwMode="auto">
              <a:xfrm>
                <a:off x="4320" y="1422"/>
                <a:ext cx="72" cy="127"/>
              </a:xfrm>
              <a:prstGeom prst="rect">
                <a:avLst/>
              </a:prstGeom>
              <a:solidFill>
                <a:srgbClr val="E26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69" name="Freeform 10"/>
              <p:cNvSpPr>
                <a:spLocks/>
              </p:cNvSpPr>
              <p:nvPr/>
            </p:nvSpPr>
            <p:spPr bwMode="auto">
              <a:xfrm>
                <a:off x="3183" y="909"/>
                <a:ext cx="1189" cy="663"/>
              </a:xfrm>
              <a:custGeom>
                <a:avLst/>
                <a:gdLst>
                  <a:gd name="T0" fmla="*/ 0 w 2105"/>
                  <a:gd name="T1" fmla="*/ 1122 h 1175"/>
                  <a:gd name="T2" fmla="*/ 2079 w 2105"/>
                  <a:gd name="T3" fmla="*/ 1175 h 1175"/>
                  <a:gd name="T4" fmla="*/ 2105 w 2105"/>
                  <a:gd name="T5" fmla="*/ 29 h 1175"/>
                  <a:gd name="T6" fmla="*/ 833 w 2105"/>
                  <a:gd name="T7" fmla="*/ 0 h 1175"/>
                  <a:gd name="T8" fmla="*/ 813 w 2105"/>
                  <a:gd name="T9" fmla="*/ 847 h 1175"/>
                  <a:gd name="T10" fmla="*/ 748 w 2105"/>
                  <a:gd name="T11" fmla="*/ 846 h 1175"/>
                  <a:gd name="T12" fmla="*/ 763 w 2105"/>
                  <a:gd name="T13" fmla="*/ 220 h 1175"/>
                  <a:gd name="T14" fmla="*/ 168 w 2105"/>
                  <a:gd name="T15" fmla="*/ 206 h 1175"/>
                  <a:gd name="T16" fmla="*/ 10 w 2105"/>
                  <a:gd name="T17" fmla="*/ 476 h 1175"/>
                  <a:gd name="T18" fmla="*/ 0 w 2105"/>
                  <a:gd name="T19" fmla="*/ 1122 h 11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105"/>
                  <a:gd name="T31" fmla="*/ 0 h 1175"/>
                  <a:gd name="T32" fmla="*/ 2105 w 2105"/>
                  <a:gd name="T33" fmla="*/ 1175 h 11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05" h="1175">
                    <a:moveTo>
                      <a:pt x="0" y="1122"/>
                    </a:moveTo>
                    <a:lnTo>
                      <a:pt x="2079" y="1175"/>
                    </a:lnTo>
                    <a:lnTo>
                      <a:pt x="2105" y="29"/>
                    </a:lnTo>
                    <a:lnTo>
                      <a:pt x="833" y="0"/>
                    </a:lnTo>
                    <a:lnTo>
                      <a:pt x="813" y="847"/>
                    </a:lnTo>
                    <a:lnTo>
                      <a:pt x="748" y="846"/>
                    </a:lnTo>
                    <a:lnTo>
                      <a:pt x="763" y="220"/>
                    </a:lnTo>
                    <a:lnTo>
                      <a:pt x="168" y="206"/>
                    </a:lnTo>
                    <a:lnTo>
                      <a:pt x="10" y="476"/>
                    </a:lnTo>
                    <a:lnTo>
                      <a:pt x="0" y="1122"/>
                    </a:lnTo>
                    <a:close/>
                  </a:path>
                </a:pathLst>
              </a:custGeom>
              <a:solidFill>
                <a:srgbClr val="E28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70" name="Freeform 11"/>
              <p:cNvSpPr>
                <a:spLocks/>
              </p:cNvSpPr>
              <p:nvPr/>
            </p:nvSpPr>
            <p:spPr bwMode="auto">
              <a:xfrm>
                <a:off x="3251" y="1081"/>
                <a:ext cx="284" cy="135"/>
              </a:xfrm>
              <a:custGeom>
                <a:avLst/>
                <a:gdLst>
                  <a:gd name="T0" fmla="*/ 0 w 503"/>
                  <a:gd name="T1" fmla="*/ 230 h 241"/>
                  <a:gd name="T2" fmla="*/ 488 w 503"/>
                  <a:gd name="T3" fmla="*/ 241 h 241"/>
                  <a:gd name="T4" fmla="*/ 503 w 503"/>
                  <a:gd name="T5" fmla="*/ 3 h 241"/>
                  <a:gd name="T6" fmla="*/ 163 w 503"/>
                  <a:gd name="T7" fmla="*/ 0 h 241"/>
                  <a:gd name="T8" fmla="*/ 0 w 503"/>
                  <a:gd name="T9" fmla="*/ 230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3"/>
                  <a:gd name="T16" fmla="*/ 0 h 241"/>
                  <a:gd name="T17" fmla="*/ 503 w 503"/>
                  <a:gd name="T18" fmla="*/ 241 h 2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3" h="241">
                    <a:moveTo>
                      <a:pt x="0" y="230"/>
                    </a:moveTo>
                    <a:lnTo>
                      <a:pt x="488" y="241"/>
                    </a:lnTo>
                    <a:lnTo>
                      <a:pt x="503" y="3"/>
                    </a:lnTo>
                    <a:lnTo>
                      <a:pt x="163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71" name="Freeform 12"/>
              <p:cNvSpPr>
                <a:spLocks/>
              </p:cNvSpPr>
              <p:nvPr/>
            </p:nvSpPr>
            <p:spPr bwMode="auto">
              <a:xfrm>
                <a:off x="3288" y="1343"/>
                <a:ext cx="313" cy="298"/>
              </a:xfrm>
              <a:custGeom>
                <a:avLst/>
                <a:gdLst>
                  <a:gd name="T0" fmla="*/ 243 w 555"/>
                  <a:gd name="T1" fmla="*/ 525 h 527"/>
                  <a:gd name="T2" fmla="*/ 190 w 555"/>
                  <a:gd name="T3" fmla="*/ 514 h 527"/>
                  <a:gd name="T4" fmla="*/ 141 w 555"/>
                  <a:gd name="T5" fmla="*/ 493 h 527"/>
                  <a:gd name="T6" fmla="*/ 97 w 555"/>
                  <a:gd name="T7" fmla="*/ 463 h 527"/>
                  <a:gd name="T8" fmla="*/ 60 w 555"/>
                  <a:gd name="T9" fmla="*/ 427 h 527"/>
                  <a:gd name="T10" fmla="*/ 31 w 555"/>
                  <a:gd name="T11" fmla="*/ 385 h 527"/>
                  <a:gd name="T12" fmla="*/ 12 w 555"/>
                  <a:gd name="T13" fmla="*/ 336 h 527"/>
                  <a:gd name="T14" fmla="*/ 1 w 555"/>
                  <a:gd name="T15" fmla="*/ 284 h 527"/>
                  <a:gd name="T16" fmla="*/ 2 w 555"/>
                  <a:gd name="T17" fmla="*/ 231 h 527"/>
                  <a:gd name="T18" fmla="*/ 14 w 555"/>
                  <a:gd name="T19" fmla="*/ 179 h 527"/>
                  <a:gd name="T20" fmla="*/ 37 w 555"/>
                  <a:gd name="T21" fmla="*/ 132 h 527"/>
                  <a:gd name="T22" fmla="*/ 67 w 555"/>
                  <a:gd name="T23" fmla="*/ 91 h 527"/>
                  <a:gd name="T24" fmla="*/ 106 w 555"/>
                  <a:gd name="T25" fmla="*/ 56 h 527"/>
                  <a:gd name="T26" fmla="*/ 151 w 555"/>
                  <a:gd name="T27" fmla="*/ 29 h 527"/>
                  <a:gd name="T28" fmla="*/ 200 w 555"/>
                  <a:gd name="T29" fmla="*/ 10 h 527"/>
                  <a:gd name="T30" fmla="*/ 254 w 555"/>
                  <a:gd name="T31" fmla="*/ 1 h 527"/>
                  <a:gd name="T32" fmla="*/ 312 w 555"/>
                  <a:gd name="T33" fmla="*/ 2 h 527"/>
                  <a:gd name="T34" fmla="*/ 365 w 555"/>
                  <a:gd name="T35" fmla="*/ 14 h 527"/>
                  <a:gd name="T36" fmla="*/ 414 w 555"/>
                  <a:gd name="T37" fmla="*/ 34 h 527"/>
                  <a:gd name="T38" fmla="*/ 458 w 555"/>
                  <a:gd name="T39" fmla="*/ 64 h 527"/>
                  <a:gd name="T40" fmla="*/ 495 w 555"/>
                  <a:gd name="T41" fmla="*/ 101 h 527"/>
                  <a:gd name="T42" fmla="*/ 524 w 555"/>
                  <a:gd name="T43" fmla="*/ 144 h 527"/>
                  <a:gd name="T44" fmla="*/ 543 w 555"/>
                  <a:gd name="T45" fmla="*/ 191 h 527"/>
                  <a:gd name="T46" fmla="*/ 554 w 555"/>
                  <a:gd name="T47" fmla="*/ 243 h 527"/>
                  <a:gd name="T48" fmla="*/ 553 w 555"/>
                  <a:gd name="T49" fmla="*/ 297 h 527"/>
                  <a:gd name="T50" fmla="*/ 541 w 555"/>
                  <a:gd name="T51" fmla="*/ 349 h 527"/>
                  <a:gd name="T52" fmla="*/ 518 w 555"/>
                  <a:gd name="T53" fmla="*/ 395 h 527"/>
                  <a:gd name="T54" fmla="*/ 488 w 555"/>
                  <a:gd name="T55" fmla="*/ 436 h 527"/>
                  <a:gd name="T56" fmla="*/ 449 w 555"/>
                  <a:gd name="T57" fmla="*/ 471 h 527"/>
                  <a:gd name="T58" fmla="*/ 404 w 555"/>
                  <a:gd name="T59" fmla="*/ 499 h 527"/>
                  <a:gd name="T60" fmla="*/ 355 w 555"/>
                  <a:gd name="T61" fmla="*/ 517 h 527"/>
                  <a:gd name="T62" fmla="*/ 301 w 555"/>
                  <a:gd name="T63" fmla="*/ 526 h 5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5"/>
                  <a:gd name="T97" fmla="*/ 0 h 527"/>
                  <a:gd name="T98" fmla="*/ 555 w 555"/>
                  <a:gd name="T99" fmla="*/ 527 h 5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5" h="527">
                    <a:moveTo>
                      <a:pt x="272" y="527"/>
                    </a:moveTo>
                    <a:lnTo>
                      <a:pt x="243" y="525"/>
                    </a:lnTo>
                    <a:lnTo>
                      <a:pt x="217" y="520"/>
                    </a:lnTo>
                    <a:lnTo>
                      <a:pt x="190" y="514"/>
                    </a:lnTo>
                    <a:lnTo>
                      <a:pt x="165" y="504"/>
                    </a:lnTo>
                    <a:lnTo>
                      <a:pt x="141" y="493"/>
                    </a:lnTo>
                    <a:lnTo>
                      <a:pt x="118" y="479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5" y="406"/>
                    </a:lnTo>
                    <a:lnTo>
                      <a:pt x="31" y="385"/>
                    </a:lnTo>
                    <a:lnTo>
                      <a:pt x="20" y="360"/>
                    </a:lnTo>
                    <a:lnTo>
                      <a:pt x="12" y="336"/>
                    </a:lnTo>
                    <a:lnTo>
                      <a:pt x="5" y="311"/>
                    </a:lnTo>
                    <a:lnTo>
                      <a:pt x="1" y="284"/>
                    </a:lnTo>
                    <a:lnTo>
                      <a:pt x="0" y="258"/>
                    </a:lnTo>
                    <a:lnTo>
                      <a:pt x="2" y="231"/>
                    </a:lnTo>
                    <a:lnTo>
                      <a:pt x="7" y="205"/>
                    </a:lnTo>
                    <a:lnTo>
                      <a:pt x="14" y="179"/>
                    </a:lnTo>
                    <a:lnTo>
                      <a:pt x="24" y="155"/>
                    </a:lnTo>
                    <a:lnTo>
                      <a:pt x="37" y="132"/>
                    </a:lnTo>
                    <a:lnTo>
                      <a:pt x="51" y="112"/>
                    </a:lnTo>
                    <a:lnTo>
                      <a:pt x="67" y="91"/>
                    </a:lnTo>
                    <a:lnTo>
                      <a:pt x="85" y="72"/>
                    </a:lnTo>
                    <a:lnTo>
                      <a:pt x="106" y="56"/>
                    </a:lnTo>
                    <a:lnTo>
                      <a:pt x="128" y="41"/>
                    </a:lnTo>
                    <a:lnTo>
                      <a:pt x="151" y="29"/>
                    </a:lnTo>
                    <a:lnTo>
                      <a:pt x="175" y="18"/>
                    </a:lnTo>
                    <a:lnTo>
                      <a:pt x="200" y="10"/>
                    </a:lnTo>
                    <a:lnTo>
                      <a:pt x="227" y="4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2"/>
                    </a:lnTo>
                    <a:lnTo>
                      <a:pt x="339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4"/>
                    </a:lnTo>
                    <a:lnTo>
                      <a:pt x="438" y="48"/>
                    </a:lnTo>
                    <a:lnTo>
                      <a:pt x="458" y="64"/>
                    </a:lnTo>
                    <a:lnTo>
                      <a:pt x="478" y="82"/>
                    </a:lnTo>
                    <a:lnTo>
                      <a:pt x="495" y="101"/>
                    </a:lnTo>
                    <a:lnTo>
                      <a:pt x="510" y="122"/>
                    </a:lnTo>
                    <a:lnTo>
                      <a:pt x="524" y="144"/>
                    </a:lnTo>
                    <a:lnTo>
                      <a:pt x="535" y="167"/>
                    </a:lnTo>
                    <a:lnTo>
                      <a:pt x="543" y="191"/>
                    </a:lnTo>
                    <a:lnTo>
                      <a:pt x="550" y="218"/>
                    </a:lnTo>
                    <a:lnTo>
                      <a:pt x="554" y="243"/>
                    </a:lnTo>
                    <a:lnTo>
                      <a:pt x="555" y="270"/>
                    </a:lnTo>
                    <a:lnTo>
                      <a:pt x="553" y="297"/>
                    </a:lnTo>
                    <a:lnTo>
                      <a:pt x="548" y="323"/>
                    </a:lnTo>
                    <a:lnTo>
                      <a:pt x="541" y="349"/>
                    </a:lnTo>
                    <a:lnTo>
                      <a:pt x="531" y="372"/>
                    </a:lnTo>
                    <a:lnTo>
                      <a:pt x="518" y="395"/>
                    </a:lnTo>
                    <a:lnTo>
                      <a:pt x="504" y="417"/>
                    </a:lnTo>
                    <a:lnTo>
                      <a:pt x="488" y="436"/>
                    </a:lnTo>
                    <a:lnTo>
                      <a:pt x="470" y="455"/>
                    </a:lnTo>
                    <a:lnTo>
                      <a:pt x="449" y="471"/>
                    </a:lnTo>
                    <a:lnTo>
                      <a:pt x="427" y="486"/>
                    </a:lnTo>
                    <a:lnTo>
                      <a:pt x="404" y="499"/>
                    </a:lnTo>
                    <a:lnTo>
                      <a:pt x="380" y="509"/>
                    </a:lnTo>
                    <a:lnTo>
                      <a:pt x="355" y="517"/>
                    </a:lnTo>
                    <a:lnTo>
                      <a:pt x="328" y="523"/>
                    </a:lnTo>
                    <a:lnTo>
                      <a:pt x="301" y="526"/>
                    </a:lnTo>
                    <a:lnTo>
                      <a:pt x="272" y="527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72" name="Freeform 13"/>
              <p:cNvSpPr>
                <a:spLocks/>
              </p:cNvSpPr>
              <p:nvPr/>
            </p:nvSpPr>
            <p:spPr bwMode="auto">
              <a:xfrm>
                <a:off x="3401" y="1452"/>
                <a:ext cx="87" cy="82"/>
              </a:xfrm>
              <a:custGeom>
                <a:avLst/>
                <a:gdLst>
                  <a:gd name="T0" fmla="*/ 76 w 155"/>
                  <a:gd name="T1" fmla="*/ 146 h 146"/>
                  <a:gd name="T2" fmla="*/ 61 w 155"/>
                  <a:gd name="T3" fmla="*/ 144 h 146"/>
                  <a:gd name="T4" fmla="*/ 46 w 155"/>
                  <a:gd name="T5" fmla="*/ 139 h 146"/>
                  <a:gd name="T6" fmla="*/ 34 w 155"/>
                  <a:gd name="T7" fmla="*/ 132 h 146"/>
                  <a:gd name="T8" fmla="*/ 22 w 155"/>
                  <a:gd name="T9" fmla="*/ 123 h 146"/>
                  <a:gd name="T10" fmla="*/ 13 w 155"/>
                  <a:gd name="T11" fmla="*/ 113 h 146"/>
                  <a:gd name="T12" fmla="*/ 6 w 155"/>
                  <a:gd name="T13" fmla="*/ 100 h 146"/>
                  <a:gd name="T14" fmla="*/ 2 w 155"/>
                  <a:gd name="T15" fmla="*/ 86 h 146"/>
                  <a:gd name="T16" fmla="*/ 0 w 155"/>
                  <a:gd name="T17" fmla="*/ 71 h 146"/>
                  <a:gd name="T18" fmla="*/ 3 w 155"/>
                  <a:gd name="T19" fmla="*/ 56 h 146"/>
                  <a:gd name="T20" fmla="*/ 7 w 155"/>
                  <a:gd name="T21" fmla="*/ 43 h 146"/>
                  <a:gd name="T22" fmla="*/ 14 w 155"/>
                  <a:gd name="T23" fmla="*/ 30 h 146"/>
                  <a:gd name="T24" fmla="*/ 25 w 155"/>
                  <a:gd name="T25" fmla="*/ 20 h 146"/>
                  <a:gd name="T26" fmla="*/ 35 w 155"/>
                  <a:gd name="T27" fmla="*/ 12 h 146"/>
                  <a:gd name="T28" fmla="*/ 49 w 155"/>
                  <a:gd name="T29" fmla="*/ 5 h 146"/>
                  <a:gd name="T30" fmla="*/ 63 w 155"/>
                  <a:gd name="T31" fmla="*/ 1 h 146"/>
                  <a:gd name="T32" fmla="*/ 79 w 155"/>
                  <a:gd name="T33" fmla="*/ 0 h 146"/>
                  <a:gd name="T34" fmla="*/ 95 w 155"/>
                  <a:gd name="T35" fmla="*/ 1 h 146"/>
                  <a:gd name="T36" fmla="*/ 109 w 155"/>
                  <a:gd name="T37" fmla="*/ 6 h 146"/>
                  <a:gd name="T38" fmla="*/ 121 w 155"/>
                  <a:gd name="T39" fmla="*/ 13 h 146"/>
                  <a:gd name="T40" fmla="*/ 133 w 155"/>
                  <a:gd name="T41" fmla="*/ 22 h 146"/>
                  <a:gd name="T42" fmla="*/ 142 w 155"/>
                  <a:gd name="T43" fmla="*/ 33 h 146"/>
                  <a:gd name="T44" fmla="*/ 149 w 155"/>
                  <a:gd name="T45" fmla="*/ 46 h 146"/>
                  <a:gd name="T46" fmla="*/ 153 w 155"/>
                  <a:gd name="T47" fmla="*/ 60 h 146"/>
                  <a:gd name="T48" fmla="*/ 155 w 155"/>
                  <a:gd name="T49" fmla="*/ 75 h 146"/>
                  <a:gd name="T50" fmla="*/ 152 w 155"/>
                  <a:gd name="T51" fmla="*/ 90 h 146"/>
                  <a:gd name="T52" fmla="*/ 148 w 155"/>
                  <a:gd name="T53" fmla="*/ 104 h 146"/>
                  <a:gd name="T54" fmla="*/ 141 w 155"/>
                  <a:gd name="T55" fmla="*/ 115 h 146"/>
                  <a:gd name="T56" fmla="*/ 130 w 155"/>
                  <a:gd name="T57" fmla="*/ 126 h 146"/>
                  <a:gd name="T58" fmla="*/ 119 w 155"/>
                  <a:gd name="T59" fmla="*/ 135 h 146"/>
                  <a:gd name="T60" fmla="*/ 106 w 155"/>
                  <a:gd name="T61" fmla="*/ 142 h 146"/>
                  <a:gd name="T62" fmla="*/ 91 w 155"/>
                  <a:gd name="T63" fmla="*/ 145 h 146"/>
                  <a:gd name="T64" fmla="*/ 76 w 155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5"/>
                  <a:gd name="T100" fmla="*/ 0 h 146"/>
                  <a:gd name="T101" fmla="*/ 155 w 155"/>
                  <a:gd name="T102" fmla="*/ 146 h 1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5" h="146">
                    <a:moveTo>
                      <a:pt x="76" y="146"/>
                    </a:moveTo>
                    <a:lnTo>
                      <a:pt x="61" y="144"/>
                    </a:lnTo>
                    <a:lnTo>
                      <a:pt x="46" y="139"/>
                    </a:lnTo>
                    <a:lnTo>
                      <a:pt x="34" y="132"/>
                    </a:lnTo>
                    <a:lnTo>
                      <a:pt x="22" y="123"/>
                    </a:lnTo>
                    <a:lnTo>
                      <a:pt x="13" y="113"/>
                    </a:lnTo>
                    <a:lnTo>
                      <a:pt x="6" y="100"/>
                    </a:lnTo>
                    <a:lnTo>
                      <a:pt x="2" y="86"/>
                    </a:lnTo>
                    <a:lnTo>
                      <a:pt x="0" y="71"/>
                    </a:lnTo>
                    <a:lnTo>
                      <a:pt x="3" y="56"/>
                    </a:lnTo>
                    <a:lnTo>
                      <a:pt x="7" y="43"/>
                    </a:lnTo>
                    <a:lnTo>
                      <a:pt x="14" y="30"/>
                    </a:lnTo>
                    <a:lnTo>
                      <a:pt x="25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3" y="1"/>
                    </a:lnTo>
                    <a:lnTo>
                      <a:pt x="79" y="0"/>
                    </a:lnTo>
                    <a:lnTo>
                      <a:pt x="95" y="1"/>
                    </a:lnTo>
                    <a:lnTo>
                      <a:pt x="109" y="6"/>
                    </a:lnTo>
                    <a:lnTo>
                      <a:pt x="121" y="13"/>
                    </a:lnTo>
                    <a:lnTo>
                      <a:pt x="133" y="22"/>
                    </a:lnTo>
                    <a:lnTo>
                      <a:pt x="142" y="33"/>
                    </a:lnTo>
                    <a:lnTo>
                      <a:pt x="149" y="46"/>
                    </a:lnTo>
                    <a:lnTo>
                      <a:pt x="153" y="60"/>
                    </a:lnTo>
                    <a:lnTo>
                      <a:pt x="155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41" y="115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6" y="142"/>
                    </a:lnTo>
                    <a:lnTo>
                      <a:pt x="91" y="145"/>
                    </a:lnTo>
                    <a:lnTo>
                      <a:pt x="76" y="146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73" name="Freeform 14"/>
              <p:cNvSpPr>
                <a:spLocks/>
              </p:cNvSpPr>
              <p:nvPr/>
            </p:nvSpPr>
            <p:spPr bwMode="auto">
              <a:xfrm>
                <a:off x="3936" y="1359"/>
                <a:ext cx="313" cy="297"/>
              </a:xfrm>
              <a:custGeom>
                <a:avLst/>
                <a:gdLst>
                  <a:gd name="T0" fmla="*/ 243 w 554"/>
                  <a:gd name="T1" fmla="*/ 526 h 528"/>
                  <a:gd name="T2" fmla="*/ 189 w 554"/>
                  <a:gd name="T3" fmla="*/ 514 h 528"/>
                  <a:gd name="T4" fmla="*/ 139 w 554"/>
                  <a:gd name="T5" fmla="*/ 493 h 528"/>
                  <a:gd name="T6" fmla="*/ 97 w 554"/>
                  <a:gd name="T7" fmla="*/ 463 h 528"/>
                  <a:gd name="T8" fmla="*/ 60 w 554"/>
                  <a:gd name="T9" fmla="*/ 427 h 528"/>
                  <a:gd name="T10" fmla="*/ 31 w 554"/>
                  <a:gd name="T11" fmla="*/ 384 h 528"/>
                  <a:gd name="T12" fmla="*/ 10 w 554"/>
                  <a:gd name="T13" fmla="*/ 337 h 528"/>
                  <a:gd name="T14" fmla="*/ 1 w 554"/>
                  <a:gd name="T15" fmla="*/ 285 h 528"/>
                  <a:gd name="T16" fmla="*/ 2 w 554"/>
                  <a:gd name="T17" fmla="*/ 231 h 528"/>
                  <a:gd name="T18" fmla="*/ 14 w 554"/>
                  <a:gd name="T19" fmla="*/ 179 h 528"/>
                  <a:gd name="T20" fmla="*/ 37 w 554"/>
                  <a:gd name="T21" fmla="*/ 133 h 528"/>
                  <a:gd name="T22" fmla="*/ 67 w 554"/>
                  <a:gd name="T23" fmla="*/ 91 h 528"/>
                  <a:gd name="T24" fmla="*/ 106 w 554"/>
                  <a:gd name="T25" fmla="*/ 57 h 528"/>
                  <a:gd name="T26" fmla="*/ 151 w 554"/>
                  <a:gd name="T27" fmla="*/ 29 h 528"/>
                  <a:gd name="T28" fmla="*/ 200 w 554"/>
                  <a:gd name="T29" fmla="*/ 11 h 528"/>
                  <a:gd name="T30" fmla="*/ 254 w 554"/>
                  <a:gd name="T31" fmla="*/ 1 h 528"/>
                  <a:gd name="T32" fmla="*/ 312 w 554"/>
                  <a:gd name="T33" fmla="*/ 3 h 528"/>
                  <a:gd name="T34" fmla="*/ 365 w 554"/>
                  <a:gd name="T35" fmla="*/ 14 h 528"/>
                  <a:gd name="T36" fmla="*/ 414 w 554"/>
                  <a:gd name="T37" fmla="*/ 35 h 528"/>
                  <a:gd name="T38" fmla="*/ 458 w 554"/>
                  <a:gd name="T39" fmla="*/ 65 h 528"/>
                  <a:gd name="T40" fmla="*/ 495 w 554"/>
                  <a:gd name="T41" fmla="*/ 100 h 528"/>
                  <a:gd name="T42" fmla="*/ 524 w 554"/>
                  <a:gd name="T43" fmla="*/ 143 h 528"/>
                  <a:gd name="T44" fmla="*/ 543 w 554"/>
                  <a:gd name="T45" fmla="*/ 192 h 528"/>
                  <a:gd name="T46" fmla="*/ 552 w 554"/>
                  <a:gd name="T47" fmla="*/ 243 h 528"/>
                  <a:gd name="T48" fmla="*/ 551 w 554"/>
                  <a:gd name="T49" fmla="*/ 296 h 528"/>
                  <a:gd name="T50" fmla="*/ 540 w 554"/>
                  <a:gd name="T51" fmla="*/ 348 h 528"/>
                  <a:gd name="T52" fmla="*/ 517 w 554"/>
                  <a:gd name="T53" fmla="*/ 395 h 528"/>
                  <a:gd name="T54" fmla="*/ 487 w 554"/>
                  <a:gd name="T55" fmla="*/ 437 h 528"/>
                  <a:gd name="T56" fmla="*/ 448 w 554"/>
                  <a:gd name="T57" fmla="*/ 471 h 528"/>
                  <a:gd name="T58" fmla="*/ 403 w 554"/>
                  <a:gd name="T59" fmla="*/ 499 h 528"/>
                  <a:gd name="T60" fmla="*/ 353 w 554"/>
                  <a:gd name="T61" fmla="*/ 518 h 528"/>
                  <a:gd name="T62" fmla="*/ 299 w 554"/>
                  <a:gd name="T63" fmla="*/ 527 h 52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54"/>
                  <a:gd name="T97" fmla="*/ 0 h 528"/>
                  <a:gd name="T98" fmla="*/ 554 w 554"/>
                  <a:gd name="T99" fmla="*/ 528 h 52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54" h="528">
                    <a:moveTo>
                      <a:pt x="270" y="528"/>
                    </a:moveTo>
                    <a:lnTo>
                      <a:pt x="243" y="526"/>
                    </a:lnTo>
                    <a:lnTo>
                      <a:pt x="215" y="521"/>
                    </a:lnTo>
                    <a:lnTo>
                      <a:pt x="189" y="514"/>
                    </a:lnTo>
                    <a:lnTo>
                      <a:pt x="163" y="505"/>
                    </a:lnTo>
                    <a:lnTo>
                      <a:pt x="139" y="493"/>
                    </a:lnTo>
                    <a:lnTo>
                      <a:pt x="117" y="480"/>
                    </a:lnTo>
                    <a:lnTo>
                      <a:pt x="97" y="463"/>
                    </a:lnTo>
                    <a:lnTo>
                      <a:pt x="77" y="446"/>
                    </a:lnTo>
                    <a:lnTo>
                      <a:pt x="60" y="427"/>
                    </a:lnTo>
                    <a:lnTo>
                      <a:pt x="44" y="406"/>
                    </a:lnTo>
                    <a:lnTo>
                      <a:pt x="31" y="384"/>
                    </a:lnTo>
                    <a:lnTo>
                      <a:pt x="19" y="361"/>
                    </a:lnTo>
                    <a:lnTo>
                      <a:pt x="10" y="337"/>
                    </a:lnTo>
                    <a:lnTo>
                      <a:pt x="5" y="310"/>
                    </a:lnTo>
                    <a:lnTo>
                      <a:pt x="1" y="285"/>
                    </a:lnTo>
                    <a:lnTo>
                      <a:pt x="0" y="257"/>
                    </a:lnTo>
                    <a:lnTo>
                      <a:pt x="2" y="231"/>
                    </a:lnTo>
                    <a:lnTo>
                      <a:pt x="7" y="204"/>
                    </a:lnTo>
                    <a:lnTo>
                      <a:pt x="14" y="179"/>
                    </a:lnTo>
                    <a:lnTo>
                      <a:pt x="24" y="156"/>
                    </a:lnTo>
                    <a:lnTo>
                      <a:pt x="37" y="133"/>
                    </a:lnTo>
                    <a:lnTo>
                      <a:pt x="51" y="111"/>
                    </a:lnTo>
                    <a:lnTo>
                      <a:pt x="67" y="91"/>
                    </a:lnTo>
                    <a:lnTo>
                      <a:pt x="85" y="73"/>
                    </a:lnTo>
                    <a:lnTo>
                      <a:pt x="106" y="57"/>
                    </a:lnTo>
                    <a:lnTo>
                      <a:pt x="128" y="42"/>
                    </a:lnTo>
                    <a:lnTo>
                      <a:pt x="151" y="29"/>
                    </a:lnTo>
                    <a:lnTo>
                      <a:pt x="175" y="19"/>
                    </a:lnTo>
                    <a:lnTo>
                      <a:pt x="200" y="11"/>
                    </a:lnTo>
                    <a:lnTo>
                      <a:pt x="227" y="5"/>
                    </a:lnTo>
                    <a:lnTo>
                      <a:pt x="254" y="1"/>
                    </a:lnTo>
                    <a:lnTo>
                      <a:pt x="283" y="0"/>
                    </a:lnTo>
                    <a:lnTo>
                      <a:pt x="312" y="3"/>
                    </a:lnTo>
                    <a:lnTo>
                      <a:pt x="338" y="7"/>
                    </a:lnTo>
                    <a:lnTo>
                      <a:pt x="365" y="14"/>
                    </a:lnTo>
                    <a:lnTo>
                      <a:pt x="390" y="23"/>
                    </a:lnTo>
                    <a:lnTo>
                      <a:pt x="414" y="35"/>
                    </a:lnTo>
                    <a:lnTo>
                      <a:pt x="437" y="49"/>
                    </a:lnTo>
                    <a:lnTo>
                      <a:pt x="458" y="65"/>
                    </a:lnTo>
                    <a:lnTo>
                      <a:pt x="478" y="82"/>
                    </a:lnTo>
                    <a:lnTo>
                      <a:pt x="495" y="100"/>
                    </a:lnTo>
                    <a:lnTo>
                      <a:pt x="510" y="121"/>
                    </a:lnTo>
                    <a:lnTo>
                      <a:pt x="524" y="143"/>
                    </a:lnTo>
                    <a:lnTo>
                      <a:pt x="534" y="167"/>
                    </a:lnTo>
                    <a:lnTo>
                      <a:pt x="543" y="192"/>
                    </a:lnTo>
                    <a:lnTo>
                      <a:pt x="549" y="217"/>
                    </a:lnTo>
                    <a:lnTo>
                      <a:pt x="552" y="243"/>
                    </a:lnTo>
                    <a:lnTo>
                      <a:pt x="554" y="270"/>
                    </a:lnTo>
                    <a:lnTo>
                      <a:pt x="551" y="296"/>
                    </a:lnTo>
                    <a:lnTo>
                      <a:pt x="547" y="323"/>
                    </a:lnTo>
                    <a:lnTo>
                      <a:pt x="540" y="348"/>
                    </a:lnTo>
                    <a:lnTo>
                      <a:pt x="529" y="372"/>
                    </a:lnTo>
                    <a:lnTo>
                      <a:pt x="517" y="395"/>
                    </a:lnTo>
                    <a:lnTo>
                      <a:pt x="503" y="416"/>
                    </a:lnTo>
                    <a:lnTo>
                      <a:pt x="487" y="437"/>
                    </a:lnTo>
                    <a:lnTo>
                      <a:pt x="468" y="455"/>
                    </a:lnTo>
                    <a:lnTo>
                      <a:pt x="448" y="471"/>
                    </a:lnTo>
                    <a:lnTo>
                      <a:pt x="426" y="486"/>
                    </a:lnTo>
                    <a:lnTo>
                      <a:pt x="403" y="499"/>
                    </a:lnTo>
                    <a:lnTo>
                      <a:pt x="379" y="509"/>
                    </a:lnTo>
                    <a:lnTo>
                      <a:pt x="353" y="518"/>
                    </a:lnTo>
                    <a:lnTo>
                      <a:pt x="327" y="523"/>
                    </a:lnTo>
                    <a:lnTo>
                      <a:pt x="299" y="527"/>
                    </a:lnTo>
                    <a:lnTo>
                      <a:pt x="270" y="528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74" name="Freeform 15"/>
              <p:cNvSpPr>
                <a:spLocks/>
              </p:cNvSpPr>
              <p:nvPr/>
            </p:nvSpPr>
            <p:spPr bwMode="auto">
              <a:xfrm>
                <a:off x="4049" y="1466"/>
                <a:ext cx="87" cy="83"/>
              </a:xfrm>
              <a:custGeom>
                <a:avLst/>
                <a:gdLst>
                  <a:gd name="T0" fmla="*/ 75 w 153"/>
                  <a:gd name="T1" fmla="*/ 147 h 147"/>
                  <a:gd name="T2" fmla="*/ 60 w 153"/>
                  <a:gd name="T3" fmla="*/ 144 h 147"/>
                  <a:gd name="T4" fmla="*/ 45 w 153"/>
                  <a:gd name="T5" fmla="*/ 140 h 147"/>
                  <a:gd name="T6" fmla="*/ 32 w 153"/>
                  <a:gd name="T7" fmla="*/ 133 h 147"/>
                  <a:gd name="T8" fmla="*/ 21 w 153"/>
                  <a:gd name="T9" fmla="*/ 124 h 147"/>
                  <a:gd name="T10" fmla="*/ 12 w 153"/>
                  <a:gd name="T11" fmla="*/ 113 h 147"/>
                  <a:gd name="T12" fmla="*/ 6 w 153"/>
                  <a:gd name="T13" fmla="*/ 101 h 147"/>
                  <a:gd name="T14" fmla="*/ 1 w 153"/>
                  <a:gd name="T15" fmla="*/ 87 h 147"/>
                  <a:gd name="T16" fmla="*/ 0 w 153"/>
                  <a:gd name="T17" fmla="*/ 72 h 147"/>
                  <a:gd name="T18" fmla="*/ 3 w 153"/>
                  <a:gd name="T19" fmla="*/ 57 h 147"/>
                  <a:gd name="T20" fmla="*/ 7 w 153"/>
                  <a:gd name="T21" fmla="*/ 43 h 147"/>
                  <a:gd name="T22" fmla="*/ 14 w 153"/>
                  <a:gd name="T23" fmla="*/ 31 h 147"/>
                  <a:gd name="T24" fmla="*/ 24 w 153"/>
                  <a:gd name="T25" fmla="*/ 20 h 147"/>
                  <a:gd name="T26" fmla="*/ 35 w 153"/>
                  <a:gd name="T27" fmla="*/ 12 h 147"/>
                  <a:gd name="T28" fmla="*/ 49 w 153"/>
                  <a:gd name="T29" fmla="*/ 5 h 147"/>
                  <a:gd name="T30" fmla="*/ 62 w 153"/>
                  <a:gd name="T31" fmla="*/ 2 h 147"/>
                  <a:gd name="T32" fmla="*/ 78 w 153"/>
                  <a:gd name="T33" fmla="*/ 0 h 147"/>
                  <a:gd name="T34" fmla="*/ 93 w 153"/>
                  <a:gd name="T35" fmla="*/ 3 h 147"/>
                  <a:gd name="T36" fmla="*/ 108 w 153"/>
                  <a:gd name="T37" fmla="*/ 7 h 147"/>
                  <a:gd name="T38" fmla="*/ 121 w 153"/>
                  <a:gd name="T39" fmla="*/ 14 h 147"/>
                  <a:gd name="T40" fmla="*/ 133 w 153"/>
                  <a:gd name="T41" fmla="*/ 23 h 147"/>
                  <a:gd name="T42" fmla="*/ 142 w 153"/>
                  <a:gd name="T43" fmla="*/ 34 h 147"/>
                  <a:gd name="T44" fmla="*/ 148 w 153"/>
                  <a:gd name="T45" fmla="*/ 46 h 147"/>
                  <a:gd name="T46" fmla="*/ 152 w 153"/>
                  <a:gd name="T47" fmla="*/ 60 h 147"/>
                  <a:gd name="T48" fmla="*/ 153 w 153"/>
                  <a:gd name="T49" fmla="*/ 75 h 147"/>
                  <a:gd name="T50" fmla="*/ 152 w 153"/>
                  <a:gd name="T51" fmla="*/ 90 h 147"/>
                  <a:gd name="T52" fmla="*/ 148 w 153"/>
                  <a:gd name="T53" fmla="*/ 104 h 147"/>
                  <a:gd name="T54" fmla="*/ 139 w 153"/>
                  <a:gd name="T55" fmla="*/ 116 h 147"/>
                  <a:gd name="T56" fmla="*/ 130 w 153"/>
                  <a:gd name="T57" fmla="*/ 126 h 147"/>
                  <a:gd name="T58" fmla="*/ 119 w 153"/>
                  <a:gd name="T59" fmla="*/ 135 h 147"/>
                  <a:gd name="T60" fmla="*/ 105 w 153"/>
                  <a:gd name="T61" fmla="*/ 142 h 147"/>
                  <a:gd name="T62" fmla="*/ 91 w 153"/>
                  <a:gd name="T63" fmla="*/ 146 h 147"/>
                  <a:gd name="T64" fmla="*/ 75 w 153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3"/>
                  <a:gd name="T100" fmla="*/ 0 h 147"/>
                  <a:gd name="T101" fmla="*/ 153 w 153"/>
                  <a:gd name="T102" fmla="*/ 147 h 1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3" h="147">
                    <a:moveTo>
                      <a:pt x="75" y="147"/>
                    </a:move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3"/>
                    </a:lnTo>
                    <a:lnTo>
                      <a:pt x="21" y="124"/>
                    </a:lnTo>
                    <a:lnTo>
                      <a:pt x="12" y="113"/>
                    </a:lnTo>
                    <a:lnTo>
                      <a:pt x="6" y="101"/>
                    </a:lnTo>
                    <a:lnTo>
                      <a:pt x="1" y="87"/>
                    </a:lnTo>
                    <a:lnTo>
                      <a:pt x="0" y="72"/>
                    </a:lnTo>
                    <a:lnTo>
                      <a:pt x="3" y="57"/>
                    </a:lnTo>
                    <a:lnTo>
                      <a:pt x="7" y="43"/>
                    </a:lnTo>
                    <a:lnTo>
                      <a:pt x="14" y="31"/>
                    </a:lnTo>
                    <a:lnTo>
                      <a:pt x="24" y="20"/>
                    </a:lnTo>
                    <a:lnTo>
                      <a:pt x="35" y="12"/>
                    </a:lnTo>
                    <a:lnTo>
                      <a:pt x="49" y="5"/>
                    </a:lnTo>
                    <a:lnTo>
                      <a:pt x="62" y="2"/>
                    </a:lnTo>
                    <a:lnTo>
                      <a:pt x="78" y="0"/>
                    </a:lnTo>
                    <a:lnTo>
                      <a:pt x="93" y="3"/>
                    </a:lnTo>
                    <a:lnTo>
                      <a:pt x="108" y="7"/>
                    </a:lnTo>
                    <a:lnTo>
                      <a:pt x="121" y="14"/>
                    </a:lnTo>
                    <a:lnTo>
                      <a:pt x="133" y="23"/>
                    </a:lnTo>
                    <a:lnTo>
                      <a:pt x="142" y="34"/>
                    </a:lnTo>
                    <a:lnTo>
                      <a:pt x="148" y="46"/>
                    </a:lnTo>
                    <a:lnTo>
                      <a:pt x="152" y="60"/>
                    </a:lnTo>
                    <a:lnTo>
                      <a:pt x="153" y="75"/>
                    </a:lnTo>
                    <a:lnTo>
                      <a:pt x="152" y="90"/>
                    </a:lnTo>
                    <a:lnTo>
                      <a:pt x="148" y="104"/>
                    </a:lnTo>
                    <a:lnTo>
                      <a:pt x="139" y="116"/>
                    </a:lnTo>
                    <a:lnTo>
                      <a:pt x="130" y="126"/>
                    </a:lnTo>
                    <a:lnTo>
                      <a:pt x="119" y="135"/>
                    </a:lnTo>
                    <a:lnTo>
                      <a:pt x="105" y="142"/>
                    </a:lnTo>
                    <a:lnTo>
                      <a:pt x="91" y="146"/>
                    </a:lnTo>
                    <a:lnTo>
                      <a:pt x="75" y="147"/>
                    </a:lnTo>
                    <a:close/>
                  </a:path>
                </a:pathLst>
              </a:custGeom>
              <a:solidFill>
                <a:srgbClr val="DBAD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75" name="Freeform 16"/>
              <p:cNvSpPr>
                <a:spLocks/>
              </p:cNvSpPr>
              <p:nvPr/>
            </p:nvSpPr>
            <p:spPr bwMode="auto">
              <a:xfrm>
                <a:off x="3671" y="936"/>
                <a:ext cx="678" cy="42"/>
              </a:xfrm>
              <a:custGeom>
                <a:avLst/>
                <a:gdLst>
                  <a:gd name="T0" fmla="*/ 0 w 1202"/>
                  <a:gd name="T1" fmla="*/ 0 h 75"/>
                  <a:gd name="T2" fmla="*/ 8 w 1202"/>
                  <a:gd name="T3" fmla="*/ 39 h 75"/>
                  <a:gd name="T4" fmla="*/ 1197 w 1202"/>
                  <a:gd name="T5" fmla="*/ 75 h 75"/>
                  <a:gd name="T6" fmla="*/ 1202 w 1202"/>
                  <a:gd name="T7" fmla="*/ 39 h 75"/>
                  <a:gd name="T8" fmla="*/ 0 w 1202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5"/>
                  <a:gd name="T17" fmla="*/ 1202 w 1202"/>
                  <a:gd name="T18" fmla="*/ 75 h 7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5">
                    <a:moveTo>
                      <a:pt x="0" y="0"/>
                    </a:moveTo>
                    <a:lnTo>
                      <a:pt x="8" y="39"/>
                    </a:lnTo>
                    <a:lnTo>
                      <a:pt x="1197" y="75"/>
                    </a:lnTo>
                    <a:lnTo>
                      <a:pt x="1202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76" name="Freeform 17"/>
              <p:cNvSpPr>
                <a:spLocks/>
              </p:cNvSpPr>
              <p:nvPr/>
            </p:nvSpPr>
            <p:spPr bwMode="auto">
              <a:xfrm>
                <a:off x="3671" y="1009"/>
                <a:ext cx="678" cy="43"/>
              </a:xfrm>
              <a:custGeom>
                <a:avLst/>
                <a:gdLst>
                  <a:gd name="T0" fmla="*/ 0 w 1202"/>
                  <a:gd name="T1" fmla="*/ 0 h 76"/>
                  <a:gd name="T2" fmla="*/ 8 w 1202"/>
                  <a:gd name="T3" fmla="*/ 41 h 76"/>
                  <a:gd name="T4" fmla="*/ 1197 w 1202"/>
                  <a:gd name="T5" fmla="*/ 76 h 76"/>
                  <a:gd name="T6" fmla="*/ 1202 w 1202"/>
                  <a:gd name="T7" fmla="*/ 41 h 76"/>
                  <a:gd name="T8" fmla="*/ 0 w 1202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02"/>
                  <a:gd name="T16" fmla="*/ 0 h 76"/>
                  <a:gd name="T17" fmla="*/ 1202 w 1202"/>
                  <a:gd name="T18" fmla="*/ 76 h 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02" h="76">
                    <a:moveTo>
                      <a:pt x="0" y="0"/>
                    </a:moveTo>
                    <a:lnTo>
                      <a:pt x="8" y="41"/>
                    </a:lnTo>
                    <a:lnTo>
                      <a:pt x="1197" y="76"/>
                    </a:lnTo>
                    <a:lnTo>
                      <a:pt x="1202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21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53260" name="Group 18"/>
            <p:cNvGrpSpPr>
              <a:grpSpLocks/>
            </p:cNvGrpSpPr>
            <p:nvPr/>
          </p:nvGrpSpPr>
          <p:grpSpPr bwMode="auto">
            <a:xfrm>
              <a:off x="2132" y="2807"/>
              <a:ext cx="996" cy="417"/>
              <a:chOff x="1377" y="1193"/>
              <a:chExt cx="996" cy="417"/>
            </a:xfrm>
          </p:grpSpPr>
          <p:sp>
            <p:nvSpPr>
              <p:cNvPr id="53261" name="Freeform 19"/>
              <p:cNvSpPr>
                <a:spLocks/>
              </p:cNvSpPr>
              <p:nvPr/>
            </p:nvSpPr>
            <p:spPr bwMode="auto">
              <a:xfrm flipH="1">
                <a:off x="1377" y="1194"/>
                <a:ext cx="996" cy="338"/>
              </a:xfrm>
              <a:custGeom>
                <a:avLst/>
                <a:gdLst>
                  <a:gd name="T0" fmla="*/ 20 w 4418"/>
                  <a:gd name="T1" fmla="*/ 1495 h 1499"/>
                  <a:gd name="T2" fmla="*/ 436 w 4418"/>
                  <a:gd name="T3" fmla="*/ 1495 h 1499"/>
                  <a:gd name="T4" fmla="*/ 444 w 4418"/>
                  <a:gd name="T5" fmla="*/ 1328 h 1499"/>
                  <a:gd name="T6" fmla="*/ 472 w 4418"/>
                  <a:gd name="T7" fmla="*/ 1222 h 1499"/>
                  <a:gd name="T8" fmla="*/ 517 w 4418"/>
                  <a:gd name="T9" fmla="*/ 1147 h 1499"/>
                  <a:gd name="T10" fmla="*/ 573 w 4418"/>
                  <a:gd name="T11" fmla="*/ 1073 h 1499"/>
                  <a:gd name="T12" fmla="*/ 641 w 4418"/>
                  <a:gd name="T13" fmla="*/ 1021 h 1499"/>
                  <a:gd name="T14" fmla="*/ 721 w 4418"/>
                  <a:gd name="T15" fmla="*/ 983 h 1499"/>
                  <a:gd name="T16" fmla="*/ 814 w 4418"/>
                  <a:gd name="T17" fmla="*/ 969 h 1499"/>
                  <a:gd name="T18" fmla="*/ 894 w 4418"/>
                  <a:gd name="T19" fmla="*/ 969 h 1499"/>
                  <a:gd name="T20" fmla="*/ 973 w 4418"/>
                  <a:gd name="T21" fmla="*/ 987 h 1499"/>
                  <a:gd name="T22" fmla="*/ 1039 w 4418"/>
                  <a:gd name="T23" fmla="*/ 1021 h 1499"/>
                  <a:gd name="T24" fmla="*/ 1091 w 4418"/>
                  <a:gd name="T25" fmla="*/ 1067 h 1499"/>
                  <a:gd name="T26" fmla="*/ 1138 w 4418"/>
                  <a:gd name="T27" fmla="*/ 1127 h 1499"/>
                  <a:gd name="T28" fmla="*/ 1178 w 4418"/>
                  <a:gd name="T29" fmla="*/ 1185 h 1499"/>
                  <a:gd name="T30" fmla="*/ 1209 w 4418"/>
                  <a:gd name="T31" fmla="*/ 1265 h 1499"/>
                  <a:gd name="T32" fmla="*/ 1229 w 4418"/>
                  <a:gd name="T33" fmla="*/ 1341 h 1499"/>
                  <a:gd name="T34" fmla="*/ 1240 w 4418"/>
                  <a:gd name="T35" fmla="*/ 1419 h 1499"/>
                  <a:gd name="T36" fmla="*/ 1243 w 4418"/>
                  <a:gd name="T37" fmla="*/ 1499 h 1499"/>
                  <a:gd name="T38" fmla="*/ 3298 w 4418"/>
                  <a:gd name="T39" fmla="*/ 1495 h 1499"/>
                  <a:gd name="T40" fmla="*/ 3313 w 4418"/>
                  <a:gd name="T41" fmla="*/ 1341 h 1499"/>
                  <a:gd name="T42" fmla="*/ 3343 w 4418"/>
                  <a:gd name="T43" fmla="*/ 1242 h 1499"/>
                  <a:gd name="T44" fmla="*/ 3375 w 4418"/>
                  <a:gd name="T45" fmla="*/ 1174 h 1499"/>
                  <a:gd name="T46" fmla="*/ 3420 w 4418"/>
                  <a:gd name="T47" fmla="*/ 1116 h 1499"/>
                  <a:gd name="T48" fmla="*/ 3470 w 4418"/>
                  <a:gd name="T49" fmla="*/ 1066 h 1499"/>
                  <a:gd name="T50" fmla="*/ 3530 w 4418"/>
                  <a:gd name="T51" fmla="*/ 1025 h 1499"/>
                  <a:gd name="T52" fmla="*/ 3599 w 4418"/>
                  <a:gd name="T53" fmla="*/ 1000 h 1499"/>
                  <a:gd name="T54" fmla="*/ 3683 w 4418"/>
                  <a:gd name="T55" fmla="*/ 990 h 1499"/>
                  <a:gd name="T56" fmla="*/ 3766 w 4418"/>
                  <a:gd name="T57" fmla="*/ 994 h 1499"/>
                  <a:gd name="T58" fmla="*/ 3843 w 4418"/>
                  <a:gd name="T59" fmla="*/ 1017 h 1499"/>
                  <a:gd name="T60" fmla="*/ 3901 w 4418"/>
                  <a:gd name="T61" fmla="*/ 1050 h 1499"/>
                  <a:gd name="T62" fmla="*/ 3960 w 4418"/>
                  <a:gd name="T63" fmla="*/ 1101 h 1499"/>
                  <a:gd name="T64" fmla="*/ 4001 w 4418"/>
                  <a:gd name="T65" fmla="*/ 1150 h 1499"/>
                  <a:gd name="T66" fmla="*/ 4039 w 4418"/>
                  <a:gd name="T67" fmla="*/ 1212 h 1499"/>
                  <a:gd name="T68" fmla="*/ 4071 w 4418"/>
                  <a:gd name="T69" fmla="*/ 1301 h 1499"/>
                  <a:gd name="T70" fmla="*/ 4080 w 4418"/>
                  <a:gd name="T71" fmla="*/ 1397 h 1499"/>
                  <a:gd name="T72" fmla="*/ 4080 w 4418"/>
                  <a:gd name="T73" fmla="*/ 1495 h 1499"/>
                  <a:gd name="T74" fmla="*/ 4418 w 4418"/>
                  <a:gd name="T75" fmla="*/ 1495 h 1499"/>
                  <a:gd name="T76" fmla="*/ 4418 w 4418"/>
                  <a:gd name="T77" fmla="*/ 1353 h 1499"/>
                  <a:gd name="T78" fmla="*/ 4277 w 4418"/>
                  <a:gd name="T79" fmla="*/ 1353 h 1499"/>
                  <a:gd name="T80" fmla="*/ 4277 w 4418"/>
                  <a:gd name="T81" fmla="*/ 869 h 1499"/>
                  <a:gd name="T82" fmla="*/ 4318 w 4418"/>
                  <a:gd name="T83" fmla="*/ 787 h 1499"/>
                  <a:gd name="T84" fmla="*/ 4036 w 4418"/>
                  <a:gd name="T85" fmla="*/ 423 h 1499"/>
                  <a:gd name="T86" fmla="*/ 3942 w 4418"/>
                  <a:gd name="T87" fmla="*/ 476 h 1499"/>
                  <a:gd name="T88" fmla="*/ 3579 w 4418"/>
                  <a:gd name="T89" fmla="*/ 747 h 1499"/>
                  <a:gd name="T90" fmla="*/ 1393 w 4418"/>
                  <a:gd name="T91" fmla="*/ 746 h 1499"/>
                  <a:gd name="T92" fmla="*/ 1929 w 4418"/>
                  <a:gd name="T93" fmla="*/ 198 h 1499"/>
                  <a:gd name="T94" fmla="*/ 1927 w 4418"/>
                  <a:gd name="T95" fmla="*/ 0 h 1499"/>
                  <a:gd name="T96" fmla="*/ 1305 w 4418"/>
                  <a:gd name="T97" fmla="*/ 646 h 1499"/>
                  <a:gd name="T98" fmla="*/ 502 w 4418"/>
                  <a:gd name="T99" fmla="*/ 707 h 1499"/>
                  <a:gd name="T100" fmla="*/ 221 w 4418"/>
                  <a:gd name="T101" fmla="*/ 807 h 1499"/>
                  <a:gd name="T102" fmla="*/ 81 w 4418"/>
                  <a:gd name="T103" fmla="*/ 949 h 1499"/>
                  <a:gd name="T104" fmla="*/ 81 w 4418"/>
                  <a:gd name="T105" fmla="*/ 1293 h 1499"/>
                  <a:gd name="T106" fmla="*/ 0 w 4418"/>
                  <a:gd name="T107" fmla="*/ 1353 h 1499"/>
                  <a:gd name="T108" fmla="*/ 20 w 4418"/>
                  <a:gd name="T109" fmla="*/ 1495 h 14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418"/>
                  <a:gd name="T166" fmla="*/ 0 h 1499"/>
                  <a:gd name="T167" fmla="*/ 4418 w 4418"/>
                  <a:gd name="T168" fmla="*/ 1499 h 14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418" h="1499">
                    <a:moveTo>
                      <a:pt x="20" y="1495"/>
                    </a:moveTo>
                    <a:lnTo>
                      <a:pt x="436" y="1495"/>
                    </a:lnTo>
                    <a:lnTo>
                      <a:pt x="444" y="1328"/>
                    </a:lnTo>
                    <a:lnTo>
                      <a:pt x="472" y="1222"/>
                    </a:lnTo>
                    <a:lnTo>
                      <a:pt x="517" y="1147"/>
                    </a:lnTo>
                    <a:lnTo>
                      <a:pt x="573" y="1073"/>
                    </a:lnTo>
                    <a:lnTo>
                      <a:pt x="641" y="1021"/>
                    </a:lnTo>
                    <a:lnTo>
                      <a:pt x="721" y="983"/>
                    </a:lnTo>
                    <a:lnTo>
                      <a:pt x="814" y="969"/>
                    </a:lnTo>
                    <a:lnTo>
                      <a:pt x="894" y="969"/>
                    </a:lnTo>
                    <a:lnTo>
                      <a:pt x="973" y="987"/>
                    </a:lnTo>
                    <a:lnTo>
                      <a:pt x="1039" y="1021"/>
                    </a:lnTo>
                    <a:lnTo>
                      <a:pt x="1091" y="1067"/>
                    </a:lnTo>
                    <a:lnTo>
                      <a:pt x="1138" y="1127"/>
                    </a:lnTo>
                    <a:lnTo>
                      <a:pt x="1178" y="1185"/>
                    </a:lnTo>
                    <a:lnTo>
                      <a:pt x="1209" y="1265"/>
                    </a:lnTo>
                    <a:lnTo>
                      <a:pt x="1229" y="1341"/>
                    </a:lnTo>
                    <a:lnTo>
                      <a:pt x="1240" y="1419"/>
                    </a:lnTo>
                    <a:lnTo>
                      <a:pt x="1243" y="1499"/>
                    </a:lnTo>
                    <a:lnTo>
                      <a:pt x="3298" y="1495"/>
                    </a:lnTo>
                    <a:lnTo>
                      <a:pt x="3313" y="1341"/>
                    </a:lnTo>
                    <a:lnTo>
                      <a:pt x="3343" y="1242"/>
                    </a:lnTo>
                    <a:lnTo>
                      <a:pt x="3375" y="1174"/>
                    </a:lnTo>
                    <a:lnTo>
                      <a:pt x="3420" y="1116"/>
                    </a:lnTo>
                    <a:lnTo>
                      <a:pt x="3470" y="1066"/>
                    </a:lnTo>
                    <a:lnTo>
                      <a:pt x="3530" y="1025"/>
                    </a:lnTo>
                    <a:lnTo>
                      <a:pt x="3599" y="1000"/>
                    </a:lnTo>
                    <a:lnTo>
                      <a:pt x="3683" y="990"/>
                    </a:lnTo>
                    <a:lnTo>
                      <a:pt x="3766" y="994"/>
                    </a:lnTo>
                    <a:lnTo>
                      <a:pt x="3843" y="1017"/>
                    </a:lnTo>
                    <a:lnTo>
                      <a:pt x="3901" y="1050"/>
                    </a:lnTo>
                    <a:lnTo>
                      <a:pt x="3960" y="1101"/>
                    </a:lnTo>
                    <a:lnTo>
                      <a:pt x="4001" y="1150"/>
                    </a:lnTo>
                    <a:lnTo>
                      <a:pt x="4039" y="1212"/>
                    </a:lnTo>
                    <a:lnTo>
                      <a:pt x="4071" y="1301"/>
                    </a:lnTo>
                    <a:lnTo>
                      <a:pt x="4080" y="1397"/>
                    </a:lnTo>
                    <a:lnTo>
                      <a:pt x="4080" y="1495"/>
                    </a:lnTo>
                    <a:lnTo>
                      <a:pt x="4418" y="1495"/>
                    </a:lnTo>
                    <a:lnTo>
                      <a:pt x="4418" y="1353"/>
                    </a:lnTo>
                    <a:lnTo>
                      <a:pt x="4277" y="1353"/>
                    </a:lnTo>
                    <a:lnTo>
                      <a:pt x="4277" y="869"/>
                    </a:lnTo>
                    <a:lnTo>
                      <a:pt x="4318" y="787"/>
                    </a:lnTo>
                    <a:lnTo>
                      <a:pt x="4036" y="423"/>
                    </a:lnTo>
                    <a:lnTo>
                      <a:pt x="3942" y="476"/>
                    </a:lnTo>
                    <a:lnTo>
                      <a:pt x="3579" y="747"/>
                    </a:lnTo>
                    <a:lnTo>
                      <a:pt x="1393" y="746"/>
                    </a:lnTo>
                    <a:lnTo>
                      <a:pt x="1929" y="198"/>
                    </a:lnTo>
                    <a:lnTo>
                      <a:pt x="1927" y="0"/>
                    </a:lnTo>
                    <a:lnTo>
                      <a:pt x="1305" y="646"/>
                    </a:lnTo>
                    <a:lnTo>
                      <a:pt x="502" y="707"/>
                    </a:lnTo>
                    <a:lnTo>
                      <a:pt x="221" y="807"/>
                    </a:lnTo>
                    <a:lnTo>
                      <a:pt x="81" y="949"/>
                    </a:lnTo>
                    <a:lnTo>
                      <a:pt x="81" y="1293"/>
                    </a:lnTo>
                    <a:lnTo>
                      <a:pt x="0" y="1353"/>
                    </a:lnTo>
                    <a:lnTo>
                      <a:pt x="20" y="1495"/>
                    </a:ln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62" name="Freeform 20"/>
              <p:cNvSpPr>
                <a:spLocks/>
              </p:cNvSpPr>
              <p:nvPr/>
            </p:nvSpPr>
            <p:spPr bwMode="auto">
              <a:xfrm flipH="1">
                <a:off x="1990" y="1312"/>
                <a:ext cx="28" cy="52"/>
              </a:xfrm>
              <a:custGeom>
                <a:avLst/>
                <a:gdLst>
                  <a:gd name="T0" fmla="*/ 0 w 121"/>
                  <a:gd name="T1" fmla="*/ 0 h 231"/>
                  <a:gd name="T2" fmla="*/ 27 w 121"/>
                  <a:gd name="T3" fmla="*/ 31 h 231"/>
                  <a:gd name="T4" fmla="*/ 52 w 121"/>
                  <a:gd name="T5" fmla="*/ 55 h 231"/>
                  <a:gd name="T6" fmla="*/ 76 w 121"/>
                  <a:gd name="T7" fmla="*/ 90 h 231"/>
                  <a:gd name="T8" fmla="*/ 96 w 121"/>
                  <a:gd name="T9" fmla="*/ 131 h 231"/>
                  <a:gd name="T10" fmla="*/ 110 w 121"/>
                  <a:gd name="T11" fmla="*/ 176 h 231"/>
                  <a:gd name="T12" fmla="*/ 121 w 121"/>
                  <a:gd name="T13" fmla="*/ 231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231"/>
                  <a:gd name="T23" fmla="*/ 121 w 121"/>
                  <a:gd name="T24" fmla="*/ 231 h 2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231">
                    <a:moveTo>
                      <a:pt x="0" y="0"/>
                    </a:moveTo>
                    <a:lnTo>
                      <a:pt x="27" y="31"/>
                    </a:lnTo>
                    <a:lnTo>
                      <a:pt x="52" y="55"/>
                    </a:lnTo>
                    <a:lnTo>
                      <a:pt x="76" y="90"/>
                    </a:lnTo>
                    <a:lnTo>
                      <a:pt x="96" y="131"/>
                    </a:lnTo>
                    <a:lnTo>
                      <a:pt x="110" y="176"/>
                    </a:lnTo>
                    <a:lnTo>
                      <a:pt x="121" y="231"/>
                    </a:lnTo>
                  </a:path>
                </a:pathLst>
              </a:custGeom>
              <a:solidFill>
                <a:srgbClr val="FF3300"/>
              </a:solidFill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63" name="Freeform 21"/>
              <p:cNvSpPr>
                <a:spLocks/>
              </p:cNvSpPr>
              <p:nvPr/>
            </p:nvSpPr>
            <p:spPr bwMode="auto">
              <a:xfrm flipH="1">
                <a:off x="1480" y="1193"/>
                <a:ext cx="459" cy="171"/>
              </a:xfrm>
              <a:custGeom>
                <a:avLst/>
                <a:gdLst>
                  <a:gd name="T0" fmla="*/ 0 w 2036"/>
                  <a:gd name="T1" fmla="*/ 0 h 759"/>
                  <a:gd name="T2" fmla="*/ 0 w 2036"/>
                  <a:gd name="T3" fmla="*/ 203 h 759"/>
                  <a:gd name="T4" fmla="*/ 728 w 2036"/>
                  <a:gd name="T5" fmla="*/ 203 h 759"/>
                  <a:gd name="T6" fmla="*/ 728 w 2036"/>
                  <a:gd name="T7" fmla="*/ 759 h 759"/>
                  <a:gd name="T8" fmla="*/ 811 w 2036"/>
                  <a:gd name="T9" fmla="*/ 759 h 759"/>
                  <a:gd name="T10" fmla="*/ 811 w 2036"/>
                  <a:gd name="T11" fmla="*/ 199 h 759"/>
                  <a:gd name="T12" fmla="*/ 1436 w 2036"/>
                  <a:gd name="T13" fmla="*/ 199 h 759"/>
                  <a:gd name="T14" fmla="*/ 1665 w 2036"/>
                  <a:gd name="T15" fmla="*/ 598 h 759"/>
                  <a:gd name="T16" fmla="*/ 1665 w 2036"/>
                  <a:gd name="T17" fmla="*/ 759 h 759"/>
                  <a:gd name="T18" fmla="*/ 2036 w 2036"/>
                  <a:gd name="T19" fmla="*/ 479 h 759"/>
                  <a:gd name="T20" fmla="*/ 1665 w 2036"/>
                  <a:gd name="T21" fmla="*/ 0 h 759"/>
                  <a:gd name="T22" fmla="*/ 0 w 2036"/>
                  <a:gd name="T23" fmla="*/ 0 h 7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036"/>
                  <a:gd name="T37" fmla="*/ 0 h 759"/>
                  <a:gd name="T38" fmla="*/ 2036 w 2036"/>
                  <a:gd name="T39" fmla="*/ 759 h 75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036" h="759">
                    <a:moveTo>
                      <a:pt x="0" y="0"/>
                    </a:moveTo>
                    <a:lnTo>
                      <a:pt x="0" y="203"/>
                    </a:lnTo>
                    <a:lnTo>
                      <a:pt x="728" y="203"/>
                    </a:lnTo>
                    <a:lnTo>
                      <a:pt x="728" y="759"/>
                    </a:lnTo>
                    <a:lnTo>
                      <a:pt x="811" y="759"/>
                    </a:lnTo>
                    <a:lnTo>
                      <a:pt x="811" y="199"/>
                    </a:lnTo>
                    <a:lnTo>
                      <a:pt x="1436" y="199"/>
                    </a:lnTo>
                    <a:lnTo>
                      <a:pt x="1665" y="598"/>
                    </a:lnTo>
                    <a:lnTo>
                      <a:pt x="1665" y="759"/>
                    </a:lnTo>
                    <a:lnTo>
                      <a:pt x="2036" y="479"/>
                    </a:lnTo>
                    <a:lnTo>
                      <a:pt x="166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64" name="Oval 22"/>
              <p:cNvSpPr>
                <a:spLocks noChangeArrowheads="1"/>
              </p:cNvSpPr>
              <p:nvPr/>
            </p:nvSpPr>
            <p:spPr bwMode="auto">
              <a:xfrm flipH="1">
                <a:off x="2109" y="1427"/>
                <a:ext cx="151" cy="180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65" name="Oval 23"/>
              <p:cNvSpPr>
                <a:spLocks noChangeArrowheads="1"/>
              </p:cNvSpPr>
              <p:nvPr/>
            </p:nvSpPr>
            <p:spPr bwMode="auto">
              <a:xfrm flipH="1">
                <a:off x="2164" y="1493"/>
                <a:ext cx="41" cy="48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66" name="Oval 24"/>
              <p:cNvSpPr>
                <a:spLocks noChangeArrowheads="1"/>
              </p:cNvSpPr>
              <p:nvPr/>
            </p:nvSpPr>
            <p:spPr bwMode="auto">
              <a:xfrm flipH="1">
                <a:off x="1465" y="1431"/>
                <a:ext cx="151" cy="179"/>
              </a:xfrm>
              <a:prstGeom prst="ellipse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3267" name="Oval 25"/>
              <p:cNvSpPr>
                <a:spLocks noChangeArrowheads="1"/>
              </p:cNvSpPr>
              <p:nvPr/>
            </p:nvSpPr>
            <p:spPr bwMode="auto">
              <a:xfrm flipH="1">
                <a:off x="1520" y="1496"/>
                <a:ext cx="41" cy="49"/>
              </a:xfrm>
              <a:prstGeom prst="ellipse">
                <a:avLst/>
              </a:pr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53255" name="Rectangle 26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800" b="1" i="1">
                <a:solidFill>
                  <a:schemeClr val="tx2"/>
                </a:solidFill>
              </a:rPr>
              <a:t>Question 4.14b</a:t>
            </a:r>
            <a:r>
              <a:rPr lang="en-US" altLang="en-US" sz="2800" b="1" i="1">
                <a:solidFill>
                  <a:srgbClr val="000000"/>
                </a:solidFill>
              </a:rPr>
              <a:t>   </a:t>
            </a:r>
            <a:r>
              <a:rPr lang="en-US" altLang="en-US" sz="2800" b="1">
                <a:solidFill>
                  <a:schemeClr val="accent2"/>
                </a:solidFill>
              </a:rPr>
              <a:t>Collision Course II</a:t>
            </a:r>
          </a:p>
        </p:txBody>
      </p:sp>
      <p:sp>
        <p:nvSpPr>
          <p:cNvPr id="53256" name="AutoShape 27"/>
          <p:cNvSpPr>
            <a:spLocks noChangeArrowheads="1"/>
          </p:cNvSpPr>
          <p:nvPr/>
        </p:nvSpPr>
        <p:spPr bwMode="auto">
          <a:xfrm>
            <a:off x="0" y="3548063"/>
            <a:ext cx="3924300" cy="330993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3257" name="Rectangle 28"/>
          <p:cNvSpPr>
            <a:spLocks noChangeArrowheads="1"/>
          </p:cNvSpPr>
          <p:nvPr/>
        </p:nvSpPr>
        <p:spPr bwMode="auto">
          <a:xfrm>
            <a:off x="0" y="3536950"/>
            <a:ext cx="3924300" cy="30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200" b="1" dirty="0">
                <a:solidFill>
                  <a:srgbClr val="000000"/>
                </a:solidFill>
              </a:rPr>
              <a:t>	</a:t>
            </a:r>
            <a:r>
              <a:rPr lang="en-US" altLang="en-US" sz="2000" b="1" dirty="0">
                <a:solidFill>
                  <a:srgbClr val="000000"/>
                </a:solidFill>
              </a:rPr>
              <a:t>We have seen that both vehicles experience the same magnitude of force.  But the acceleration is given by</a:t>
            </a:r>
            <a:r>
              <a:rPr lang="en-US" altLang="en-US" sz="2000" b="1" dirty="0">
                <a:solidFill>
                  <a:srgbClr val="0066FF"/>
                </a:solidFill>
              </a:rPr>
              <a:t> </a:t>
            </a:r>
            <a:r>
              <a:rPr lang="en-US" altLang="en-US" sz="2000" b="1" i="1" dirty="0">
                <a:solidFill>
                  <a:srgbClr val="1FA585"/>
                </a:solidFill>
              </a:rPr>
              <a:t>F/m</a:t>
            </a:r>
            <a:r>
              <a:rPr lang="en-US" altLang="en-US" sz="2000" b="1" dirty="0">
                <a:solidFill>
                  <a:srgbClr val="0066FF"/>
                </a:solidFill>
              </a:rPr>
              <a:t>  </a:t>
            </a:r>
            <a:r>
              <a:rPr lang="en-US" altLang="en-US" sz="2000" b="1" dirty="0">
                <a:solidFill>
                  <a:srgbClr val="000000"/>
                </a:solidFill>
              </a:rPr>
              <a:t>so the</a:t>
            </a:r>
            <a:r>
              <a:rPr lang="en-US" altLang="en-US" sz="2000" b="1" dirty="0">
                <a:solidFill>
                  <a:srgbClr val="0066FF"/>
                </a:solidFill>
              </a:rPr>
              <a:t> </a:t>
            </a:r>
            <a:r>
              <a:rPr lang="en-US" altLang="en-US" sz="2000" b="1" dirty="0">
                <a:solidFill>
                  <a:srgbClr val="7E12AE"/>
                </a:solidFill>
              </a:rPr>
              <a:t>car</a:t>
            </a:r>
            <a:r>
              <a:rPr lang="en-US" altLang="en-US" sz="2000" b="1" dirty="0">
                <a:solidFill>
                  <a:srgbClr val="0066FF"/>
                </a:solidFill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</a:rPr>
              <a:t>has the</a:t>
            </a:r>
            <a:r>
              <a:rPr lang="en-US" altLang="en-US" sz="2000" b="1" dirty="0">
                <a:solidFill>
                  <a:srgbClr val="0066FF"/>
                </a:solidFill>
              </a:rPr>
              <a:t> </a:t>
            </a:r>
            <a:r>
              <a:rPr lang="en-US" altLang="en-US" sz="2000" b="1" dirty="0">
                <a:solidFill>
                  <a:srgbClr val="7E12AE"/>
                </a:solidFill>
              </a:rPr>
              <a:t>larger acceleration,</a:t>
            </a:r>
            <a:r>
              <a:rPr lang="en-US" altLang="en-US" sz="2000" b="1" dirty="0">
                <a:solidFill>
                  <a:srgbClr val="000000"/>
                </a:solidFill>
              </a:rPr>
              <a:t> because it has the</a:t>
            </a:r>
            <a:r>
              <a:rPr lang="en-US" altLang="en-US" sz="2000" b="1" dirty="0">
                <a:solidFill>
                  <a:srgbClr val="0066FF"/>
                </a:solidFill>
              </a:rPr>
              <a:t> </a:t>
            </a:r>
            <a:r>
              <a:rPr lang="en-US" altLang="en-US" sz="2000" b="1" dirty="0">
                <a:solidFill>
                  <a:srgbClr val="7E12AE"/>
                </a:solidFill>
              </a:rPr>
              <a:t>smaller mass</a:t>
            </a:r>
            <a:r>
              <a:rPr lang="en-US" altLang="en-US" sz="2000" b="1" dirty="0">
                <a:solidFill>
                  <a:srgbClr val="000000"/>
                </a:solidFill>
              </a:rPr>
              <a:t>.</a:t>
            </a:r>
            <a:endParaRPr lang="en-US" altLang="en-US" sz="2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024744" cy="1143000"/>
          </a:xfrm>
        </p:spPr>
        <p:txBody>
          <a:bodyPr/>
          <a:lstStyle/>
          <a:p>
            <a:r>
              <a:rPr lang="en-US" dirty="0" smtClean="0"/>
              <a:t>Let’s think about collisions: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62808"/>
            <a:ext cx="6777317" cy="4499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can 2 objects collide, and what can happen when they do?</a:t>
            </a:r>
          </a:p>
          <a:p>
            <a:pPr lvl="1"/>
            <a:r>
              <a:rPr lang="en-US" dirty="0" smtClean="0"/>
              <a:t>Head-on, Rear-end, both moving, only one moving…</a:t>
            </a:r>
          </a:p>
          <a:p>
            <a:pPr lvl="1"/>
            <a:r>
              <a:rPr lang="en-US" dirty="0" smtClean="0"/>
              <a:t>They could bounce off each other</a:t>
            </a:r>
          </a:p>
          <a:p>
            <a:pPr lvl="1"/>
            <a:r>
              <a:rPr lang="en-US" dirty="0" smtClean="0"/>
              <a:t>They could stick together</a:t>
            </a:r>
          </a:p>
          <a:p>
            <a:pPr lvl="1"/>
            <a:r>
              <a:rPr lang="en-US" dirty="0" smtClean="0"/>
              <a:t>Anything else?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87"/>
          <a:stretch/>
        </p:blipFill>
        <p:spPr>
          <a:xfrm>
            <a:off x="5219220" y="3441920"/>
            <a:ext cx="3374569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84"/>
          <a:stretch/>
        </p:blipFill>
        <p:spPr>
          <a:xfrm>
            <a:off x="1795957" y="4114800"/>
            <a:ext cx="2689438" cy="22904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978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 Question 4.14a"/>
  <p:tag name="QUESTIONTYPE" val=" 0"/>
  <p:tag name="QUESTIONCHOICES" val=" 3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 Question 4.14b"/>
  <p:tag name="QUESTIONTYPE" val=" 0"/>
  <p:tag name="QUESTIONCHOICES" val=" 3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 Question 4.14a"/>
  <p:tag name="QUESTIONTYPE" val=" 0"/>
  <p:tag name="QUESTIONCHOICES" val=" 3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 Question 4.14b"/>
  <p:tag name="QUESTIONTYPE" val=" 0"/>
  <p:tag name="QUESTIONCHOICES" val=" 3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 Question 6.17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1240</TotalTime>
  <Words>1032</Words>
  <Application>Microsoft Office PowerPoint</Application>
  <PresentationFormat>On-screen Show (4:3)</PresentationFormat>
  <Paragraphs>166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Cambria Math</vt:lpstr>
      <vt:lpstr>Century Gothic</vt:lpstr>
      <vt:lpstr>Monotype Sorts</vt:lpstr>
      <vt:lpstr>Symbol</vt:lpstr>
      <vt:lpstr>Times New Roman</vt:lpstr>
      <vt:lpstr>Wingdings</vt:lpstr>
      <vt:lpstr>Wingdings 2</vt:lpstr>
      <vt:lpstr>Austin</vt:lpstr>
      <vt:lpstr>PowerPoint Presentation</vt:lpstr>
      <vt:lpstr>PowerPoint Presentation</vt:lpstr>
      <vt:lpstr>Newton’s 3rd Law of Motion</vt:lpstr>
      <vt:lpstr>3rd Law Examples</vt:lpstr>
      <vt:lpstr>PowerPoint Presentation</vt:lpstr>
      <vt:lpstr>PowerPoint Presentation</vt:lpstr>
      <vt:lpstr>PowerPoint Presentation</vt:lpstr>
      <vt:lpstr>PowerPoint Presentation</vt:lpstr>
      <vt:lpstr>Let’s think about collisions:</vt:lpstr>
      <vt:lpstr>Let’s start with 1 object…</vt:lpstr>
      <vt:lpstr>Question 6.17   Shut the Door!</vt:lpstr>
      <vt:lpstr>Question 6.17   Shut the Door!</vt:lpstr>
      <vt:lpstr>During a collision between 2 things:</vt:lpstr>
      <vt:lpstr>During a collision between 2 things:</vt:lpstr>
      <vt:lpstr>Let’s go one step further…</vt:lpstr>
      <vt:lpstr>Conservation  of Linear Momentum</vt:lpstr>
      <vt:lpstr>Example:</vt:lpstr>
      <vt:lpstr>Practice #2</vt:lpstr>
      <vt:lpstr>PowerPoint Presentation</vt:lpstr>
      <vt:lpstr>PowerPoint Presentation</vt:lpstr>
      <vt:lpstr>Types of Collisions</vt:lpstr>
      <vt:lpstr>Explosions!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Momentum</dc:title>
  <dc:creator>Windows User</dc:creator>
  <cp:lastModifiedBy>Ciustea, Corina    SHS - Staff</cp:lastModifiedBy>
  <cp:revision>28</cp:revision>
  <cp:lastPrinted>2019-01-31T21:12:14Z</cp:lastPrinted>
  <dcterms:created xsi:type="dcterms:W3CDTF">2016-01-12T15:46:22Z</dcterms:created>
  <dcterms:modified xsi:type="dcterms:W3CDTF">2019-01-31T22:31:43Z</dcterms:modified>
</cp:coreProperties>
</file>