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1"/>
  </p:notesMasterIdLst>
  <p:handoutMasterIdLst>
    <p:handoutMasterId r:id="rId12"/>
  </p:handoutMasterIdLst>
  <p:sldIdLst>
    <p:sldId id="262" r:id="rId2"/>
    <p:sldId id="263" r:id="rId3"/>
    <p:sldId id="268" r:id="rId4"/>
    <p:sldId id="256" r:id="rId5"/>
    <p:sldId id="269" r:id="rId6"/>
    <p:sldId id="261" r:id="rId7"/>
    <p:sldId id="257" r:id="rId8"/>
    <p:sldId id="259" r:id="rId9"/>
    <p:sldId id="25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E5158-7AED-4B61-8CDB-74F672559384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EE278-F238-486E-9CB2-CEE084EFB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83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04344-97AA-4131-A387-CD8B32FBD479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82155-52B1-4470-BB28-A9685E46A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4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http://news.nationalgeographic.com/news/2012/08/120802-cheetah-sarah-cincinnati-zoo-fastest-record-science-usain-bolt-olympics/#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BFEF02-C557-4540-94BB-8D17B769044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19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8AED620-5D5E-4652-BAFE-38FC36FDE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7F65-59D5-4CE0-AA77-ED55E0380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EB62-4B25-48FD-B18B-9D9D24804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073ADD-19F1-439F-82DD-E0A5A9C9D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AE1BE-19DC-4CAF-8C12-42F087A931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815EB-235A-449F-80D6-9B72CEFF7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FFB8D4D-4E48-47CC-84AA-2B6D8ABE74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E746-5769-4E8C-B4CE-BB43AA62C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B25C-183D-418B-96FB-CA7952721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C54D-37C2-461C-8F1F-8A89C4AC5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3203-A95B-4548-AD21-BB8EB8B381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6284331-52B6-44EA-83EC-94270966B2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news.nationalgeographic.com/news/2012/08/120802-cheetah-sarah-cincinnati-zoo-fastest-record-science-usain-bolt-olympics/" TargetMode="Externa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jpeg"/><Relationship Id="rId4" Type="http://schemas.openxmlformats.org/officeDocument/2006/relationships/hyperlink" Target="http://images.google.com/imgres?imgurl=http://www.freewebs.com/marshcheetahs/running%20cheetah.jpg&amp;imgrefurl=http://www.freewebs.com/marshcheetahs/&amp;usg=__BfObLFXlBq4d2QAFKkXVlo_ZghM=&amp;h=300&amp;w=400&amp;sz=22&amp;hl=en&amp;start=3&amp;um=1&amp;tbnid=Z056OnEXCH5lHM:&amp;tbnh=93&amp;tbnw=124&amp;prev=/images?q=running+cheetah&amp;hl=en&amp;safe=active&amp;rlz=1W1GGIH_en&amp;um=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724400"/>
            <a:ext cx="8458200" cy="122237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Collisions Revisited!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5638800"/>
            <a:ext cx="8001000" cy="533400"/>
          </a:xfrm>
        </p:spPr>
        <p:txBody>
          <a:bodyPr>
            <a:noAutofit/>
          </a:bodyPr>
          <a:lstStyle/>
          <a:p>
            <a:r>
              <a:rPr lang="en-US" sz="2500" i="1" dirty="0" smtClean="0"/>
              <a:t>Momentum and Energy in Elastic and Inelastic Collisions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Reminder: Conservation of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closed system, the total momentum of all objects in the system will remain constant</a:t>
            </a:r>
          </a:p>
          <a:p>
            <a:r>
              <a:rPr lang="en-US" dirty="0" smtClean="0"/>
              <a:t>In other words…the total momentum in the system right before an “event” will be equal to the total momentum right after the “event”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3474900"/>
              </p:ext>
            </p:extLst>
          </p:nvPr>
        </p:nvGraphicFramePr>
        <p:xfrm>
          <a:off x="2859004" y="4572000"/>
          <a:ext cx="3425992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4" name="Equation" r:id="rId3" imgW="850680" imgH="241200" progId="Equation.3">
                  <p:embed/>
                </p:oleObj>
              </mc:Choice>
              <mc:Fallback>
                <p:oleObj name="Equation" r:id="rId3" imgW="8506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9004" y="4572000"/>
                        <a:ext cx="3425992" cy="971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49325"/>
          </a:xfrm>
        </p:spPr>
        <p:txBody>
          <a:bodyPr/>
          <a:lstStyle/>
          <a:p>
            <a:pPr eaLnBrk="1" hangingPunct="1"/>
            <a:r>
              <a:rPr lang="en-US" b="1" dirty="0" smtClean="0"/>
              <a:t>Reminder: Kinetic Energy (E</a:t>
            </a:r>
            <a:r>
              <a:rPr lang="en-US" b="1" baseline="-25000" dirty="0" smtClean="0"/>
              <a:t>K</a:t>
            </a:r>
            <a:r>
              <a:rPr lang="en-US" b="1" dirty="0" smtClean="0"/>
              <a:t>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The energy a body has because it is moving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Units: Joules (J)</a:t>
            </a:r>
          </a:p>
          <a:p>
            <a:pPr marL="68580" indent="0" eaLnBrk="1" hangingPunct="1">
              <a:lnSpc>
                <a:spcPct val="90000"/>
              </a:lnSpc>
              <a:buNone/>
              <a:defRPr/>
            </a:pPr>
            <a:endParaRPr lang="en-US" sz="2800" baseline="30000" dirty="0" smtClean="0"/>
          </a:p>
        </p:txBody>
      </p:sp>
      <p:pic>
        <p:nvPicPr>
          <p:cNvPr id="17410" name="Picture 2" descr="http://www.freewebs.com/marshcheetahs/running%20cheetah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234" y="1902372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4368"/>
              </p:ext>
            </p:extLst>
          </p:nvPr>
        </p:nvGraphicFramePr>
        <p:xfrm>
          <a:off x="1447800" y="2286000"/>
          <a:ext cx="2175385" cy="1142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3" name="Equation" r:id="rId6" imgW="749160" imgH="393480" progId="Equation.3">
                  <p:embed/>
                </p:oleObj>
              </mc:Choice>
              <mc:Fallback>
                <p:oleObj name="Equation" r:id="rId6" imgW="7491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47800" y="2286000"/>
                        <a:ext cx="2175385" cy="1142999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465083" y="6215058"/>
            <a:ext cx="8229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hlinkClick r:id="rId8"/>
              </a:rPr>
              <a:t>Cheetah Breaks Speed Record - Beats </a:t>
            </a:r>
            <a:r>
              <a:rPr lang="en-US" sz="1400" dirty="0" err="1" smtClean="0">
                <a:hlinkClick r:id="rId8"/>
              </a:rPr>
              <a:t>Usain</a:t>
            </a:r>
            <a:r>
              <a:rPr lang="en-US" sz="1400" dirty="0" smtClean="0">
                <a:hlinkClick r:id="rId8"/>
              </a:rPr>
              <a:t> Bolt by Seconds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2930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" name="Rectangle 81"/>
          <p:cNvSpPr>
            <a:spLocks noChangeArrowheads="1"/>
          </p:cNvSpPr>
          <p:nvPr/>
        </p:nvSpPr>
        <p:spPr bwMode="auto">
          <a:xfrm>
            <a:off x="609600" y="3352800"/>
            <a:ext cx="39624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800" b="1" dirty="0"/>
              <a:t>Inelastic:  </a:t>
            </a:r>
            <a:r>
              <a:rPr lang="en-US" sz="2400" dirty="0"/>
              <a:t>Objects impact and separate, but there has been damage done to each</a:t>
            </a:r>
            <a:endParaRPr lang="en-US" sz="2400" b="1" dirty="0"/>
          </a:p>
        </p:txBody>
      </p:sp>
      <p:sp>
        <p:nvSpPr>
          <p:cNvPr id="2127" name="Rectangle 79"/>
          <p:cNvSpPr>
            <a:spLocks noChangeArrowheads="1"/>
          </p:cNvSpPr>
          <p:nvPr/>
        </p:nvSpPr>
        <p:spPr bwMode="auto">
          <a:xfrm>
            <a:off x="609600" y="2438400"/>
            <a:ext cx="39624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800" b="1" dirty="0"/>
              <a:t>Elastic:  </a:t>
            </a:r>
            <a:r>
              <a:rPr lang="en-US" sz="2400" dirty="0"/>
              <a:t>Objects bounce off each other undamaged</a:t>
            </a:r>
            <a:endParaRPr lang="en-US" sz="2400" b="1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0387"/>
            <a:ext cx="8382000" cy="658813"/>
          </a:xfrm>
        </p:spPr>
        <p:txBody>
          <a:bodyPr/>
          <a:lstStyle/>
          <a:p>
            <a:r>
              <a:rPr lang="en-US" sz="3400" dirty="0" smtClean="0"/>
              <a:t>Types of Collisions and Conservation</a:t>
            </a:r>
            <a:endParaRPr lang="en-US" sz="3400" dirty="0"/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6553200" y="4598988"/>
            <a:ext cx="2133600" cy="197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800" dirty="0">
                <a:solidFill>
                  <a:srgbClr val="009900"/>
                </a:solidFill>
              </a:rPr>
              <a:t>Conserved</a:t>
            </a:r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4572000" y="4598988"/>
            <a:ext cx="1981200" cy="197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800" dirty="0">
                <a:solidFill>
                  <a:srgbClr val="009900"/>
                </a:solidFill>
              </a:rPr>
              <a:t>NOT conserved</a:t>
            </a:r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609600" y="4575175"/>
            <a:ext cx="3962400" cy="197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800" b="1" dirty="0" smtClean="0"/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400" dirty="0" smtClean="0"/>
              <a:t>Objects </a:t>
            </a:r>
            <a:r>
              <a:rPr lang="en-US" sz="2400" dirty="0"/>
              <a:t>impact and STICK TOGETHER as one larger mass with the same, slower velocity</a:t>
            </a:r>
            <a:endParaRPr lang="en-US" sz="2400" b="1" dirty="0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6553200" y="3351213"/>
            <a:ext cx="21336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800" dirty="0">
                <a:solidFill>
                  <a:srgbClr val="009900"/>
                </a:solidFill>
              </a:rPr>
              <a:t>Conserved</a:t>
            </a: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4572000" y="3351213"/>
            <a:ext cx="19812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800" dirty="0">
                <a:solidFill>
                  <a:srgbClr val="009900"/>
                </a:solidFill>
              </a:rPr>
              <a:t>NOT conserved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553200" y="2468563"/>
            <a:ext cx="21336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</a:pPr>
            <a:r>
              <a:rPr lang="en-US" sz="2800" dirty="0">
                <a:solidFill>
                  <a:srgbClr val="009900"/>
                </a:solidFill>
              </a:rPr>
              <a:t>Conserved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4572000" y="2468563"/>
            <a:ext cx="19812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800" dirty="0">
                <a:solidFill>
                  <a:srgbClr val="009900"/>
                </a:solidFill>
              </a:rPr>
              <a:t>Conserved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6553200" y="1524000"/>
            <a:ext cx="21336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800" b="1" u="sng" dirty="0"/>
              <a:t>Momentum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572000" y="1524000"/>
            <a:ext cx="19812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800" b="1" u="sng" dirty="0"/>
              <a:t>Kinetic Energy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9600" y="1524000"/>
            <a:ext cx="39624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800" b="1" u="sng" dirty="0"/>
              <a:t>TYPE</a:t>
            </a:r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609600" y="1524000"/>
            <a:ext cx="8077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609600" y="2468563"/>
            <a:ext cx="807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609600" y="6577013"/>
            <a:ext cx="8077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609600" y="1524000"/>
            <a:ext cx="0" cy="50530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4572000" y="1524000"/>
            <a:ext cx="0" cy="5053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6553200" y="1524000"/>
            <a:ext cx="0" cy="5053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8686800" y="1524000"/>
            <a:ext cx="0" cy="50530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609600" y="3351213"/>
            <a:ext cx="807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>
            <a:off x="609600" y="4598988"/>
            <a:ext cx="807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1" name="Rectangle 83"/>
          <p:cNvSpPr>
            <a:spLocks noChangeArrowheads="1"/>
          </p:cNvSpPr>
          <p:nvPr/>
        </p:nvSpPr>
        <p:spPr bwMode="auto">
          <a:xfrm>
            <a:off x="609600" y="4648200"/>
            <a:ext cx="3962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800" b="1" dirty="0"/>
              <a:t>Perfectly Inelastic</a:t>
            </a:r>
            <a:r>
              <a:rPr lang="en-US" sz="2800" dirty="0"/>
              <a:t>:</a:t>
            </a: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" grpId="0"/>
      <p:bldP spid="2127" grpId="0"/>
      <p:bldP spid="2052" grpId="0"/>
      <p:bldP spid="2086" grpId="0"/>
      <p:bldP spid="2084" grpId="0"/>
      <p:bldP spid="2082" grpId="0"/>
      <p:bldP spid="2077" grpId="0"/>
      <p:bldP spid="2075" grpId="0"/>
      <p:bldP spid="2061" grpId="0"/>
      <p:bldP spid="2060" grpId="0"/>
      <p:bldP spid="2057" grpId="0"/>
      <p:bldP spid="2056" grpId="0"/>
      <p:bldP spid="2055" grpId="0"/>
      <p:bldP spid="2063" grpId="0" animBg="1"/>
      <p:bldP spid="2064" grpId="0" animBg="1"/>
      <p:bldP spid="2065" grpId="0" animBg="1"/>
      <p:bldP spid="2066" grpId="0" animBg="1"/>
      <p:bldP spid="2067" grpId="0" animBg="1"/>
      <p:bldP spid="2068" grpId="0" animBg="1"/>
      <p:bldP spid="2070" grpId="0" animBg="1"/>
      <p:bldP spid="2074" grpId="0" animBg="1"/>
      <p:bldP spid="2083" grpId="0" animBg="1"/>
      <p:bldP spid="21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29" name="Rectangle 81"/>
              <p:cNvSpPr>
                <a:spLocks noChangeArrowheads="1"/>
              </p:cNvSpPr>
              <p:nvPr/>
            </p:nvSpPr>
            <p:spPr bwMode="auto">
              <a:xfrm>
                <a:off x="609600" y="4010025"/>
                <a:ext cx="3962400" cy="1247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None/>
                </a:pPr>
                <a:r>
                  <a:rPr lang="en-US" sz="2800" b="1" dirty="0" smtClean="0"/>
                  <a:t>Inelastic:</a:t>
                </a:r>
              </a:p>
              <a:p>
                <a:pPr marL="0" lvl="1" eaLnBrk="1" hangingPunct="1">
                  <a:spcBef>
                    <a:spcPct val="20000"/>
                  </a:spcBef>
                  <a:buClr>
                    <a:schemeClr val="accent1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latin typeface="Cambria Math"/>
                          <a:cs typeface="Cambria Math"/>
                        </a:rPr>
                        <m:t>𝑚</m:t>
                      </m:r>
                      <m:r>
                        <a:rPr lang="en-US" sz="2000" i="1" baseline="-25000" dirty="0">
                          <a:latin typeface="Cambria Math"/>
                          <a:cs typeface="Cambria Math"/>
                        </a:rPr>
                        <m:t>1</m:t>
                      </m:r>
                      <m:r>
                        <a:rPr lang="en-US" sz="2000" b="1" i="1" dirty="0">
                          <a:latin typeface="Cambria Math"/>
                          <a:cs typeface="Cambria Math"/>
                        </a:rPr>
                        <m:t>𝒗</m:t>
                      </m:r>
                      <m:r>
                        <a:rPr lang="en-US" sz="2000" b="1" i="1" baseline="-25000" dirty="0">
                          <a:latin typeface="Cambria Math"/>
                          <a:cs typeface="Cambria Math"/>
                        </a:rPr>
                        <m:t>𝟏</m:t>
                      </m:r>
                      <m:r>
                        <a:rPr lang="en-US" sz="2000" i="1" dirty="0">
                          <a:latin typeface="Cambria Math"/>
                          <a:cs typeface="Cambria Math"/>
                        </a:rPr>
                        <m:t>+</m:t>
                      </m:r>
                      <m:r>
                        <a:rPr lang="en-US" sz="2000" i="1" dirty="0">
                          <a:latin typeface="Cambria Math"/>
                          <a:cs typeface="Cambria Math"/>
                        </a:rPr>
                        <m:t>𝑚</m:t>
                      </m:r>
                      <m:r>
                        <a:rPr lang="en-US" sz="2000" i="1" baseline="-25000" dirty="0">
                          <a:latin typeface="Cambria Math"/>
                          <a:cs typeface="Cambria Math"/>
                        </a:rPr>
                        <m:t>2</m:t>
                      </m:r>
                      <m:r>
                        <a:rPr lang="en-US" sz="2000" b="1" i="1" dirty="0">
                          <a:latin typeface="Cambria Math"/>
                          <a:cs typeface="Cambria Math"/>
                        </a:rPr>
                        <m:t>𝒗</m:t>
                      </m:r>
                      <m:r>
                        <a:rPr lang="en-US" sz="2000" b="1" i="1" baseline="-25000" dirty="0">
                          <a:latin typeface="Cambria Math"/>
                          <a:cs typeface="Cambria Math"/>
                        </a:rPr>
                        <m:t>𝟐</m:t>
                      </m:r>
                      <m:r>
                        <a:rPr lang="en-US" sz="2000" i="1" dirty="0">
                          <a:latin typeface="Cambria Math"/>
                          <a:cs typeface="Cambria Math"/>
                        </a:rPr>
                        <m:t> = </m:t>
                      </m:r>
                      <m:r>
                        <a:rPr lang="en-US" sz="2000" i="1" dirty="0">
                          <a:latin typeface="Cambria Math"/>
                          <a:cs typeface="Cambria Math"/>
                        </a:rPr>
                        <m:t>𝑚</m:t>
                      </m:r>
                      <m:r>
                        <a:rPr lang="en-US" sz="2000" i="1" baseline="-25000" dirty="0">
                          <a:latin typeface="Cambria Math"/>
                          <a:cs typeface="Cambria Math"/>
                        </a:rPr>
                        <m:t>1</m:t>
                      </m:r>
                      <m:r>
                        <a:rPr lang="en-US" sz="2000" b="1" i="1" dirty="0">
                          <a:latin typeface="Cambria Math"/>
                          <a:cs typeface="Cambria Math"/>
                        </a:rPr>
                        <m:t>𝒗</m:t>
                      </m:r>
                      <m:r>
                        <a:rPr lang="en-US" sz="2000" b="1" i="1" baseline="-25000" dirty="0">
                          <a:latin typeface="Cambria Math"/>
                          <a:cs typeface="Cambria Math"/>
                        </a:rPr>
                        <m:t>𝟏</m:t>
                      </m:r>
                      <m:r>
                        <a:rPr lang="en-US" sz="2000" b="1" i="1" dirty="0">
                          <a:latin typeface="Cambria Math"/>
                          <a:cs typeface="Cambria Math"/>
                        </a:rPr>
                        <m:t>’</m:t>
                      </m:r>
                      <m:r>
                        <a:rPr lang="en-US" sz="2000" i="1" dirty="0">
                          <a:latin typeface="Cambria Math"/>
                          <a:cs typeface="Cambria Math"/>
                        </a:rPr>
                        <m:t>+</m:t>
                      </m:r>
                      <m:r>
                        <a:rPr lang="en-US" sz="2000" i="1" dirty="0">
                          <a:latin typeface="Cambria Math"/>
                          <a:cs typeface="Cambria Math"/>
                        </a:rPr>
                        <m:t>𝑚</m:t>
                      </m:r>
                      <m:r>
                        <a:rPr lang="en-US" sz="2000" i="1" baseline="-25000" dirty="0">
                          <a:latin typeface="Cambria Math"/>
                          <a:cs typeface="Cambria Math"/>
                        </a:rPr>
                        <m:t>2</m:t>
                      </m:r>
                      <m:r>
                        <a:rPr lang="en-US" sz="2000" b="1" i="1" dirty="0">
                          <a:latin typeface="Cambria Math"/>
                          <a:cs typeface="Cambria Math"/>
                        </a:rPr>
                        <m:t>𝒗</m:t>
                      </m:r>
                      <m:r>
                        <a:rPr lang="en-US" sz="2000" b="1" i="1" baseline="-25000" dirty="0">
                          <a:latin typeface="Cambria Math"/>
                          <a:cs typeface="Cambria Math"/>
                        </a:rPr>
                        <m:t>𝟐</m:t>
                      </m:r>
                      <m:r>
                        <a:rPr lang="en-US" sz="2000" i="1" dirty="0">
                          <a:latin typeface="Cambria Math"/>
                          <a:cs typeface="Cambria Math"/>
                        </a:rPr>
                        <m:t>’</m:t>
                      </m:r>
                    </m:oMath>
                  </m:oMathPara>
                </a14:m>
                <a:endParaRPr lang="en-US" sz="2000" i="1" dirty="0">
                  <a:latin typeface="Cambria Math"/>
                  <a:cs typeface="Cambria Math"/>
                </a:endParaRPr>
              </a:p>
            </p:txBody>
          </p:sp>
        </mc:Choice>
        <mc:Fallback xmlns="">
          <p:sp>
            <p:nvSpPr>
              <p:cNvPr id="2129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4010025"/>
                <a:ext cx="3962400" cy="1247775"/>
              </a:xfrm>
              <a:prstGeom prst="rect">
                <a:avLst/>
              </a:prstGeom>
              <a:blipFill rotWithShape="1">
                <a:blip r:embed="rId2"/>
                <a:stretch>
                  <a:fillRect l="-3077" t="-487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27" name="Rectangle 79"/>
              <p:cNvSpPr>
                <a:spLocks noChangeArrowheads="1"/>
              </p:cNvSpPr>
              <p:nvPr/>
            </p:nvSpPr>
            <p:spPr bwMode="auto">
              <a:xfrm>
                <a:off x="609600" y="2438400"/>
                <a:ext cx="3962400" cy="8826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None/>
                </a:pPr>
                <a:r>
                  <a:rPr lang="en-US" sz="2800" b="1" dirty="0" smtClean="0"/>
                  <a:t>Elastic:</a:t>
                </a:r>
              </a:p>
              <a:p>
                <a:pPr marL="0" lvl="1" eaLnBrk="1" hangingPunct="1">
                  <a:spcBef>
                    <a:spcPct val="20000"/>
                  </a:spcBef>
                  <a:buClr>
                    <a:schemeClr val="accent1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chemeClr val="tx1"/>
                          </a:solidFill>
                          <a:latin typeface="Cambria Math"/>
                          <a:cs typeface="Cambria Math"/>
                        </a:rPr>
                        <m:t>𝑚</m:t>
                      </m:r>
                      <m:r>
                        <a:rPr lang="en-US" sz="2000" i="1" baseline="-25000" dirty="0">
                          <a:solidFill>
                            <a:schemeClr val="tx1"/>
                          </a:solidFill>
                          <a:latin typeface="Cambria Math"/>
                          <a:cs typeface="Cambria Math"/>
                        </a:rPr>
                        <m:t>1</m:t>
                      </m:r>
                      <m:r>
                        <a:rPr lang="en-US" sz="2000" b="1" i="1" dirty="0">
                          <a:solidFill>
                            <a:schemeClr val="tx1"/>
                          </a:solidFill>
                          <a:latin typeface="Cambria Math"/>
                          <a:cs typeface="Cambria Math"/>
                        </a:rPr>
                        <m:t>𝒗</m:t>
                      </m:r>
                      <m:r>
                        <a:rPr lang="en-US" sz="2000" b="1" i="1" baseline="-25000" dirty="0">
                          <a:solidFill>
                            <a:schemeClr val="tx1"/>
                          </a:solidFill>
                          <a:latin typeface="Cambria Math"/>
                          <a:cs typeface="Cambria Math"/>
                        </a:rPr>
                        <m:t>𝟏</m:t>
                      </m:r>
                      <m:r>
                        <a:rPr lang="en-US" sz="2000" i="1" dirty="0">
                          <a:solidFill>
                            <a:schemeClr val="tx1"/>
                          </a:solidFill>
                          <a:latin typeface="Cambria Math"/>
                          <a:cs typeface="Cambria Math"/>
                        </a:rPr>
                        <m:t>+</m:t>
                      </m:r>
                      <m:r>
                        <a:rPr lang="en-US" sz="2000" i="1" dirty="0">
                          <a:solidFill>
                            <a:schemeClr val="tx1"/>
                          </a:solidFill>
                          <a:latin typeface="Cambria Math"/>
                          <a:cs typeface="Cambria Math"/>
                        </a:rPr>
                        <m:t>𝑚</m:t>
                      </m:r>
                      <m:r>
                        <a:rPr lang="en-US" sz="2000" i="1" baseline="-25000" dirty="0">
                          <a:solidFill>
                            <a:schemeClr val="tx1"/>
                          </a:solidFill>
                          <a:latin typeface="Cambria Math"/>
                          <a:cs typeface="Cambria Math"/>
                        </a:rPr>
                        <m:t>2</m:t>
                      </m:r>
                      <m:r>
                        <a:rPr lang="en-US" sz="2000" b="1" i="1" dirty="0">
                          <a:solidFill>
                            <a:schemeClr val="tx1"/>
                          </a:solidFill>
                          <a:latin typeface="Cambria Math"/>
                          <a:cs typeface="Cambria Math"/>
                        </a:rPr>
                        <m:t>𝒗</m:t>
                      </m:r>
                      <m:r>
                        <a:rPr lang="en-US" sz="2000" b="1" i="1" baseline="-25000" dirty="0">
                          <a:solidFill>
                            <a:schemeClr val="tx1"/>
                          </a:solidFill>
                          <a:latin typeface="Cambria Math"/>
                          <a:cs typeface="Cambria Math"/>
                        </a:rPr>
                        <m:t>𝟐</m:t>
                      </m:r>
                      <m:r>
                        <a:rPr lang="en-US" sz="2000" i="1" dirty="0">
                          <a:solidFill>
                            <a:schemeClr val="tx1"/>
                          </a:solidFill>
                          <a:latin typeface="Cambria Math"/>
                          <a:cs typeface="Cambria Math"/>
                        </a:rPr>
                        <m:t> = </m:t>
                      </m:r>
                      <m:r>
                        <a:rPr lang="en-US" sz="2000" i="1" dirty="0">
                          <a:solidFill>
                            <a:schemeClr val="tx1"/>
                          </a:solidFill>
                          <a:latin typeface="Cambria Math"/>
                          <a:cs typeface="Cambria Math"/>
                        </a:rPr>
                        <m:t>𝑚</m:t>
                      </m:r>
                      <m:r>
                        <a:rPr lang="en-US" sz="2000" i="1" baseline="-25000" dirty="0">
                          <a:solidFill>
                            <a:schemeClr val="tx1"/>
                          </a:solidFill>
                          <a:latin typeface="Cambria Math"/>
                          <a:cs typeface="Cambria Math"/>
                        </a:rPr>
                        <m:t>1</m:t>
                      </m:r>
                      <m:r>
                        <a:rPr lang="en-US" sz="2000" b="1" i="1" dirty="0">
                          <a:solidFill>
                            <a:schemeClr val="tx1"/>
                          </a:solidFill>
                          <a:latin typeface="Cambria Math"/>
                          <a:cs typeface="Cambria Math"/>
                        </a:rPr>
                        <m:t>𝒗</m:t>
                      </m:r>
                      <m:r>
                        <a:rPr lang="en-US" sz="2000" b="1" i="1" baseline="-25000" dirty="0">
                          <a:solidFill>
                            <a:schemeClr val="tx1"/>
                          </a:solidFill>
                          <a:latin typeface="Cambria Math"/>
                          <a:cs typeface="Cambria Math"/>
                        </a:rPr>
                        <m:t>𝟏</m:t>
                      </m:r>
                      <m:r>
                        <a:rPr lang="en-US" sz="2000" b="1" i="1" dirty="0">
                          <a:solidFill>
                            <a:schemeClr val="tx1"/>
                          </a:solidFill>
                          <a:latin typeface="Cambria Math"/>
                          <a:cs typeface="Cambria Math"/>
                        </a:rPr>
                        <m:t>’</m:t>
                      </m:r>
                      <m:r>
                        <a:rPr lang="en-US" sz="2000" i="1" dirty="0">
                          <a:solidFill>
                            <a:schemeClr val="tx1"/>
                          </a:solidFill>
                          <a:latin typeface="Cambria Math"/>
                          <a:cs typeface="Cambria Math"/>
                        </a:rPr>
                        <m:t>+</m:t>
                      </m:r>
                      <m:r>
                        <a:rPr lang="en-US" sz="2000" i="1" dirty="0">
                          <a:solidFill>
                            <a:schemeClr val="tx1"/>
                          </a:solidFill>
                          <a:latin typeface="Cambria Math"/>
                          <a:cs typeface="Cambria Math"/>
                        </a:rPr>
                        <m:t>𝑚</m:t>
                      </m:r>
                      <m:r>
                        <a:rPr lang="en-US" sz="2000" i="1" baseline="-25000" dirty="0">
                          <a:solidFill>
                            <a:schemeClr val="tx1"/>
                          </a:solidFill>
                          <a:latin typeface="Cambria Math"/>
                          <a:cs typeface="Cambria Math"/>
                        </a:rPr>
                        <m:t>2</m:t>
                      </m:r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cs typeface="Cambria Math"/>
                        </a:rPr>
                        <m:t>𝒗</m:t>
                      </m:r>
                      <m:r>
                        <a:rPr lang="en-US" sz="2000" b="1" i="1" baseline="-25000" dirty="0">
                          <a:solidFill>
                            <a:schemeClr val="tx1"/>
                          </a:solidFill>
                          <a:latin typeface="Cambria Math"/>
                          <a:cs typeface="Cambria Math"/>
                        </a:rPr>
                        <m:t>𝟐</m:t>
                      </m:r>
                      <m:r>
                        <a:rPr lang="en-US" sz="2000" i="1" dirty="0">
                          <a:solidFill>
                            <a:schemeClr val="tx1"/>
                          </a:solidFill>
                          <a:latin typeface="Cambria Math"/>
                          <a:cs typeface="Cambria Math"/>
                        </a:rPr>
                        <m:t>’</m:t>
                      </m:r>
                    </m:oMath>
                  </m:oMathPara>
                </a14:m>
                <a:endParaRPr lang="en-US" sz="2000" i="1" dirty="0" smtClean="0">
                  <a:solidFill>
                    <a:schemeClr val="tx1"/>
                  </a:solidFill>
                  <a:latin typeface="Cambria Math"/>
                  <a:cs typeface="Cambria Math"/>
                </a:endParaRPr>
              </a:p>
              <a:p>
                <a:pPr marL="0" lvl="1" eaLnBrk="1" hangingPunct="1">
                  <a:spcBef>
                    <a:spcPct val="20000"/>
                  </a:spcBef>
                  <a:buClr>
                    <a:schemeClr val="accent1"/>
                  </a:buClr>
                </a:pPr>
                <a:endParaRPr lang="en-US" sz="800" i="1" dirty="0" smtClean="0">
                  <a:solidFill>
                    <a:schemeClr val="tx1"/>
                  </a:solidFill>
                  <a:latin typeface="Cambria Math"/>
                  <a:cs typeface="Cambria Math"/>
                </a:endParaRPr>
              </a:p>
              <a:p>
                <a:pPr marL="0" lvl="1" eaLnBrk="1" hangingPunct="1">
                  <a:spcBef>
                    <a:spcPct val="20000"/>
                  </a:spcBef>
                  <a:buClr>
                    <a:schemeClr val="accent1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  <m:r>
                            <a:rPr lang="en-US" sz="1600" b="0" i="1" baseline="-2500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/>
                            </a:rPr>
                            <m:t>𝑣</m:t>
                          </m:r>
                          <m:r>
                            <a:rPr lang="en-US" sz="1600" b="0" i="1" baseline="-25000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/>
                            </a:rPr>
                            <m:t>𝑣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′</m:t>
                          </m:r>
                          <m:r>
                            <a:rPr lang="en-US" sz="1600" i="1" baseline="-25000"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/>
                            </a:rPr>
                            <m:t>𝑣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′</m:t>
                          </m:r>
                          <m:r>
                            <a:rPr lang="en-US" sz="1600" i="1" baseline="-2500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i="1" dirty="0">
                  <a:solidFill>
                    <a:schemeClr val="tx1"/>
                  </a:solidFill>
                  <a:latin typeface="Cambria Math"/>
                  <a:cs typeface="Cambria Math"/>
                </a:endParaRPr>
              </a:p>
              <a:p>
                <a:pPr eaLnBrk="1" hangingPunct="1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None/>
                </a:pPr>
                <a:endParaRPr lang="en-US" sz="2400" b="1" dirty="0"/>
              </a:p>
            </p:txBody>
          </p:sp>
        </mc:Choice>
        <mc:Fallback xmlns="">
          <p:sp>
            <p:nvSpPr>
              <p:cNvPr id="2127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2438400"/>
                <a:ext cx="3962400" cy="882650"/>
              </a:xfrm>
              <a:prstGeom prst="rect">
                <a:avLst/>
              </a:prstGeom>
              <a:blipFill rotWithShape="1">
                <a:blip r:embed="rId3"/>
                <a:stretch>
                  <a:fillRect l="-3077" t="-6897" b="-5655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0387"/>
            <a:ext cx="8382000" cy="658813"/>
          </a:xfrm>
        </p:spPr>
        <p:txBody>
          <a:bodyPr/>
          <a:lstStyle/>
          <a:p>
            <a:r>
              <a:rPr lang="en-US" sz="3400" dirty="0" smtClean="0"/>
              <a:t>Types of Collisions and Conservation</a:t>
            </a:r>
            <a:endParaRPr lang="en-US" sz="3400" dirty="0"/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6553200" y="5334000"/>
            <a:ext cx="2133600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800" dirty="0"/>
              <a:t>Conserved</a:t>
            </a:r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4572000" y="5334000"/>
            <a:ext cx="1981200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800" dirty="0"/>
              <a:t>NOT conserved</a:t>
            </a:r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609600" y="4575175"/>
            <a:ext cx="3962400" cy="197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800" b="1" dirty="0" smtClean="0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6553200" y="3962401"/>
            <a:ext cx="2133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800" dirty="0"/>
              <a:t>Conserved</a:t>
            </a: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4572000" y="3962401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800" dirty="0"/>
              <a:t>NOT conserved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553200" y="2468563"/>
            <a:ext cx="21336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</a:pPr>
            <a:r>
              <a:rPr lang="en-US" sz="2800" dirty="0"/>
              <a:t>Conserved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4572000" y="2468563"/>
            <a:ext cx="19812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800" dirty="0"/>
              <a:t>Conserved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6553200" y="1524000"/>
            <a:ext cx="21336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800" b="1" u="sng" dirty="0"/>
              <a:t>Momentum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572000" y="1524000"/>
            <a:ext cx="19812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800" b="1" u="sng" dirty="0"/>
              <a:t>Kinetic Energy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9600" y="1524000"/>
            <a:ext cx="39624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800" b="1" u="sng" dirty="0"/>
              <a:t>TYPE</a:t>
            </a:r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609600" y="1524000"/>
            <a:ext cx="8077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609600" y="2468563"/>
            <a:ext cx="807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609600" y="6577013"/>
            <a:ext cx="8077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609600" y="1524000"/>
            <a:ext cx="0" cy="50530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4572000" y="1524000"/>
            <a:ext cx="0" cy="5053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6553200" y="1524000"/>
            <a:ext cx="0" cy="5053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8686800" y="1524000"/>
            <a:ext cx="0" cy="50530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609600" y="3962400"/>
            <a:ext cx="807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>
            <a:off x="609600" y="5257800"/>
            <a:ext cx="807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31" name="Rectangle 83"/>
              <p:cNvSpPr>
                <a:spLocks noChangeArrowheads="1"/>
              </p:cNvSpPr>
              <p:nvPr/>
            </p:nvSpPr>
            <p:spPr bwMode="auto">
              <a:xfrm>
                <a:off x="609600" y="5334000"/>
                <a:ext cx="3962400" cy="1143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None/>
                </a:pPr>
                <a:r>
                  <a:rPr lang="en-US" sz="2800" b="1" dirty="0" smtClean="0"/>
                  <a:t>Perfectly Inelastic</a:t>
                </a:r>
                <a:r>
                  <a:rPr lang="en-US" sz="2800" dirty="0" smtClean="0"/>
                  <a:t>:</a:t>
                </a:r>
              </a:p>
              <a:p>
                <a:pPr marL="0" lvl="1" eaLnBrk="1" hangingPunct="1">
                  <a:spcBef>
                    <a:spcPct val="20000"/>
                  </a:spcBef>
                  <a:buClr>
                    <a:schemeClr val="accent1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latin typeface="Cambria Math"/>
                          <a:cs typeface="Cambria Math"/>
                        </a:rPr>
                        <m:t>𝑚</m:t>
                      </m:r>
                      <m:r>
                        <a:rPr lang="en-US" sz="2000" i="1" baseline="-25000" dirty="0">
                          <a:latin typeface="Cambria Math"/>
                          <a:cs typeface="Cambria Math"/>
                        </a:rPr>
                        <m:t>1</m:t>
                      </m:r>
                      <m:r>
                        <a:rPr lang="en-US" sz="2000" b="1" i="1" dirty="0">
                          <a:latin typeface="Cambria Math"/>
                          <a:cs typeface="Cambria Math"/>
                        </a:rPr>
                        <m:t>𝒗</m:t>
                      </m:r>
                      <m:r>
                        <a:rPr lang="en-US" sz="2000" b="1" i="1" baseline="-25000" dirty="0">
                          <a:latin typeface="Cambria Math"/>
                          <a:cs typeface="Cambria Math"/>
                        </a:rPr>
                        <m:t>𝟏</m:t>
                      </m:r>
                      <m:r>
                        <a:rPr lang="en-US" sz="2000" i="1" dirty="0">
                          <a:latin typeface="Cambria Math"/>
                          <a:cs typeface="Cambria Math"/>
                        </a:rPr>
                        <m:t>+</m:t>
                      </m:r>
                      <m:r>
                        <a:rPr lang="en-US" sz="2000" i="1" dirty="0">
                          <a:latin typeface="Cambria Math"/>
                          <a:cs typeface="Cambria Math"/>
                        </a:rPr>
                        <m:t>𝑚</m:t>
                      </m:r>
                      <m:r>
                        <a:rPr lang="en-US" sz="2000" i="1" baseline="-25000" dirty="0">
                          <a:latin typeface="Cambria Math"/>
                          <a:cs typeface="Cambria Math"/>
                        </a:rPr>
                        <m:t>2</m:t>
                      </m:r>
                      <m:r>
                        <a:rPr lang="en-US" sz="2000" b="1" i="1" dirty="0">
                          <a:latin typeface="Cambria Math"/>
                          <a:cs typeface="Cambria Math"/>
                        </a:rPr>
                        <m:t>𝒗</m:t>
                      </m:r>
                      <m:r>
                        <a:rPr lang="en-US" sz="2000" b="1" i="1" baseline="-25000" dirty="0">
                          <a:latin typeface="Cambria Math"/>
                          <a:cs typeface="Cambria Math"/>
                        </a:rPr>
                        <m:t>𝟐</m:t>
                      </m:r>
                      <m:r>
                        <a:rPr lang="en-US" sz="2000" i="1" dirty="0">
                          <a:latin typeface="Cambria Math"/>
                          <a:cs typeface="Cambria Math"/>
                        </a:rPr>
                        <m:t> =</m:t>
                      </m:r>
                      <m:r>
                        <a:rPr lang="en-US" sz="2000" b="0" i="1" dirty="0" smtClean="0">
                          <a:latin typeface="Cambria Math"/>
                          <a:cs typeface="Cambria Math"/>
                        </a:rPr>
                        <m:t>(</m:t>
                      </m:r>
                      <m:r>
                        <a:rPr lang="en-US" sz="2000" i="1" dirty="0">
                          <a:latin typeface="Cambria Math"/>
                          <a:cs typeface="Cambria Math"/>
                        </a:rPr>
                        <m:t>𝑚</m:t>
                      </m:r>
                      <m:r>
                        <a:rPr lang="en-US" sz="2000" i="1" baseline="-25000" dirty="0">
                          <a:latin typeface="Cambria Math"/>
                          <a:cs typeface="Cambria Math"/>
                        </a:rPr>
                        <m:t>1</m:t>
                      </m:r>
                      <m:r>
                        <a:rPr lang="en-US" sz="2000" i="1" dirty="0" smtClean="0">
                          <a:latin typeface="Cambria Math"/>
                          <a:cs typeface="Cambria Math"/>
                        </a:rPr>
                        <m:t>+</m:t>
                      </m:r>
                      <m:r>
                        <a:rPr lang="en-US" sz="2000" i="1" dirty="0">
                          <a:latin typeface="Cambria Math"/>
                          <a:cs typeface="Cambria Math"/>
                        </a:rPr>
                        <m:t>𝑚</m:t>
                      </m:r>
                      <m:r>
                        <a:rPr lang="en-US" sz="2000" i="1" baseline="-25000" dirty="0">
                          <a:latin typeface="Cambria Math"/>
                          <a:cs typeface="Cambria Math"/>
                        </a:rPr>
                        <m:t>2</m:t>
                      </m:r>
                      <m:r>
                        <a:rPr lang="en-US" sz="2000" b="1" i="1" dirty="0" smtClean="0">
                          <a:latin typeface="Cambria Math"/>
                          <a:cs typeface="Cambria Math"/>
                        </a:rPr>
                        <m:t>)</m:t>
                      </m:r>
                      <m:r>
                        <a:rPr lang="en-US" sz="2000" b="1" i="1" dirty="0">
                          <a:latin typeface="Cambria Math"/>
                          <a:cs typeface="Cambria Math"/>
                        </a:rPr>
                        <m:t>𝒗</m:t>
                      </m:r>
                      <m:r>
                        <a:rPr lang="en-US" sz="2000" i="1" dirty="0">
                          <a:latin typeface="Cambria Math"/>
                          <a:cs typeface="Cambria Math"/>
                        </a:rPr>
                        <m:t>’</m:t>
                      </m:r>
                    </m:oMath>
                  </m:oMathPara>
                </a14:m>
                <a:endParaRPr lang="en-US" sz="2000" i="1" dirty="0">
                  <a:latin typeface="Cambria Math"/>
                  <a:cs typeface="Cambria Math"/>
                </a:endParaRPr>
              </a:p>
              <a:p>
                <a:pPr eaLnBrk="1" hangingPunct="1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None/>
                </a:pPr>
                <a:endParaRPr lang="en-US" sz="2400" b="1" dirty="0"/>
              </a:p>
            </p:txBody>
          </p:sp>
        </mc:Choice>
        <mc:Fallback xmlns="">
          <p:sp>
            <p:nvSpPr>
              <p:cNvPr id="2131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5334000"/>
                <a:ext cx="3962400" cy="1143000"/>
              </a:xfrm>
              <a:prstGeom prst="rect">
                <a:avLst/>
              </a:prstGeom>
              <a:blipFill rotWithShape="1">
                <a:blip r:embed="rId4"/>
                <a:stretch>
                  <a:fillRect l="-3077" t="-531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24153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" grpId="0"/>
      <p:bldP spid="2127" grpId="0"/>
      <p:bldP spid="2052" grpId="0"/>
      <p:bldP spid="2086" grpId="0"/>
      <p:bldP spid="2084" grpId="0"/>
      <p:bldP spid="2082" grpId="0"/>
      <p:bldP spid="2077" grpId="0"/>
      <p:bldP spid="2075" grpId="0"/>
      <p:bldP spid="2061" grpId="0"/>
      <p:bldP spid="2060" grpId="0"/>
      <p:bldP spid="2057" grpId="0"/>
      <p:bldP spid="2056" grpId="0"/>
      <p:bldP spid="2055" grpId="0"/>
      <p:bldP spid="2063" grpId="0" animBg="1"/>
      <p:bldP spid="2064" grpId="0" animBg="1"/>
      <p:bldP spid="2065" grpId="0" animBg="1"/>
      <p:bldP spid="2066" grpId="0" animBg="1"/>
      <p:bldP spid="2067" grpId="0" animBg="1"/>
      <p:bldP spid="2068" grpId="0" animBg="1"/>
      <p:bldP spid="2070" grpId="0" animBg="1"/>
      <p:bldP spid="2074" grpId="0" animBg="1"/>
      <p:bldP spid="2083" grpId="0" animBg="1"/>
      <p:bldP spid="21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l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freight train is being assembled in a switching yard.  Boxcar #1 has a mass of 6.5 x 10</a:t>
            </a:r>
            <a:r>
              <a:rPr kumimoji="0" lang="en-US" sz="32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kg, and Boxcar #2 has a mass of 9.2 x 10</a:t>
            </a:r>
            <a:r>
              <a:rPr kumimoji="0" lang="en-US" sz="32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kg.  If car 1 is moving with a velocity of +0.80 m/s, and car 2 hits it from behind with a velocity of +1.2 m/s, with what velocity will the two cars move with together after coupling?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</a:t>
            </a:r>
            <a:r>
              <a:rPr lang="en-US" i="1" dirty="0" smtClean="0"/>
              <a:t>problem 1: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</a:t>
            </a:r>
            <a:r>
              <a:rPr lang="en-US" i="1" dirty="0" smtClean="0"/>
              <a:t>problem 1:  solution</a:t>
            </a:r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2400" y="1371600"/>
                <a:ext cx="8915400" cy="5771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3200" b="1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200" b="1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𝒑</m:t>
                              </m:r>
                            </m:e>
                          </m:acc>
                        </m:e>
                        <m:sub>
                          <m:r>
                            <a:rPr lang="en-US" b="1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𝒃𝒆𝒇𝒐𝒓𝒆</m:t>
                          </m:r>
                        </m:sub>
                      </m:sSub>
                      <m:r>
                        <a:rPr lang="en-US" b="1" i="1" dirty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1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3200" b="1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200" b="1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𝒑</m:t>
                              </m:r>
                            </m:e>
                          </m:acc>
                          <m:r>
                            <a:rPr lang="en-US" sz="3200" b="1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′</m:t>
                          </m:r>
                        </m:e>
                        <m:sub>
                          <m:r>
                            <a:rPr lang="en-US" b="1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𝒂𝒇𝒕𝒆𝒓</m:t>
                          </m:r>
                        </m:sub>
                      </m:sSub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endParaRPr lang="en-US" sz="1200" dirty="0" smtClean="0">
                  <a:solidFill>
                    <a:schemeClr val="tx1"/>
                  </a:solidFill>
                </a:endParaRPr>
              </a:p>
              <a:p>
                <a:pPr marL="0" lvl="1"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>
                          <a:latin typeface="Cambria Math"/>
                          <a:cs typeface="Cambria Math"/>
                        </a:rPr>
                        <m:t>𝑚</m:t>
                      </m:r>
                      <m:r>
                        <a:rPr lang="en-US" sz="2800" i="1" baseline="-25000" dirty="0">
                          <a:latin typeface="Cambria Math"/>
                          <a:cs typeface="Cambria Math"/>
                        </a:rPr>
                        <m:t>1</m:t>
                      </m:r>
                      <m:r>
                        <a:rPr lang="en-US" sz="2800" b="1" i="1" dirty="0">
                          <a:latin typeface="Cambria Math"/>
                          <a:cs typeface="Cambria Math"/>
                        </a:rPr>
                        <m:t>𝒗</m:t>
                      </m:r>
                      <m:r>
                        <a:rPr lang="en-US" sz="2800" b="1" i="1" baseline="-25000" dirty="0">
                          <a:latin typeface="Cambria Math"/>
                          <a:cs typeface="Cambria Math"/>
                        </a:rPr>
                        <m:t>𝟏</m:t>
                      </m:r>
                      <m:r>
                        <a:rPr lang="en-US" sz="2800" i="1" dirty="0">
                          <a:latin typeface="Cambria Math"/>
                          <a:cs typeface="Cambria Math"/>
                        </a:rPr>
                        <m:t>+</m:t>
                      </m:r>
                      <m:r>
                        <a:rPr lang="en-US" sz="2800" i="1" dirty="0">
                          <a:latin typeface="Cambria Math"/>
                          <a:cs typeface="Cambria Math"/>
                        </a:rPr>
                        <m:t>𝑚</m:t>
                      </m:r>
                      <m:r>
                        <a:rPr lang="en-US" sz="2800" i="1" baseline="-25000" dirty="0">
                          <a:latin typeface="Cambria Math"/>
                          <a:cs typeface="Cambria Math"/>
                        </a:rPr>
                        <m:t>2</m:t>
                      </m:r>
                      <m:r>
                        <a:rPr lang="en-US" sz="2800" b="1" i="1" dirty="0">
                          <a:latin typeface="Cambria Math"/>
                          <a:cs typeface="Cambria Math"/>
                        </a:rPr>
                        <m:t>𝒗</m:t>
                      </m:r>
                      <m:r>
                        <a:rPr lang="en-US" sz="2800" b="1" i="1" baseline="-25000" dirty="0">
                          <a:latin typeface="Cambria Math"/>
                          <a:cs typeface="Cambria Math"/>
                        </a:rPr>
                        <m:t>𝟐</m:t>
                      </m:r>
                      <m:r>
                        <a:rPr lang="en-US" sz="2800" i="1" dirty="0">
                          <a:latin typeface="Cambria Math"/>
                          <a:cs typeface="Cambria Math"/>
                        </a:rPr>
                        <m:t> =</m:t>
                      </m:r>
                      <m:d>
                        <m:dPr>
                          <m:ctrlPr>
                            <a:rPr lang="en-US" sz="2800" i="1" dirty="0">
                              <a:latin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a:rPr lang="en-US" sz="2800" i="1" dirty="0">
                              <a:latin typeface="Cambria Math"/>
                              <a:cs typeface="Cambria Math"/>
                            </a:rPr>
                            <m:t>𝑚</m:t>
                          </m:r>
                          <m:r>
                            <a:rPr lang="en-US" sz="2800" i="1" baseline="-25000" dirty="0">
                              <a:latin typeface="Cambria Math"/>
                              <a:cs typeface="Cambria Math"/>
                            </a:rPr>
                            <m:t>1</m:t>
                          </m:r>
                          <m:r>
                            <a:rPr lang="en-US" sz="2800" i="1" dirty="0">
                              <a:latin typeface="Cambria Math"/>
                              <a:cs typeface="Cambria Math"/>
                            </a:rPr>
                            <m:t>+</m:t>
                          </m:r>
                          <m:r>
                            <a:rPr lang="en-US" sz="2800" i="1" dirty="0">
                              <a:latin typeface="Cambria Math"/>
                              <a:cs typeface="Cambria Math"/>
                            </a:rPr>
                            <m:t>𝑚</m:t>
                          </m:r>
                          <m:r>
                            <a:rPr lang="en-US" sz="2800" i="1" baseline="-25000" dirty="0">
                              <a:latin typeface="Cambria Math"/>
                              <a:cs typeface="Cambria Math"/>
                            </a:rPr>
                            <m:t>2</m:t>
                          </m:r>
                        </m:e>
                      </m:d>
                      <m:r>
                        <a:rPr lang="en-US" sz="2800" b="1" i="1" dirty="0">
                          <a:latin typeface="Cambria Math"/>
                          <a:cs typeface="Cambria Math"/>
                        </a:rPr>
                        <m:t>𝒗</m:t>
                      </m:r>
                      <m:r>
                        <a:rPr lang="en-US" sz="2800" i="1" dirty="0">
                          <a:latin typeface="Cambria Math"/>
                          <a:cs typeface="Cambria Math"/>
                        </a:rPr>
                        <m:t>’</m:t>
                      </m:r>
                    </m:oMath>
                  </m:oMathPara>
                </a14:m>
                <a:endParaRPr lang="en-US" sz="2800" i="1" dirty="0" smtClean="0">
                  <a:latin typeface="Cambria Math"/>
                  <a:cs typeface="Cambria Math"/>
                </a:endParaRPr>
              </a:p>
              <a:p>
                <a:pPr marL="0" lvl="1">
                  <a:spcBef>
                    <a:spcPts val="0"/>
                  </a:spcBef>
                </a:pPr>
                <a:endParaRPr lang="en-US" sz="1600" i="1" dirty="0" smtClean="0">
                  <a:latin typeface="Cambria Math"/>
                  <a:cs typeface="Cambria Math"/>
                </a:endParaRPr>
              </a:p>
              <a:p>
                <a:pPr marL="0" lvl="1"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  <a:cs typeface="Cambria Math"/>
                        </a:rPr>
                        <m:t>(6.5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  <a:cs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en-US" b="0" i="0" dirty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/>
                          <a:ea typeface="Cambria Math"/>
                        </a:rPr>
                        <m:t>kg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)(0.80</m:t>
                      </m:r>
                      <m:f>
                        <m:fPr>
                          <m:type m:val="skw"/>
                          <m:ctrlPr>
                            <a:rPr lang="en-US" b="0" i="1" dirty="0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/>
                              <a:ea typeface="Cambria Math"/>
                            </a:rPr>
                            <m:t>m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/>
                              <a:ea typeface="Cambria Math"/>
                            </a:rPr>
                            <m:t>s</m:t>
                          </m:r>
                        </m:den>
                      </m:f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US" i="1" dirty="0">
                          <a:latin typeface="Cambria Math"/>
                          <a:cs typeface="Cambria Math"/>
                        </a:rPr>
                        <m:t>+(</m:t>
                      </m:r>
                      <m:r>
                        <a:rPr lang="en-US" b="0" i="1" dirty="0" smtClean="0">
                          <a:latin typeface="Cambria Math"/>
                          <a:cs typeface="Cambria Math"/>
                        </a:rPr>
                        <m:t>9.2</m:t>
                      </m:r>
                      <m:r>
                        <a:rPr lang="en-US" i="1" dirty="0">
                          <a:latin typeface="Cambria Math"/>
                          <a:ea typeface="Cambria Math"/>
                          <a:cs typeface="Cambria Math"/>
                        </a:rPr>
                        <m:t>×</m:t>
                      </m:r>
                      <m:sSup>
                        <m:sSupPr>
                          <m:ctrlPr>
                            <a:rPr lang="en-US" i="1" dirty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 dirty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i="1" dirty="0"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en-US" b="0" i="0" dirty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0" dirty="0">
                          <a:latin typeface="Cambria Math"/>
                          <a:ea typeface="Cambria Math"/>
                        </a:rPr>
                        <m:t>kg</m:t>
                      </m:r>
                      <m:r>
                        <a:rPr lang="en-US" i="1" dirty="0">
                          <a:latin typeface="Cambria Math"/>
                          <a:ea typeface="Cambria Math"/>
                        </a:rPr>
                        <m:t>)(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1.2</m:t>
                      </m:r>
                      <m:f>
                        <m:fPr>
                          <m:type m:val="skw"/>
                          <m:ctrlPr>
                            <a:rPr lang="en-US" i="1" dirty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i="0" dirty="0">
                              <a:latin typeface="Cambria Math"/>
                              <a:ea typeface="Cambria Math"/>
                            </a:rPr>
                            <m:t>m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i="0" dirty="0">
                              <a:latin typeface="Cambria Math"/>
                              <a:ea typeface="Cambria Math"/>
                            </a:rPr>
                            <m:t>s</m:t>
                          </m:r>
                        </m:den>
                      </m:f>
                      <m:r>
                        <a:rPr lang="en-US" i="1" dirty="0"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US" i="1" dirty="0">
                          <a:latin typeface="Cambria Math"/>
                          <a:cs typeface="Cambria Math"/>
                        </a:rPr>
                        <m:t>=</m:t>
                      </m:r>
                      <m:d>
                        <m:dPr>
                          <m:ctrlPr>
                            <a:rPr lang="en-US" i="1" dirty="0">
                              <a:latin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a:rPr lang="en-US" i="1" dirty="0">
                              <a:latin typeface="Cambria Math"/>
                              <a:cs typeface="Cambria Math"/>
                            </a:rPr>
                            <m:t>6.5</m:t>
                          </m:r>
                          <m:r>
                            <a:rPr lang="en-US" i="1" dirty="0">
                              <a:latin typeface="Cambria Math"/>
                              <a:ea typeface="Cambria Math"/>
                              <a:cs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i="1" dirty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i="1" dirty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i="1" dirty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dirty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dirty="0">
                              <a:latin typeface="Cambria Math"/>
                              <a:ea typeface="Cambria Math"/>
                            </a:rPr>
                            <m:t>kg</m:t>
                          </m:r>
                          <m:r>
                            <a:rPr lang="en-US" i="1" dirty="0">
                              <a:latin typeface="Cambria Math"/>
                              <a:cs typeface="Cambria Math"/>
                            </a:rPr>
                            <m:t>+9.2</m:t>
                          </m:r>
                          <m:r>
                            <a:rPr lang="en-US" i="1" dirty="0">
                              <a:latin typeface="Cambria Math"/>
                              <a:ea typeface="Cambria Math"/>
                              <a:cs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i="1" dirty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i="1" dirty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i="1" dirty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dirty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dirty="0">
                              <a:latin typeface="Cambria Math"/>
                              <a:ea typeface="Cambria Math"/>
                            </a:rPr>
                            <m:t>kg</m:t>
                          </m:r>
                        </m:e>
                      </m:d>
                      <m:r>
                        <a:rPr lang="en-US" b="1" i="1" dirty="0">
                          <a:latin typeface="Cambria Math"/>
                          <a:cs typeface="Cambria Math"/>
                        </a:rPr>
                        <m:t>𝒗</m:t>
                      </m:r>
                      <m:r>
                        <a:rPr lang="en-US" i="1" dirty="0">
                          <a:latin typeface="Cambria Math"/>
                          <a:cs typeface="Cambria Math"/>
                        </a:rPr>
                        <m:t>’</m:t>
                      </m:r>
                    </m:oMath>
                  </m:oMathPara>
                </a14:m>
                <a:endParaRPr lang="en-US" i="1" dirty="0" smtClean="0">
                  <a:latin typeface="Cambria Math"/>
                  <a:cs typeface="Cambria Math"/>
                </a:endParaRPr>
              </a:p>
              <a:p>
                <a:pPr marL="0" lvl="1">
                  <a:spcBef>
                    <a:spcPts val="0"/>
                  </a:spcBef>
                </a:pPr>
                <a:endParaRPr lang="en-US" i="1" dirty="0" smtClean="0">
                  <a:latin typeface="Cambria Math"/>
                  <a:cs typeface="Cambria Math"/>
                </a:endParaRPr>
              </a:p>
              <a:p>
                <a:pPr marL="0" lvl="1"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>
                          <a:latin typeface="Cambria Math"/>
                          <a:cs typeface="Cambria Math"/>
                        </a:rPr>
                        <m:t>(</m:t>
                      </m:r>
                      <m:r>
                        <a:rPr lang="en-US" sz="2800" b="0" i="1" dirty="0" smtClean="0">
                          <a:latin typeface="Cambria Math"/>
                          <a:cs typeface="Cambria Math"/>
                        </a:rPr>
                        <m:t>52000</m:t>
                      </m:r>
                      <m:f>
                        <m:fPr>
                          <m:type m:val="skw"/>
                          <m:ctrlPr>
                            <a:rPr lang="en-US" sz="2800" i="1" dirty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 b="0" i="0" dirty="0" smtClean="0">
                              <a:latin typeface="Cambria Math"/>
                              <a:ea typeface="Cambria Math"/>
                            </a:rPr>
                            <m:t>kg</m:t>
                          </m:r>
                          <m:r>
                            <a:rPr lang="en-US" sz="2800" b="0" i="0" dirty="0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m:rPr>
                              <m:sty m:val="p"/>
                            </m:rPr>
                            <a:rPr lang="en-US" sz="2800" dirty="0">
                              <a:latin typeface="Cambria Math"/>
                              <a:ea typeface="Cambria Math"/>
                            </a:rPr>
                            <m:t>m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800" dirty="0">
                              <a:latin typeface="Cambria Math"/>
                              <a:ea typeface="Cambria Math"/>
                            </a:rPr>
                            <m:t>s</m:t>
                          </m:r>
                        </m:den>
                      </m:f>
                      <m:r>
                        <a:rPr lang="en-US" sz="2800" i="1" dirty="0"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US" sz="2800" i="1" dirty="0">
                          <a:latin typeface="Cambria Math"/>
                          <a:cs typeface="Cambria Math"/>
                        </a:rPr>
                        <m:t>+(</m:t>
                      </m:r>
                      <m:r>
                        <a:rPr lang="en-US" sz="2800" b="0" i="1" dirty="0" smtClean="0">
                          <a:latin typeface="Cambria Math"/>
                          <a:cs typeface="Cambria Math"/>
                        </a:rPr>
                        <m:t>110400</m:t>
                      </m:r>
                      <m:f>
                        <m:fPr>
                          <m:type m:val="skw"/>
                          <m:ctrlPr>
                            <a:rPr lang="en-US" sz="2800" i="1" dirty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 dirty="0">
                              <a:latin typeface="Cambria Math"/>
                              <a:ea typeface="Cambria Math"/>
                            </a:rPr>
                            <m:t>kg</m:t>
                          </m:r>
                          <m:r>
                            <a:rPr lang="en-US" sz="2800" dirty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m:rPr>
                              <m:sty m:val="p"/>
                            </m:rPr>
                            <a:rPr lang="en-US" sz="2800" dirty="0">
                              <a:latin typeface="Cambria Math"/>
                              <a:ea typeface="Cambria Math"/>
                            </a:rPr>
                            <m:t>m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800" dirty="0">
                              <a:latin typeface="Cambria Math"/>
                              <a:ea typeface="Cambria Math"/>
                            </a:rPr>
                            <m:t>s</m:t>
                          </m:r>
                        </m:den>
                      </m:f>
                      <m:r>
                        <a:rPr lang="en-US" sz="2800" i="1" dirty="0"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US" sz="2800" i="1" dirty="0">
                          <a:latin typeface="Cambria Math"/>
                          <a:cs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i="1" dirty="0">
                              <a:latin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a:rPr lang="en-US" sz="2800" b="0" i="1" dirty="0" smtClean="0">
                              <a:latin typeface="Cambria Math"/>
                              <a:cs typeface="Cambria Math"/>
                            </a:rPr>
                            <m:t>157000</m:t>
                          </m:r>
                          <m:r>
                            <a:rPr lang="en-US" sz="2800" dirty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dirty="0">
                              <a:latin typeface="Cambria Math"/>
                              <a:ea typeface="Cambria Math"/>
                            </a:rPr>
                            <m:t>kg</m:t>
                          </m:r>
                        </m:e>
                      </m:d>
                      <m:r>
                        <a:rPr lang="en-US" sz="2800" b="1" i="1" dirty="0">
                          <a:latin typeface="Cambria Math"/>
                          <a:cs typeface="Cambria Math"/>
                        </a:rPr>
                        <m:t>𝒗</m:t>
                      </m:r>
                      <m:r>
                        <a:rPr lang="en-US" sz="2800" i="1" dirty="0">
                          <a:latin typeface="Cambria Math"/>
                          <a:cs typeface="Cambria Math"/>
                        </a:rPr>
                        <m:t>’</m:t>
                      </m:r>
                    </m:oMath>
                  </m:oMathPara>
                </a14:m>
                <a:endParaRPr lang="en-US" sz="2800" i="1" dirty="0" smtClean="0">
                  <a:latin typeface="Cambria Math"/>
                  <a:cs typeface="Cambria Math"/>
                </a:endParaRPr>
              </a:p>
              <a:p>
                <a:pPr marL="0" lvl="1">
                  <a:spcBef>
                    <a:spcPts val="0"/>
                  </a:spcBef>
                </a:pPr>
                <a:endParaRPr lang="en-US" i="1" dirty="0">
                  <a:latin typeface="Cambria Math"/>
                  <a:cs typeface="Cambria Math"/>
                </a:endParaRPr>
              </a:p>
              <a:p>
                <a:pPr marL="0" lvl="1"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rgbClr val="009900"/>
                          </a:solidFill>
                          <a:latin typeface="Cambria Math"/>
                          <a:cs typeface="Cambria Math"/>
                        </a:rPr>
                        <m:t>𝒗</m:t>
                      </m:r>
                      <m:r>
                        <a:rPr lang="en-US" sz="2800" i="1" dirty="0">
                          <a:solidFill>
                            <a:srgbClr val="009900"/>
                          </a:solidFill>
                          <a:latin typeface="Cambria Math"/>
                          <a:cs typeface="Cambria Math"/>
                        </a:rPr>
                        <m:t>’ </m:t>
                      </m:r>
                      <m:r>
                        <a:rPr lang="en-US" sz="28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 dirty="0">
                              <a:latin typeface="Cambria Math"/>
                              <a:cs typeface="Cambria Math"/>
                            </a:rPr>
                            <m:t>(162400</m:t>
                          </m:r>
                          <m:f>
                            <m:fPr>
                              <m:type m:val="skw"/>
                              <m:ctrlPr>
                                <a:rPr lang="en-US" sz="2800" i="1" dirty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2800" dirty="0">
                                  <a:latin typeface="Cambria Math"/>
                                  <a:ea typeface="Cambria Math"/>
                                </a:rPr>
                                <m:t>kg</m:t>
                              </m:r>
                              <m:r>
                                <a:rPr lang="en-US" sz="2800" dirty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m:rPr>
                                  <m:sty m:val="p"/>
                                </m:rPr>
                                <a:rPr lang="en-US" sz="2800" dirty="0">
                                  <a:latin typeface="Cambria Math"/>
                                  <a:ea typeface="Cambria Math"/>
                                </a:rPr>
                                <m:t>m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2800" dirty="0">
                                  <a:latin typeface="Cambria Math"/>
                                  <a:ea typeface="Cambria Math"/>
                                </a:rPr>
                                <m:t>s</m:t>
                              </m:r>
                            </m:den>
                          </m:f>
                          <m:r>
                            <a:rPr lang="en-US" sz="2800" i="1" dirty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d>
                            <m:dPr>
                              <m:ctrlPr>
                                <a:rPr lang="en-US" sz="2800" i="1" dirty="0">
                                  <a:latin typeface="Cambria Math"/>
                                  <a:cs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 dirty="0">
                                  <a:latin typeface="Cambria Math"/>
                                  <a:cs typeface="Cambria Math"/>
                                </a:rPr>
                                <m:t>157000</m:t>
                              </m:r>
                              <m:r>
                                <a:rPr lang="en-US" sz="2800" dirty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800" dirty="0">
                                  <a:latin typeface="Cambria Math"/>
                                  <a:ea typeface="Cambria Math"/>
                                </a:rPr>
                                <m:t>kg</m:t>
                              </m:r>
                            </m:e>
                          </m:d>
                        </m:den>
                      </m:f>
                      <m:r>
                        <a:rPr lang="en-US" sz="2800" i="1" dirty="0">
                          <a:latin typeface="Cambria Math"/>
                          <a:cs typeface="Cambria Math"/>
                        </a:rPr>
                        <m:t>=</m:t>
                      </m:r>
                      <m:r>
                        <a:rPr lang="en-US" sz="2800" b="1" i="1" dirty="0" smtClean="0">
                          <a:solidFill>
                            <a:srgbClr val="009900"/>
                          </a:solidFill>
                          <a:latin typeface="Cambria Math"/>
                          <a:cs typeface="Cambria Math"/>
                        </a:rPr>
                        <m:t>𝟏</m:t>
                      </m:r>
                      <m:r>
                        <a:rPr lang="en-US" sz="2800" b="1" i="1" dirty="0" smtClean="0">
                          <a:solidFill>
                            <a:srgbClr val="009900"/>
                          </a:solidFill>
                          <a:latin typeface="Cambria Math"/>
                          <a:cs typeface="Cambria Math"/>
                        </a:rPr>
                        <m:t>.</m:t>
                      </m:r>
                      <m:r>
                        <a:rPr lang="en-US" sz="2800" b="1" i="1" dirty="0" smtClean="0">
                          <a:solidFill>
                            <a:srgbClr val="009900"/>
                          </a:solidFill>
                          <a:latin typeface="Cambria Math"/>
                          <a:cs typeface="Cambria Math"/>
                        </a:rPr>
                        <m:t>𝟎</m:t>
                      </m:r>
                      <m:f>
                        <m:fPr>
                          <m:type m:val="skw"/>
                          <m:ctrlPr>
                            <a:rPr lang="en-US" sz="2800" b="1" i="1" dirty="0">
                              <a:solidFill>
                                <a:srgbClr val="0099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1" i="1" dirty="0">
                              <a:solidFill>
                                <a:srgbClr val="009900"/>
                              </a:solidFill>
                              <a:latin typeface="Cambria Math"/>
                              <a:ea typeface="Cambria Math"/>
                            </a:rPr>
                            <m:t>𝒎</m:t>
                          </m:r>
                        </m:num>
                        <m:den>
                          <m:r>
                            <a:rPr lang="en-US" sz="2800" b="1" i="1" dirty="0">
                              <a:solidFill>
                                <a:srgbClr val="009900"/>
                              </a:solidFill>
                              <a:latin typeface="Cambria Math"/>
                              <a:ea typeface="Cambria Math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en-US" sz="2800" b="1" i="1" dirty="0">
                  <a:latin typeface="Cambria Math"/>
                  <a:cs typeface="Cambria Math"/>
                </a:endParaRPr>
              </a:p>
              <a:p>
                <a:pPr marL="0" lvl="1"/>
                <a:endParaRPr lang="en-US" sz="3200" i="1" dirty="0">
                  <a:latin typeface="Cambria Math"/>
                  <a:cs typeface="Cambria Math"/>
                </a:endParaRPr>
              </a:p>
              <a:p>
                <a:pPr marL="0" lvl="1"/>
                <a:endParaRPr lang="en-US" sz="3200" i="1" dirty="0">
                  <a:latin typeface="Cambria Math"/>
                  <a:cs typeface="Cambria Math"/>
                </a:endParaRPr>
              </a:p>
              <a:p>
                <a:endParaRPr lang="en-US" sz="2400" dirty="0">
                  <a:solidFill>
                    <a:schemeClr val="tx1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371600"/>
                <a:ext cx="8915400" cy="57715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 </a:t>
            </a:r>
            <a:r>
              <a:rPr lang="en-US" dirty="0"/>
              <a:t>2: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Starting from rest, two ice skaters push off against each other on smooth, level ice.  Skater 1 has a mass of 54 kg and moves away from her friend (mass = 88 kg) with a velocity of 2.5 m/s.  Find the “recoil” velocity of the second skater.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93726" y="1447800"/>
                <a:ext cx="8458200" cy="32833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3200" b="1" i="1" dirty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200" b="1" i="1" dirty="0">
                                  <a:latin typeface="Cambria Math"/>
                                </a:rPr>
                                <m:t>𝒑</m:t>
                              </m:r>
                            </m:e>
                          </m:acc>
                        </m:e>
                        <m:sub>
                          <m:r>
                            <a:rPr lang="en-US" b="1" i="1" dirty="0">
                              <a:latin typeface="Cambria Math"/>
                            </a:rPr>
                            <m:t>𝒃𝒆𝒇𝒐𝒓𝒆</m:t>
                          </m:r>
                        </m:sub>
                      </m:sSub>
                      <m:r>
                        <a:rPr lang="en-US" b="1" i="1" dirty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1" i="1" dirty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3200" b="1" i="1" dirty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200" b="1" i="1" dirty="0">
                                  <a:latin typeface="Cambria Math"/>
                                </a:rPr>
                                <m:t>𝒑</m:t>
                              </m:r>
                            </m:e>
                          </m:acc>
                          <m:r>
                            <a:rPr lang="en-US" sz="3200" b="1" i="1" dirty="0">
                              <a:latin typeface="Cambria Math"/>
                            </a:rPr>
                            <m:t>′</m:t>
                          </m:r>
                        </m:e>
                        <m:sub>
                          <m:r>
                            <a:rPr lang="en-US" b="1" i="1" dirty="0">
                              <a:latin typeface="Cambria Math"/>
                            </a:rPr>
                            <m:t>𝒂𝒇𝒕𝒆𝒓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endParaRPr lang="en-US" sz="1200" dirty="0"/>
              </a:p>
              <a:p>
                <a:pPr marL="0" lvl="1"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>
                          <a:latin typeface="Cambria Math"/>
                          <a:cs typeface="Cambria Math"/>
                        </a:rPr>
                        <m:t>𝑚</m:t>
                      </m:r>
                      <m:r>
                        <a:rPr lang="en-US" sz="2800" i="1" baseline="-25000" dirty="0">
                          <a:latin typeface="Cambria Math"/>
                          <a:cs typeface="Cambria Math"/>
                        </a:rPr>
                        <m:t>1</m:t>
                      </m:r>
                      <m:r>
                        <a:rPr lang="en-US" sz="2800" b="1" i="1" dirty="0">
                          <a:latin typeface="Cambria Math"/>
                          <a:cs typeface="Cambria Math"/>
                        </a:rPr>
                        <m:t>𝒗</m:t>
                      </m:r>
                      <m:r>
                        <a:rPr lang="en-US" sz="2800" b="1" i="1" baseline="-25000" dirty="0">
                          <a:latin typeface="Cambria Math"/>
                          <a:cs typeface="Cambria Math"/>
                        </a:rPr>
                        <m:t>𝟏</m:t>
                      </m:r>
                      <m:r>
                        <a:rPr lang="en-US" sz="2800" i="1" dirty="0">
                          <a:latin typeface="Cambria Math"/>
                          <a:cs typeface="Cambria Math"/>
                        </a:rPr>
                        <m:t>+</m:t>
                      </m:r>
                      <m:r>
                        <a:rPr lang="en-US" sz="2800" i="1" dirty="0">
                          <a:latin typeface="Cambria Math"/>
                          <a:cs typeface="Cambria Math"/>
                        </a:rPr>
                        <m:t>𝑚</m:t>
                      </m:r>
                      <m:r>
                        <a:rPr lang="en-US" sz="2800" i="1" baseline="-25000" dirty="0">
                          <a:latin typeface="Cambria Math"/>
                          <a:cs typeface="Cambria Math"/>
                        </a:rPr>
                        <m:t>2</m:t>
                      </m:r>
                      <m:r>
                        <a:rPr lang="en-US" sz="2800" b="1" i="1" dirty="0">
                          <a:latin typeface="Cambria Math"/>
                          <a:cs typeface="Cambria Math"/>
                        </a:rPr>
                        <m:t>𝒗</m:t>
                      </m:r>
                      <m:r>
                        <a:rPr lang="en-US" sz="2800" b="1" i="1" baseline="-25000" dirty="0">
                          <a:latin typeface="Cambria Math"/>
                          <a:cs typeface="Cambria Math"/>
                        </a:rPr>
                        <m:t>𝟐</m:t>
                      </m:r>
                      <m:r>
                        <a:rPr lang="en-US" sz="2800" i="1" dirty="0">
                          <a:latin typeface="Cambria Math"/>
                          <a:cs typeface="Cambria Math"/>
                        </a:rPr>
                        <m:t> =</m:t>
                      </m:r>
                      <m:r>
                        <a:rPr lang="en-US" sz="2800" i="1" dirty="0">
                          <a:latin typeface="Cambria Math"/>
                          <a:cs typeface="Cambria Math"/>
                        </a:rPr>
                        <m:t>𝑚</m:t>
                      </m:r>
                      <m:r>
                        <a:rPr lang="en-US" sz="2800" i="1" baseline="-25000" dirty="0">
                          <a:latin typeface="Cambria Math"/>
                          <a:cs typeface="Cambria Math"/>
                        </a:rPr>
                        <m:t>1</m:t>
                      </m:r>
                      <m:r>
                        <a:rPr lang="en-US" sz="2800" b="1" i="1" dirty="0">
                          <a:latin typeface="Cambria Math"/>
                          <a:cs typeface="Cambria Math"/>
                        </a:rPr>
                        <m:t>𝒗</m:t>
                      </m:r>
                      <m:r>
                        <a:rPr lang="en-US" sz="2800" b="1" i="1" dirty="0" smtClean="0">
                          <a:latin typeface="Cambria Math"/>
                          <a:cs typeface="Cambria Math"/>
                        </a:rPr>
                        <m:t>′</m:t>
                      </m:r>
                      <m:r>
                        <a:rPr lang="en-US" sz="2800" b="1" i="1" baseline="-25000" dirty="0">
                          <a:latin typeface="Cambria Math"/>
                          <a:cs typeface="Cambria Math"/>
                        </a:rPr>
                        <m:t>𝟏</m:t>
                      </m:r>
                      <m:r>
                        <a:rPr lang="en-US" sz="2800" i="1" dirty="0">
                          <a:latin typeface="Cambria Math"/>
                          <a:cs typeface="Cambria Math"/>
                        </a:rPr>
                        <m:t>+</m:t>
                      </m:r>
                      <m:r>
                        <a:rPr lang="en-US" sz="2800" i="1" dirty="0">
                          <a:latin typeface="Cambria Math"/>
                          <a:cs typeface="Cambria Math"/>
                        </a:rPr>
                        <m:t>𝑚</m:t>
                      </m:r>
                      <m:r>
                        <a:rPr lang="en-US" sz="2800" i="1" baseline="-25000" dirty="0">
                          <a:latin typeface="Cambria Math"/>
                          <a:cs typeface="Cambria Math"/>
                        </a:rPr>
                        <m:t>2</m:t>
                      </m:r>
                      <m:r>
                        <a:rPr lang="en-US" sz="2800" b="1" i="1" dirty="0">
                          <a:latin typeface="Cambria Math"/>
                          <a:cs typeface="Cambria Math"/>
                        </a:rPr>
                        <m:t>𝒗</m:t>
                      </m:r>
                      <m:r>
                        <a:rPr lang="en-US" sz="2800" b="1" i="1" dirty="0" smtClean="0">
                          <a:latin typeface="Cambria Math"/>
                          <a:cs typeface="Cambria Math"/>
                        </a:rPr>
                        <m:t>′</m:t>
                      </m:r>
                      <m:r>
                        <a:rPr lang="en-US" sz="2800" b="1" i="1" baseline="-25000" dirty="0">
                          <a:latin typeface="Cambria Math"/>
                          <a:cs typeface="Cambria Math"/>
                        </a:rPr>
                        <m:t>𝟐</m:t>
                      </m:r>
                    </m:oMath>
                  </m:oMathPara>
                </a14:m>
                <a:endParaRPr lang="en-US" sz="1600" i="1" dirty="0" smtClean="0">
                  <a:latin typeface="Cambria Math"/>
                  <a:cs typeface="Cambria Math"/>
                </a:endParaRPr>
              </a:p>
              <a:p>
                <a:pPr marL="0" lvl="1">
                  <a:spcBef>
                    <a:spcPts val="0"/>
                  </a:spcBef>
                </a:pPr>
                <a:endParaRPr lang="en-US" sz="1600" i="1" dirty="0">
                  <a:latin typeface="Cambria Math"/>
                  <a:cs typeface="Cambria Math"/>
                </a:endParaRPr>
              </a:p>
              <a:p>
                <a:pPr marL="0" lvl="1"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/>
                          <a:cs typeface="Cambria Math"/>
                        </a:rPr>
                        <m:t>0+0=</m:t>
                      </m:r>
                      <m:r>
                        <a:rPr lang="en-US" sz="2800" i="1" dirty="0">
                          <a:latin typeface="Cambria Math"/>
                          <a:cs typeface="Cambria Math"/>
                        </a:rPr>
                        <m:t>(</m:t>
                      </m:r>
                      <m:r>
                        <a:rPr lang="en-US" sz="2800" b="0" i="1" dirty="0" smtClean="0">
                          <a:latin typeface="Cambria Math"/>
                          <a:cs typeface="Cambria Math"/>
                        </a:rPr>
                        <m:t>54</m:t>
                      </m:r>
                      <m:r>
                        <a:rPr lang="en-US" sz="2800" dirty="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dirty="0">
                          <a:latin typeface="Cambria Math"/>
                          <a:ea typeface="Cambria Math"/>
                        </a:rPr>
                        <m:t>kg</m:t>
                      </m:r>
                      <m:r>
                        <a:rPr lang="en-US" sz="2800" i="1" dirty="0">
                          <a:latin typeface="Cambria Math"/>
                          <a:ea typeface="Cambria Math"/>
                        </a:rPr>
                        <m:t>)(</m:t>
                      </m:r>
                      <m:r>
                        <a:rPr lang="en-US" sz="2800" b="0" i="1" dirty="0" smtClean="0">
                          <a:latin typeface="Cambria Math"/>
                          <a:ea typeface="Cambria Math"/>
                        </a:rPr>
                        <m:t>2.5</m:t>
                      </m:r>
                      <m:f>
                        <m:fPr>
                          <m:type m:val="skw"/>
                          <m:ctrlPr>
                            <a:rPr lang="en-US" sz="2800" i="1" dirty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 dirty="0">
                              <a:latin typeface="Cambria Math"/>
                              <a:ea typeface="Cambria Math"/>
                            </a:rPr>
                            <m:t>m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800" dirty="0">
                              <a:latin typeface="Cambria Math"/>
                              <a:ea typeface="Cambria Math"/>
                            </a:rPr>
                            <m:t>s</m:t>
                          </m:r>
                        </m:den>
                      </m:f>
                      <m:r>
                        <a:rPr lang="en-US" sz="2800" i="1" dirty="0"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US" sz="2800" i="1" dirty="0">
                          <a:latin typeface="Cambria Math"/>
                          <a:cs typeface="Cambria Math"/>
                        </a:rPr>
                        <m:t>+(</m:t>
                      </m:r>
                      <m:r>
                        <a:rPr lang="en-US" sz="2800" b="0" i="1" dirty="0" smtClean="0">
                          <a:latin typeface="Cambria Math"/>
                          <a:cs typeface="Cambria Math"/>
                        </a:rPr>
                        <m:t>88</m:t>
                      </m:r>
                      <m:r>
                        <a:rPr lang="en-US" sz="2800" dirty="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dirty="0">
                          <a:latin typeface="Cambria Math"/>
                          <a:ea typeface="Cambria Math"/>
                        </a:rPr>
                        <m:t>kg</m:t>
                      </m:r>
                      <m:r>
                        <a:rPr lang="en-US" sz="2800" i="1" dirty="0"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US" sz="2800" b="1" i="1" dirty="0">
                          <a:latin typeface="Cambria Math"/>
                          <a:cs typeface="Cambria Math"/>
                        </a:rPr>
                        <m:t>𝒗</m:t>
                      </m:r>
                      <m:r>
                        <a:rPr lang="en-US" sz="2800" b="1" i="1" dirty="0">
                          <a:latin typeface="Cambria Math"/>
                          <a:cs typeface="Cambria Math"/>
                        </a:rPr>
                        <m:t>′</m:t>
                      </m:r>
                      <m:r>
                        <a:rPr lang="en-US" sz="2800" b="1" i="1" baseline="-25000" dirty="0">
                          <a:latin typeface="Cambria Math"/>
                          <a:cs typeface="Cambria Math"/>
                        </a:rPr>
                        <m:t>𝟐</m:t>
                      </m:r>
                    </m:oMath>
                  </m:oMathPara>
                </a14:m>
                <a:endParaRPr lang="en-US" sz="2800" i="1" dirty="0">
                  <a:latin typeface="Cambria Math"/>
                  <a:cs typeface="Cambria Math"/>
                </a:endParaRPr>
              </a:p>
              <a:p>
                <a:pPr marL="0" lvl="1">
                  <a:spcBef>
                    <a:spcPts val="0"/>
                  </a:spcBef>
                </a:pPr>
                <a:endParaRPr lang="en-US" i="1" dirty="0">
                  <a:latin typeface="Cambria Math"/>
                  <a:cs typeface="Cambria Math"/>
                </a:endParaRPr>
              </a:p>
              <a:p>
                <a:pPr marL="0" lvl="1"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009900"/>
                          </a:solidFill>
                          <a:latin typeface="Cambria Math"/>
                          <a:cs typeface="Cambria Math"/>
                        </a:rPr>
                        <m:t>𝒗</m:t>
                      </m:r>
                      <m:r>
                        <a:rPr lang="en-US" sz="2800" i="1" dirty="0">
                          <a:solidFill>
                            <a:srgbClr val="009900"/>
                          </a:solidFill>
                          <a:latin typeface="Cambria Math"/>
                          <a:cs typeface="Cambria Math"/>
                        </a:rPr>
                        <m:t>’</m:t>
                      </m:r>
                      <m:r>
                        <a:rPr lang="en-US" sz="2800" b="0" i="1" baseline="-25000" dirty="0" smtClean="0">
                          <a:solidFill>
                            <a:srgbClr val="009900"/>
                          </a:solidFill>
                          <a:latin typeface="Cambria Math"/>
                          <a:cs typeface="Cambria Math"/>
                        </a:rPr>
                        <m:t>2</m:t>
                      </m:r>
                      <m:r>
                        <a:rPr lang="en-US" sz="2800" i="1" dirty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dirty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 dirty="0">
                              <a:latin typeface="Cambria Math"/>
                              <a:cs typeface="Cambria Math"/>
                            </a:rPr>
                            <m:t>(</m:t>
                          </m:r>
                          <m:r>
                            <a:rPr lang="en-US" sz="2800" b="0" i="1" dirty="0" smtClean="0">
                              <a:latin typeface="Cambria Math"/>
                              <a:cs typeface="Cambria Math"/>
                            </a:rPr>
                            <m:t>−135</m:t>
                          </m:r>
                          <m:f>
                            <m:fPr>
                              <m:type m:val="skw"/>
                              <m:ctrlPr>
                                <a:rPr lang="en-US" sz="2800" i="1" dirty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2800" dirty="0">
                                  <a:latin typeface="Cambria Math"/>
                                  <a:ea typeface="Cambria Math"/>
                                </a:rPr>
                                <m:t>kg</m:t>
                              </m:r>
                              <m:r>
                                <a:rPr lang="en-US" sz="2800" dirty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m:rPr>
                                  <m:sty m:val="p"/>
                                </m:rPr>
                                <a:rPr lang="en-US" sz="2800" dirty="0">
                                  <a:latin typeface="Cambria Math"/>
                                  <a:ea typeface="Cambria Math"/>
                                </a:rPr>
                                <m:t>m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2800" dirty="0">
                                  <a:latin typeface="Cambria Math"/>
                                  <a:ea typeface="Cambria Math"/>
                                </a:rPr>
                                <m:t>s</m:t>
                              </m:r>
                            </m:den>
                          </m:f>
                          <m:r>
                            <a:rPr lang="en-US" sz="2800" i="1" dirty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d>
                            <m:dPr>
                              <m:ctrlPr>
                                <a:rPr lang="en-US" sz="2800" i="1" dirty="0">
                                  <a:latin typeface="Cambria Math"/>
                                  <a:cs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dirty="0" smtClean="0">
                                  <a:latin typeface="Cambria Math"/>
                                  <a:cs typeface="Cambria Math"/>
                                </a:rPr>
                                <m:t>88</m:t>
                              </m:r>
                              <m:r>
                                <a:rPr lang="en-US" sz="2800" dirty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800" dirty="0">
                                  <a:latin typeface="Cambria Math"/>
                                  <a:ea typeface="Cambria Math"/>
                                </a:rPr>
                                <m:t>kg</m:t>
                              </m:r>
                            </m:e>
                          </m:d>
                        </m:den>
                      </m:f>
                      <m:r>
                        <a:rPr lang="en-US" sz="2800" i="1" dirty="0">
                          <a:latin typeface="Cambria Math"/>
                          <a:cs typeface="Cambria Math"/>
                        </a:rPr>
                        <m:t>=</m:t>
                      </m:r>
                      <m:r>
                        <a:rPr lang="en-US" sz="2800" b="1" i="1" dirty="0" smtClean="0">
                          <a:solidFill>
                            <a:srgbClr val="009900"/>
                          </a:solidFill>
                          <a:latin typeface="Cambria Math"/>
                          <a:cs typeface="Cambria Math"/>
                        </a:rPr>
                        <m:t>−</m:t>
                      </m:r>
                      <m:r>
                        <a:rPr lang="en-US" sz="2800" b="1" i="1" dirty="0">
                          <a:solidFill>
                            <a:srgbClr val="009900"/>
                          </a:solidFill>
                          <a:latin typeface="Cambria Math"/>
                          <a:cs typeface="Cambria Math"/>
                        </a:rPr>
                        <m:t>𝟏</m:t>
                      </m:r>
                      <m:r>
                        <a:rPr lang="en-US" sz="2800" b="1" i="1" dirty="0">
                          <a:solidFill>
                            <a:srgbClr val="009900"/>
                          </a:solidFill>
                          <a:latin typeface="Cambria Math"/>
                          <a:cs typeface="Cambria Math"/>
                        </a:rPr>
                        <m:t>.</m:t>
                      </m:r>
                      <m:r>
                        <a:rPr lang="en-US" sz="2800" b="1" i="1" dirty="0" smtClean="0">
                          <a:solidFill>
                            <a:srgbClr val="009900"/>
                          </a:solidFill>
                          <a:latin typeface="Cambria Math"/>
                          <a:cs typeface="Cambria Math"/>
                        </a:rPr>
                        <m:t>𝟓</m:t>
                      </m:r>
                      <m:f>
                        <m:fPr>
                          <m:type m:val="skw"/>
                          <m:ctrlPr>
                            <a:rPr lang="en-US" sz="2800" b="1" i="1" dirty="0">
                              <a:solidFill>
                                <a:srgbClr val="0099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1" i="1" dirty="0">
                              <a:solidFill>
                                <a:srgbClr val="009900"/>
                              </a:solidFill>
                              <a:latin typeface="Cambria Math"/>
                              <a:ea typeface="Cambria Math"/>
                            </a:rPr>
                            <m:t>𝒎</m:t>
                          </m:r>
                        </m:num>
                        <m:den>
                          <m:r>
                            <a:rPr lang="en-US" sz="2800" b="1" i="1" dirty="0">
                              <a:solidFill>
                                <a:srgbClr val="009900"/>
                              </a:solidFill>
                              <a:latin typeface="Cambria Math"/>
                              <a:ea typeface="Cambria Math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en-US" sz="2800" b="1" i="1" dirty="0">
                  <a:latin typeface="Cambria Math"/>
                  <a:cs typeface="Cambria Math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26" y="1447800"/>
                <a:ext cx="8458200" cy="328333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Problem </a:t>
            </a:r>
            <a:r>
              <a:rPr lang="en-US" dirty="0"/>
              <a:t>2</a:t>
            </a:r>
            <a:r>
              <a:rPr lang="en-US" dirty="0" smtClean="0"/>
              <a:t>: 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566</TotalTime>
  <Words>616</Words>
  <Application>Microsoft Office PowerPoint</Application>
  <PresentationFormat>On-screen Show (4:3)</PresentationFormat>
  <Paragraphs>72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Trek</vt:lpstr>
      <vt:lpstr>Equation</vt:lpstr>
      <vt:lpstr>Collisions Revisited!</vt:lpstr>
      <vt:lpstr>Reminder: Conservation of Momentum</vt:lpstr>
      <vt:lpstr>Reminder: Kinetic Energy (EK)</vt:lpstr>
      <vt:lpstr>Types of Collisions and Conservation</vt:lpstr>
      <vt:lpstr>Types of Collisions and Conservation</vt:lpstr>
      <vt:lpstr>Example problem 1:</vt:lpstr>
      <vt:lpstr>Example problem 1:  solution</vt:lpstr>
      <vt:lpstr>Example Problem 2:</vt:lpstr>
      <vt:lpstr>Example Problem 2: Solution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Collisions</dc:title>
  <dc:creator>K. Bennett</dc:creator>
  <cp:lastModifiedBy>Windows User</cp:lastModifiedBy>
  <cp:revision>24</cp:revision>
  <dcterms:created xsi:type="dcterms:W3CDTF">2005-11-19T00:03:15Z</dcterms:created>
  <dcterms:modified xsi:type="dcterms:W3CDTF">2013-02-11T16:04:51Z</dcterms:modified>
</cp:coreProperties>
</file>