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3" r:id="rId4"/>
    <p:sldId id="257" r:id="rId5"/>
    <p:sldId id="260"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D4980AE6-3688-4363-B35F-3B75810636B2}"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980AE6-3688-4363-B35F-3B75810636B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980AE6-3688-4363-B35F-3B75810636B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980AE6-3688-4363-B35F-3B75810636B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4980AE6-3688-4363-B35F-3B75810636B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4980AE6-3688-4363-B35F-3B75810636B2}"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4980AE6-3688-4363-B35F-3B75810636B2}"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4980AE6-3688-4363-B35F-3B75810636B2}"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D4980AE6-3688-4363-B35F-3B75810636B2}"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4980AE6-3688-4363-B35F-3B75810636B2}"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CEE15-1BA4-44FF-B357-B121B7B2C6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4980AE6-3688-4363-B35F-3B75810636B2}"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CEE15-1BA4-44FF-B357-B121B7B2C672}"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4980AE6-3688-4363-B35F-3B75810636B2}" type="datetimeFigureOut">
              <a:rPr lang="en-US" smtClean="0"/>
              <a:t>2/6/2018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21CEE15-1BA4-44FF-B357-B121B7B2C6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PHYSICS: </a:t>
            </a:r>
            <a:br>
              <a:rPr lang="en-US" dirty="0"/>
            </a:br>
            <a:r>
              <a:rPr lang="en-US" dirty="0"/>
              <a:t>Discus and Hammer</a:t>
            </a:r>
          </a:p>
        </p:txBody>
      </p:sp>
      <p:sp>
        <p:nvSpPr>
          <p:cNvPr id="3" name="Subtitle 2"/>
          <p:cNvSpPr>
            <a:spLocks noGrp="1"/>
          </p:cNvSpPr>
          <p:nvPr>
            <p:ph type="subTitle" idx="1"/>
          </p:nvPr>
        </p:nvSpPr>
        <p:spPr/>
        <p:txBody>
          <a:bodyPr/>
          <a:lstStyle/>
          <a:p>
            <a:r>
              <a:rPr lang="en-US" dirty="0"/>
              <a:t>Sample  PowerPoint</a:t>
            </a:r>
          </a:p>
        </p:txBody>
      </p:sp>
      <p:pic>
        <p:nvPicPr>
          <p:cNvPr id="18438" name="Picture 6" descr="http://home.messiah.edu/~es1293/discusthrow.gif"/>
          <p:cNvPicPr>
            <a:picLocks noChangeAspect="1" noChangeArrowheads="1"/>
          </p:cNvPicPr>
          <p:nvPr/>
        </p:nvPicPr>
        <p:blipFill>
          <a:blip r:embed="rId2" cstate="print"/>
          <a:srcRect/>
          <a:stretch>
            <a:fillRect/>
          </a:stretch>
        </p:blipFill>
        <p:spPr bwMode="auto">
          <a:xfrm>
            <a:off x="1143000" y="1032950"/>
            <a:ext cx="1905000" cy="2266951"/>
          </a:xfrm>
          <a:prstGeom prst="rect">
            <a:avLst/>
          </a:prstGeom>
          <a:noFill/>
        </p:spPr>
      </p:pic>
      <p:pic>
        <p:nvPicPr>
          <p:cNvPr id="18442" name="Picture 10" descr="http://www.picgifs.com/sport-graphics/sport-graphics/hammer-throw/sport-graphics-hammer-throw-934713.gif"/>
          <p:cNvPicPr>
            <a:picLocks noChangeAspect="1" noChangeArrowheads="1"/>
          </p:cNvPicPr>
          <p:nvPr/>
        </p:nvPicPr>
        <p:blipFill>
          <a:blip r:embed="rId3" cstate="print"/>
          <a:srcRect/>
          <a:stretch>
            <a:fillRect/>
          </a:stretch>
        </p:blipFill>
        <p:spPr bwMode="auto">
          <a:xfrm>
            <a:off x="5410200" y="4572000"/>
            <a:ext cx="2400300" cy="190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Basics of Discus and Hammer Throwing: </a:t>
            </a:r>
          </a:p>
        </p:txBody>
      </p:sp>
      <p:sp>
        <p:nvSpPr>
          <p:cNvPr id="3" name="Content Placeholder 2"/>
          <p:cNvSpPr>
            <a:spLocks noGrp="1"/>
          </p:cNvSpPr>
          <p:nvPr>
            <p:ph idx="1"/>
          </p:nvPr>
        </p:nvSpPr>
        <p:spPr/>
        <p:txBody>
          <a:bodyPr>
            <a:normAutofit/>
          </a:bodyPr>
          <a:lstStyle/>
          <a:p>
            <a:pPr>
              <a:buNone/>
            </a:pPr>
            <a:r>
              <a:rPr lang="en-US" sz="1400" dirty="0"/>
              <a:t>The goal of throwing is to send the discus or hammer </a:t>
            </a:r>
          </a:p>
          <a:p>
            <a:pPr>
              <a:buNone/>
            </a:pPr>
            <a:r>
              <a:rPr lang="en-US" sz="1400" dirty="0"/>
              <a:t>the farthest distance. </a:t>
            </a:r>
          </a:p>
          <a:p>
            <a:pPr>
              <a:buNone/>
            </a:pPr>
            <a:endParaRPr lang="en-US" sz="1400" dirty="0"/>
          </a:p>
          <a:p>
            <a:pPr>
              <a:buNone/>
            </a:pPr>
            <a:r>
              <a:rPr lang="en-US" sz="1400" dirty="0"/>
              <a:t>In order to do this, the thrower spins within a </a:t>
            </a:r>
          </a:p>
          <a:p>
            <a:pPr>
              <a:buNone/>
            </a:pPr>
            <a:r>
              <a:rPr lang="en-US" sz="1400" dirty="0"/>
              <a:t>designated circle before releasing the discus or </a:t>
            </a:r>
          </a:p>
          <a:p>
            <a:pPr>
              <a:buNone/>
            </a:pPr>
            <a:r>
              <a:rPr lang="en-US" sz="1400" dirty="0"/>
              <a:t>hammer. </a:t>
            </a:r>
          </a:p>
          <a:p>
            <a:pPr>
              <a:buNone/>
            </a:pPr>
            <a:endParaRPr lang="en-US" sz="1400" dirty="0"/>
          </a:p>
          <a:p>
            <a:pPr>
              <a:buNone/>
            </a:pPr>
            <a:r>
              <a:rPr lang="en-US" sz="1400" dirty="0"/>
              <a:t>This technique is shown by the GIF to the right. </a:t>
            </a:r>
          </a:p>
          <a:p>
            <a:pPr>
              <a:buNone/>
            </a:pPr>
            <a:endParaRPr lang="en-US" sz="1400" dirty="0"/>
          </a:p>
          <a:p>
            <a:pPr>
              <a:buNone/>
            </a:pPr>
            <a:r>
              <a:rPr lang="en-US" sz="1400" dirty="0"/>
              <a:t>To leave the circle is to be disqualified. </a:t>
            </a:r>
          </a:p>
          <a:p>
            <a:pPr>
              <a:buNone/>
            </a:pPr>
            <a:endParaRPr lang="en-US" sz="1400" dirty="0"/>
          </a:p>
          <a:p>
            <a:pPr>
              <a:buNone/>
            </a:pPr>
            <a:r>
              <a:rPr lang="en-US" sz="1400" dirty="0"/>
              <a:t>The men’s hammer weighs 7.26 kg, while the men’s discus weighs 2 kg. </a:t>
            </a:r>
          </a:p>
          <a:p>
            <a:pPr>
              <a:buNone/>
            </a:pPr>
            <a:endParaRPr lang="en-US" dirty="0"/>
          </a:p>
        </p:txBody>
      </p:sp>
      <p:pic>
        <p:nvPicPr>
          <p:cNvPr id="4" name="Picture 3" descr="Hammer Throw GIF.gif"/>
          <p:cNvPicPr>
            <a:picLocks noChangeAspect="1"/>
          </p:cNvPicPr>
          <p:nvPr/>
        </p:nvPicPr>
        <p:blipFill>
          <a:blip r:embed="rId2" cstate="print"/>
          <a:stretch>
            <a:fillRect/>
          </a:stretch>
        </p:blipFill>
        <p:spPr>
          <a:xfrm>
            <a:off x="5638800" y="533400"/>
            <a:ext cx="3048000" cy="228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Technique: </a:t>
            </a:r>
            <a:r>
              <a:rPr lang="en-US" sz="2000" dirty="0"/>
              <a:t>Impulse-Momentum Theorem</a:t>
            </a:r>
            <a:endParaRPr lang="en-US" dirty="0"/>
          </a:p>
        </p:txBody>
      </p:sp>
      <p:sp>
        <p:nvSpPr>
          <p:cNvPr id="3" name="Content Placeholder 2"/>
          <p:cNvSpPr>
            <a:spLocks noGrp="1"/>
          </p:cNvSpPr>
          <p:nvPr>
            <p:ph idx="1"/>
          </p:nvPr>
        </p:nvSpPr>
        <p:spPr>
          <a:xfrm>
            <a:off x="502920" y="530352"/>
            <a:ext cx="8183880" cy="4727448"/>
          </a:xfrm>
        </p:spPr>
        <p:txBody>
          <a:bodyPr>
            <a:noAutofit/>
          </a:bodyPr>
          <a:lstStyle/>
          <a:p>
            <a:pPr>
              <a:buNone/>
            </a:pPr>
            <a:r>
              <a:rPr lang="en-US" sz="1400" dirty="0"/>
              <a:t>One of the most common techniques to furthering the distance a discus or hammer travels is to increase the speed of the throw.</a:t>
            </a:r>
          </a:p>
          <a:p>
            <a:pPr>
              <a:buNone/>
            </a:pPr>
            <a:endParaRPr lang="en-US" sz="1400" dirty="0"/>
          </a:p>
          <a:p>
            <a:pPr>
              <a:buNone/>
            </a:pPr>
            <a:r>
              <a:rPr lang="en-US" sz="1400" dirty="0"/>
              <a:t>The Impulse-Momentum Theorem states:</a:t>
            </a:r>
          </a:p>
          <a:p>
            <a:pPr>
              <a:buNone/>
            </a:pPr>
            <a:r>
              <a:rPr lang="en-US" sz="1400" dirty="0"/>
              <a:t>		Force∙∆time = mass∙∆velocity</a:t>
            </a:r>
          </a:p>
          <a:p>
            <a:pPr>
              <a:buNone/>
            </a:pPr>
            <a:endParaRPr lang="en-US" sz="1400" dirty="0"/>
          </a:p>
          <a:p>
            <a:pPr>
              <a:buNone/>
            </a:pPr>
            <a:r>
              <a:rPr lang="en-US" sz="1400" dirty="0"/>
              <a:t>Thus saying that a decrease in time will allow for an increase in force, which would create an increase in velocity. </a:t>
            </a:r>
          </a:p>
          <a:p>
            <a:pPr>
              <a:buNone/>
            </a:pPr>
            <a:endParaRPr lang="en-US" sz="1400" dirty="0"/>
          </a:p>
          <a:p>
            <a:pPr>
              <a:buNone/>
            </a:pPr>
            <a:r>
              <a:rPr lang="en-US" sz="1400" dirty="0"/>
              <a:t>The faster the discus or hammer travels, the farther it will go. </a:t>
            </a:r>
          </a:p>
          <a:p>
            <a:pPr>
              <a:buNone/>
            </a:pPr>
            <a:endParaRPr lang="en-US" sz="1400" dirty="0"/>
          </a:p>
          <a:p>
            <a:pPr>
              <a:buNone/>
            </a:pPr>
            <a:r>
              <a:rPr lang="en-US" sz="1400" dirty="0"/>
              <a:t>Two ways to decrease time are: </a:t>
            </a:r>
          </a:p>
          <a:p>
            <a:pPr>
              <a:buNone/>
            </a:pPr>
            <a:r>
              <a:rPr lang="en-US" sz="1400" dirty="0"/>
              <a:t>	</a:t>
            </a:r>
            <a:r>
              <a:rPr lang="en-US" sz="1100" dirty="0"/>
              <a:t>1. By decreasing the amount of time taken to spin</a:t>
            </a:r>
          </a:p>
          <a:p>
            <a:pPr>
              <a:buNone/>
            </a:pPr>
            <a:r>
              <a:rPr lang="en-US" sz="1100" dirty="0"/>
              <a:t>	2. By decreasing the amount of time taken to release the hammer or discus from hand</a:t>
            </a:r>
          </a:p>
          <a:p>
            <a:pPr>
              <a:buNone/>
            </a:pPr>
            <a:endParaRPr lang="en-US" sz="1200" dirty="0"/>
          </a:p>
          <a:p>
            <a:pPr>
              <a:buNone/>
            </a:pPr>
            <a:r>
              <a:rPr lang="en-US" sz="1200" dirty="0"/>
              <a:t>By decreasing the amount of time taken to spin through the circle, the more force the thrower can apply to the discus or hammer. </a:t>
            </a:r>
          </a:p>
          <a:p>
            <a:pPr>
              <a:buNone/>
            </a:pPr>
            <a:endParaRPr lang="en-US" sz="1200" dirty="0"/>
          </a:p>
          <a:p>
            <a:pPr>
              <a:buNone/>
            </a:pPr>
            <a:r>
              <a:rPr lang="en-US" sz="1200" dirty="0"/>
              <a:t>As well, by decreasing the amount of time taken to release the discus or hammer from hand, the more force the thrower can apply to the tool.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Technique: </a:t>
            </a:r>
            <a:r>
              <a:rPr lang="en-US" sz="2000" dirty="0"/>
              <a:t>Conservation of Momentum</a:t>
            </a:r>
            <a:endParaRPr lang="en-US" dirty="0"/>
          </a:p>
        </p:txBody>
      </p:sp>
      <p:sp>
        <p:nvSpPr>
          <p:cNvPr id="3" name="Content Placeholder 2"/>
          <p:cNvSpPr>
            <a:spLocks noGrp="1"/>
          </p:cNvSpPr>
          <p:nvPr>
            <p:ph idx="1"/>
          </p:nvPr>
        </p:nvSpPr>
        <p:spPr>
          <a:xfrm>
            <a:off x="502920" y="530352"/>
            <a:ext cx="8183880" cy="5032248"/>
          </a:xfrm>
        </p:spPr>
        <p:txBody>
          <a:bodyPr>
            <a:normAutofit fontScale="92500" lnSpcReduction="10000"/>
          </a:bodyPr>
          <a:lstStyle/>
          <a:p>
            <a:pPr>
              <a:buNone/>
            </a:pPr>
            <a:r>
              <a:rPr lang="en-US" sz="1400" dirty="0"/>
              <a:t>Another common technique used by throwers is to switch feet right after they throw the discuss or hammer in order to decrease their momentum. </a:t>
            </a:r>
          </a:p>
          <a:p>
            <a:pPr>
              <a:buNone/>
            </a:pPr>
            <a:endParaRPr lang="en-US" sz="1400" dirty="0"/>
          </a:p>
          <a:p>
            <a:pPr>
              <a:buNone/>
            </a:pPr>
            <a:r>
              <a:rPr lang="en-US" sz="1400" dirty="0"/>
              <a:t>The separation of discus/hammer and thrower creates a decrease in mass and therefore an increase in velocity. </a:t>
            </a:r>
          </a:p>
          <a:p>
            <a:pPr>
              <a:buNone/>
            </a:pPr>
            <a:endParaRPr lang="en-US" sz="1400" dirty="0"/>
          </a:p>
          <a:p>
            <a:pPr>
              <a:buNone/>
            </a:pPr>
            <a:r>
              <a:rPr lang="en-US" sz="1400" dirty="0"/>
              <a:t>The Law of the Conservation of Momentum states that the momentum within a system must be maintained. </a:t>
            </a:r>
          </a:p>
          <a:p>
            <a:pPr>
              <a:buNone/>
            </a:pPr>
            <a:endParaRPr lang="en-US" sz="1400" dirty="0"/>
          </a:p>
          <a:p>
            <a:pPr>
              <a:buNone/>
            </a:pPr>
            <a:r>
              <a:rPr lang="en-US" sz="1400" dirty="0"/>
              <a:t>When the thrower releases the discus or the hammer, the two become separate systems, but with the same momentum. </a:t>
            </a:r>
          </a:p>
          <a:p>
            <a:pPr>
              <a:buNone/>
            </a:pPr>
            <a:endParaRPr lang="en-US" sz="1400" dirty="0"/>
          </a:p>
          <a:p>
            <a:pPr>
              <a:buNone/>
            </a:pPr>
            <a:r>
              <a:rPr lang="en-US" sz="1400" dirty="0"/>
              <a:t>As both have the same momentum, but both have lost mass, both objects experience an increase in velocity, to make up for loss of mass. </a:t>
            </a:r>
          </a:p>
          <a:p>
            <a:pPr>
              <a:buNone/>
            </a:pPr>
            <a:endParaRPr lang="en-US" sz="1400" dirty="0"/>
          </a:p>
          <a:p>
            <a:pPr>
              <a:buNone/>
            </a:pPr>
            <a:r>
              <a:rPr lang="en-US" sz="1400" dirty="0"/>
              <a:t>The discus or hammer will experience a greater increase in velocity as it has a smaller mass than that of the thrower, and thus has to make up for a greater amount of mass. </a:t>
            </a:r>
          </a:p>
          <a:p>
            <a:pPr>
              <a:buNone/>
            </a:pPr>
            <a:endParaRPr lang="en-US" sz="1400" dirty="0"/>
          </a:p>
          <a:p>
            <a:pPr>
              <a:buNone/>
            </a:pPr>
            <a:r>
              <a:rPr lang="en-US" sz="1400" dirty="0"/>
              <a:t>The discus or hammer flies straight out until it lands, where it disperses its momentum into the ground. </a:t>
            </a:r>
          </a:p>
          <a:p>
            <a:pPr>
              <a:buNone/>
            </a:pPr>
            <a:endParaRPr lang="en-US" sz="1400" dirty="0"/>
          </a:p>
          <a:p>
            <a:pPr>
              <a:buNone/>
            </a:pPr>
            <a:r>
              <a:rPr lang="en-US" sz="1400" dirty="0"/>
              <a:t>The thrower continues to travel in the direction of their spin. To get rid of their momentum (and stay within the circle) the thrower switches feet, dispersing their momentum into the ground as well.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a:t>
            </a:r>
            <a:r>
              <a:rPr lang="en-US" sz="2000" dirty="0"/>
              <a:t>Impulse-Momentum Theorem</a:t>
            </a:r>
            <a:endParaRPr lang="en-US" dirty="0"/>
          </a:p>
        </p:txBody>
      </p:sp>
      <p:sp>
        <p:nvSpPr>
          <p:cNvPr id="3" name="Content Placeholder 2"/>
          <p:cNvSpPr>
            <a:spLocks noGrp="1"/>
          </p:cNvSpPr>
          <p:nvPr>
            <p:ph idx="1"/>
          </p:nvPr>
        </p:nvSpPr>
        <p:spPr>
          <a:xfrm>
            <a:off x="502920" y="530352"/>
            <a:ext cx="8183880" cy="4879848"/>
          </a:xfrm>
        </p:spPr>
        <p:txBody>
          <a:bodyPr>
            <a:normAutofit lnSpcReduction="10000"/>
          </a:bodyPr>
          <a:lstStyle/>
          <a:p>
            <a:pPr>
              <a:buNone/>
            </a:pPr>
            <a:r>
              <a:rPr lang="en-US" sz="1400" dirty="0"/>
              <a:t>All discus and hammer arenas are encircled by a net, in order to stop the spectators from being hit, should the thrower improperly release or drop the discus or hammer. </a:t>
            </a:r>
          </a:p>
          <a:p>
            <a:pPr>
              <a:buNone/>
            </a:pPr>
            <a:endParaRPr lang="en-US" sz="1400" dirty="0"/>
          </a:p>
          <a:p>
            <a:pPr>
              <a:buNone/>
            </a:pPr>
            <a:r>
              <a:rPr lang="en-US" sz="1400" dirty="0"/>
              <a:t>The net, rather than being taut, hangs loose from curved poles as </a:t>
            </a:r>
          </a:p>
          <a:p>
            <a:pPr>
              <a:buNone/>
            </a:pPr>
            <a:r>
              <a:rPr lang="en-US" sz="1400" dirty="0"/>
              <a:t>shown by the picture to the right. </a:t>
            </a:r>
          </a:p>
          <a:p>
            <a:pPr>
              <a:buNone/>
            </a:pPr>
            <a:endParaRPr lang="en-US" sz="1400" dirty="0"/>
          </a:p>
          <a:p>
            <a:pPr>
              <a:buNone/>
            </a:pPr>
            <a:r>
              <a:rPr lang="en-US" sz="1400" dirty="0"/>
              <a:t>By hanging loose, the net moves with the discus or hammer slightly</a:t>
            </a:r>
          </a:p>
          <a:p>
            <a:pPr>
              <a:buNone/>
            </a:pPr>
            <a:r>
              <a:rPr lang="en-US" sz="1400" dirty="0"/>
              <a:t>before stopping it. </a:t>
            </a:r>
          </a:p>
          <a:p>
            <a:pPr>
              <a:buNone/>
            </a:pPr>
            <a:endParaRPr lang="en-US" sz="1400" dirty="0"/>
          </a:p>
          <a:p>
            <a:pPr>
              <a:buNone/>
            </a:pPr>
            <a:r>
              <a:rPr lang="en-US" sz="1400" dirty="0"/>
              <a:t>This movement increases the amount of time the net takes to stop the hammer. </a:t>
            </a:r>
          </a:p>
          <a:p>
            <a:pPr>
              <a:buNone/>
            </a:pPr>
            <a:endParaRPr lang="en-US" sz="1400" dirty="0"/>
          </a:p>
          <a:p>
            <a:pPr>
              <a:buNone/>
            </a:pPr>
            <a:r>
              <a:rPr lang="en-US" sz="1400" dirty="0"/>
              <a:t>The Impulse-Momentum Theorem states: </a:t>
            </a:r>
          </a:p>
          <a:p>
            <a:pPr>
              <a:buNone/>
            </a:pPr>
            <a:r>
              <a:rPr lang="en-US" sz="1400" dirty="0"/>
              <a:t>		Impulse = </a:t>
            </a:r>
            <a:r>
              <a:rPr lang="el-GR" sz="1400">
                <a:latin typeface="Arial"/>
                <a:cs typeface="Arial"/>
              </a:rPr>
              <a:t>Δ</a:t>
            </a:r>
            <a:r>
              <a:rPr lang="en-US" sz="1400"/>
              <a:t>Momentum </a:t>
            </a:r>
            <a:r>
              <a:rPr lang="en-US" sz="1400" dirty="0"/>
              <a:t>= Force∙∆time</a:t>
            </a:r>
          </a:p>
          <a:p>
            <a:pPr>
              <a:buNone/>
            </a:pPr>
            <a:endParaRPr lang="en-US" sz="1400" dirty="0"/>
          </a:p>
          <a:p>
            <a:pPr>
              <a:buNone/>
            </a:pPr>
            <a:r>
              <a:rPr lang="en-US" sz="1400" dirty="0"/>
              <a:t>Thus, by increasing the amount of time taken to apply a force – in this case used to decrease momentum – less force is required by the net to stop the discus or hammer. </a:t>
            </a:r>
          </a:p>
          <a:p>
            <a:pPr>
              <a:buNone/>
            </a:pPr>
            <a:endParaRPr lang="en-US" sz="1400" dirty="0"/>
          </a:p>
          <a:p>
            <a:pPr>
              <a:buNone/>
            </a:pPr>
            <a:r>
              <a:rPr lang="en-US" sz="1400" dirty="0"/>
              <a:t>Hammer cages have stronger nets and more hang to them, in order to counteract the heavier weight of the hammer </a:t>
            </a:r>
            <a:r>
              <a:rPr lang="en-US" sz="900" dirty="0"/>
              <a:t>(The men’s hammer weighs 7.26 kg while a men’s discus weighs only 2 kg)</a:t>
            </a:r>
            <a:endParaRPr lang="en-US" sz="1400" dirty="0"/>
          </a:p>
        </p:txBody>
      </p:sp>
      <p:pic>
        <p:nvPicPr>
          <p:cNvPr id="4" name="Picture 3" descr="Hammer Cage.gif"/>
          <p:cNvPicPr>
            <a:picLocks noChangeAspect="1"/>
          </p:cNvPicPr>
          <p:nvPr/>
        </p:nvPicPr>
        <p:blipFill>
          <a:blip r:embed="rId2" cstate="print"/>
          <a:stretch>
            <a:fillRect/>
          </a:stretch>
        </p:blipFill>
        <p:spPr>
          <a:xfrm>
            <a:off x="6934200" y="990600"/>
            <a:ext cx="1762124" cy="15859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a:t>
            </a:r>
            <a:r>
              <a:rPr lang="en-US" sz="2000" dirty="0"/>
              <a:t>Conservation of Momentum</a:t>
            </a:r>
            <a:endParaRPr lang="en-US" dirty="0"/>
          </a:p>
        </p:txBody>
      </p:sp>
      <p:sp>
        <p:nvSpPr>
          <p:cNvPr id="3" name="Content Placeholder 2"/>
          <p:cNvSpPr>
            <a:spLocks noGrp="1"/>
          </p:cNvSpPr>
          <p:nvPr>
            <p:ph idx="1"/>
          </p:nvPr>
        </p:nvSpPr>
        <p:spPr/>
        <p:txBody>
          <a:bodyPr>
            <a:normAutofit/>
          </a:bodyPr>
          <a:lstStyle/>
          <a:p>
            <a:pPr>
              <a:buNone/>
            </a:pPr>
            <a:r>
              <a:rPr lang="en-US" sz="1400" dirty="0"/>
              <a:t>The Law of the Conservation of Momentum states that the momentum within a system must be maintained. </a:t>
            </a:r>
          </a:p>
          <a:p>
            <a:pPr>
              <a:buNone/>
            </a:pPr>
            <a:endParaRPr lang="en-US" sz="1400" dirty="0"/>
          </a:p>
          <a:p>
            <a:pPr>
              <a:buNone/>
            </a:pPr>
            <a:r>
              <a:rPr lang="en-US" sz="1400" dirty="0"/>
              <a:t>Therefore, when the discus or hammer hits the inside of the cage they become a single system. </a:t>
            </a:r>
          </a:p>
          <a:p>
            <a:pPr>
              <a:buNone/>
            </a:pPr>
            <a:endParaRPr lang="en-US" sz="1400" dirty="0"/>
          </a:p>
          <a:p>
            <a:pPr>
              <a:buNone/>
            </a:pPr>
            <a:r>
              <a:rPr lang="en-US" sz="1400" dirty="0"/>
              <a:t>The momentum within the system </a:t>
            </a:r>
            <a:r>
              <a:rPr lang="en-US" sz="1400"/>
              <a:t>is maintained </a:t>
            </a:r>
            <a:r>
              <a:rPr lang="en-US" sz="1400" dirty="0"/>
              <a:t>as the momentum is transferred from discus/hammer to the cage.</a:t>
            </a:r>
          </a:p>
          <a:p>
            <a:pPr>
              <a:buNone/>
            </a:pPr>
            <a:endParaRPr lang="en-US" sz="1400" dirty="0"/>
          </a:p>
          <a:p>
            <a:pPr>
              <a:buNone/>
            </a:pPr>
            <a:r>
              <a:rPr lang="en-US" sz="1400" dirty="0"/>
              <a:t>The mass and size of the net allow for the discus/hammer’s momentum to be safely dispersed through the entire system.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334</TotalTime>
  <Words>510</Words>
  <Application>Microsoft Office PowerPoint</Application>
  <PresentationFormat>On-screen Show (4:3)</PresentationFormat>
  <Paragraphs>73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Verdana</vt:lpstr>
      <vt:lpstr>Wingdings 2</vt:lpstr>
      <vt:lpstr>Aspect</vt:lpstr>
      <vt:lpstr>PHYSICS:  Discus and Hammer</vt:lpstr>
      <vt:lpstr>The Basics of Discus and Hammer Throwing: </vt:lpstr>
      <vt:lpstr>Technique: Impulse-Momentum Theorem</vt:lpstr>
      <vt:lpstr>Technique: Conservation of Momentum</vt:lpstr>
      <vt:lpstr>Safety: Impulse-Momentum Theorem</vt:lpstr>
      <vt:lpstr>Safety: Conservation of Momentum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Discus and Hammer</dc:title>
  <dc:creator>K. Bennett;Niki Alden</dc:creator>
  <cp:lastModifiedBy>Ciustea, Corina</cp:lastModifiedBy>
  <cp:revision>28</cp:revision>
  <dcterms:created xsi:type="dcterms:W3CDTF">2012-12-11T23:42:10Z</dcterms:created>
  <dcterms:modified xsi:type="dcterms:W3CDTF">2018-02-07T06:58:17Z</dcterms:modified>
</cp:coreProperties>
</file>