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5" r:id="rId6"/>
    <p:sldId id="260" r:id="rId7"/>
    <p:sldId id="262" r:id="rId8"/>
    <p:sldId id="263" r:id="rId9"/>
    <p:sldId id="266" r:id="rId10"/>
    <p:sldId id="276" r:id="rId11"/>
    <p:sldId id="267" r:id="rId12"/>
    <p:sldId id="268" r:id="rId13"/>
    <p:sldId id="269" r:id="rId14"/>
    <p:sldId id="271" r:id="rId15"/>
    <p:sldId id="273" r:id="rId16"/>
    <p:sldId id="272" r:id="rId17"/>
    <p:sldId id="275" r:id="rId18"/>
    <p:sldId id="274" r:id="rId19"/>
    <p:sldId id="270" r:id="rId20"/>
    <p:sldId id="264" r:id="rId21"/>
    <p:sldId id="261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5" autoAdjust="0"/>
  </p:normalViewPr>
  <p:slideViewPr>
    <p:cSldViewPr>
      <p:cViewPr varScale="1">
        <p:scale>
          <a:sx n="124" d="100"/>
          <a:sy n="124" d="100"/>
        </p:scale>
        <p:origin x="-4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D44D90-9A84-4315-AC93-E46FD871C19C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AB5AB4-CCF6-434D-BCEE-E6865EAA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37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A45342-67D8-4006-AB42-1ADC9555E85B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1F7D9B-4C2D-4E71-8671-C9EE5589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1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wiggling electron wiggles</a:t>
            </a:r>
            <a:r>
              <a:rPr lang="en-US" baseline="0" dirty="0" smtClean="0"/>
              <a:t> the E field. A wiggling E field will induce a wiggling B field!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7D9B-4C2D-4E71-8671-C9EE558978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37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Higher frequencies are more dangerous</a:t>
            </a:r>
            <a:r>
              <a:rPr lang="en-US" baseline="0" dirty="0" smtClean="0"/>
              <a:t> and can travel through more dense materials</a:t>
            </a:r>
          </a:p>
          <a:p>
            <a:r>
              <a:rPr lang="en-US" baseline="0" dirty="0" smtClean="0"/>
              <a:t>When EM waves enter a medium, they get slowed 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7D9B-4C2D-4E71-8671-C9EE558978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0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740D-E93F-4F8B-A297-C7ED8E888E83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9F0B-54C3-4F13-A668-88EB5D726C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740D-E93F-4F8B-A297-C7ED8E888E83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9F0B-54C3-4F13-A668-88EB5D726C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740D-E93F-4F8B-A297-C7ED8E888E83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9F0B-54C3-4F13-A668-88EB5D726C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740D-E93F-4F8B-A297-C7ED8E888E83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9F0B-54C3-4F13-A668-88EB5D726C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740D-E93F-4F8B-A297-C7ED8E888E83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289F0B-54C3-4F13-A668-88EB5D726C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740D-E93F-4F8B-A297-C7ED8E888E83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9F0B-54C3-4F13-A668-88EB5D726C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740D-E93F-4F8B-A297-C7ED8E888E83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9F0B-54C3-4F13-A668-88EB5D726C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740D-E93F-4F8B-A297-C7ED8E888E83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9F0B-54C3-4F13-A668-88EB5D726C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740D-E93F-4F8B-A297-C7ED8E888E83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9F0B-54C3-4F13-A668-88EB5D726C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740D-E93F-4F8B-A297-C7ED8E888E83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9F0B-54C3-4F13-A668-88EB5D726C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740D-E93F-4F8B-A297-C7ED8E888E83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9F0B-54C3-4F13-A668-88EB5D726C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EC740D-E93F-4F8B-A297-C7ED8E888E83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289F0B-54C3-4F13-A668-88EB5D726CF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905000"/>
            <a:ext cx="8229600" cy="18288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Electromagnetic Waves!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5098"/>
            <a:ext cx="6400800" cy="1752600"/>
          </a:xfrm>
        </p:spPr>
        <p:txBody>
          <a:bodyPr/>
          <a:lstStyle/>
          <a:p>
            <a:r>
              <a:rPr lang="en-US" dirty="0" smtClean="0"/>
              <a:t>The EM and Visible Spectra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FF33"/>
                </a:solidFill>
              </a:rPr>
              <a:t>Diffuse reflection </a:t>
            </a:r>
            <a:r>
              <a:rPr lang="en-US" dirty="0" smtClean="0"/>
              <a:t>occurs when light is scattered when it reflects off a surface</a:t>
            </a:r>
          </a:p>
          <a:p>
            <a:pPr lvl="1"/>
            <a:r>
              <a:rPr lang="en-US" dirty="0" smtClean="0"/>
              <a:t>At a microscopic level, most surfaces are very rough</a:t>
            </a:r>
            <a:endParaRPr lang="en-US" dirty="0"/>
          </a:p>
        </p:txBody>
      </p:sp>
      <p:pic>
        <p:nvPicPr>
          <p:cNvPr id="4" name="Picture 4" descr="08-16Figure_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16275"/>
            <a:ext cx="59436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3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also bends when it enters a new medium</a:t>
            </a:r>
          </a:p>
          <a:p>
            <a:r>
              <a:rPr lang="en-US" dirty="0" smtClean="0"/>
              <a:t>For example, light travels faster in air than in water, so this pencil looks broken</a:t>
            </a:r>
          </a:p>
          <a:p>
            <a:r>
              <a:rPr lang="en-US" dirty="0" smtClean="0"/>
              <a:t>Also what causes mirages</a:t>
            </a:r>
            <a:endParaRPr lang="en-US" dirty="0"/>
          </a:p>
        </p:txBody>
      </p:sp>
      <p:pic>
        <p:nvPicPr>
          <p:cNvPr id="4" name="Picture 3" descr="C:\AA-Science Powerpoints\refraction_penc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183" y="2667000"/>
            <a:ext cx="1632417" cy="28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images.yourdictionary.com/images/science/ASmira-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37923"/>
            <a:ext cx="3701583" cy="322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Physics\Unit 6 - Waves\Diagrams\Light and Color\Wave Behavior\Refraction in Acti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6" t="19865" r="16292" b="5326"/>
          <a:stretch/>
        </p:blipFill>
        <p:spPr bwMode="auto">
          <a:xfrm>
            <a:off x="5181600" y="3733800"/>
            <a:ext cx="1871062" cy="284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AA-Science Powerpoints\refraction_p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"/>
            <a:ext cx="5410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3276600" cy="43592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+mj-lt"/>
              </a:rPr>
              <a:t>The girl sees the boy’s foot closer to the surface than it actually is.</a:t>
            </a:r>
            <a:endParaRPr lang="en-US" dirty="0">
              <a:latin typeface="+mj-lt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2400" y="4724400"/>
            <a:ext cx="8763000" cy="1920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+mj-lt"/>
              </a:rPr>
              <a:t>If the boy looks down at his feet, will they seem closer to him than they really are?</a:t>
            </a:r>
            <a:endParaRPr lang="en-US" dirty="0">
              <a:latin typeface="+mj-lt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90500" y="4724400"/>
            <a:ext cx="8763000" cy="1920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+mj-lt"/>
              </a:rPr>
              <a:t>No!  He is looking straight down and not at an angle.  There is no refraction for him.</a:t>
            </a:r>
            <a:endParaRPr lang="en-US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08384" y="3244334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Tw Cen MT"/>
              </a:rPr>
              <a:t>Air (20°C)</a:t>
            </a:r>
          </a:p>
        </p:txBody>
      </p:sp>
    </p:spTree>
    <p:extLst>
      <p:ext uri="{BB962C8B-B14F-4D97-AF65-F5344CB8AC3E}">
        <p14:creationId xmlns:p14="http://schemas.microsoft.com/office/powerpoint/2010/main" val="136521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 autoUpdateAnimBg="0"/>
      <p:bldP spid="9221" grpId="0" animBg="1" autoUpdateAnimBg="0"/>
      <p:bldP spid="9222" grpId="0" animBg="1" autoUpdateAnimBg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85975" y="571500"/>
            <a:ext cx="4972050" cy="5715000"/>
            <a:chOff x="2438400" y="457200"/>
            <a:chExt cx="4972050" cy="5715000"/>
          </a:xfrm>
        </p:grpSpPr>
        <p:sp>
          <p:nvSpPr>
            <p:cNvPr id="3" name="Rectangle 2"/>
            <p:cNvSpPr/>
            <p:nvPr/>
          </p:nvSpPr>
          <p:spPr>
            <a:xfrm>
              <a:off x="2438400" y="457200"/>
              <a:ext cx="2743200" cy="5715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6" descr="Bb7269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457200"/>
              <a:ext cx="4819650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31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n-US" dirty="0"/>
              <a:t>Light Wave Refraction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5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371600"/>
                <a:ext cx="8458200" cy="5486400"/>
              </a:xfrm>
            </p:spPr>
            <p:txBody>
              <a:bodyPr>
                <a:normAutofit lnSpcReduction="10000"/>
              </a:bodyPr>
              <a:lstStyle/>
              <a:p>
                <a:pPr lvl="1"/>
                <a:r>
                  <a:rPr lang="en-US" sz="2600" dirty="0" smtClean="0"/>
                  <a:t>At </a:t>
                </a:r>
                <a:r>
                  <a:rPr lang="en-US" sz="2600" dirty="0"/>
                  <a:t>a boundary between two media, the ratio of the </a:t>
                </a:r>
                <a:r>
                  <a:rPr lang="en-US" sz="2600" dirty="0" err="1"/>
                  <a:t>sines</a:t>
                </a:r>
                <a:r>
                  <a:rPr lang="en-US" sz="2600" dirty="0"/>
                  <a:t> of the angles made by a wave with respect to the normal line will be a constant</a:t>
                </a:r>
                <a:r>
                  <a:rPr lang="en-US" sz="2600" dirty="0" smtClean="0"/>
                  <a:t>.</a:t>
                </a:r>
              </a:p>
              <a:p>
                <a:pPr marL="0" lvl="2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66FF33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rgbClr val="66FF33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400" b="1" i="0" smtClean="0">
                                  <a:solidFill>
                                    <a:srgbClr val="66FF33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66FF33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66FF33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66FF33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rgbClr val="66FF33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400" b="1" i="0" smtClean="0">
                                  <a:solidFill>
                                    <a:srgbClr val="66FF33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66FF33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66FF33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66FF33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en-US" sz="2400" b="1" i="1" smtClean="0">
                          <a:solidFill>
                            <a:srgbClr val="66FF33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66FF33"/>
                          </a:solidFill>
                          <a:latin typeface="Cambria Math"/>
                        </a:rPr>
                        <m:t>𝒄𝒐𝒏𝒔𝒕𝒂𝒏𝒕</m:t>
                      </m:r>
                    </m:oMath>
                  </m:oMathPara>
                </a14:m>
                <a:endParaRPr lang="en-US" sz="2400" b="1" dirty="0">
                  <a:solidFill>
                    <a:srgbClr val="66FF33"/>
                  </a:solidFill>
                </a:endParaRPr>
              </a:p>
              <a:p>
                <a:pPr lvl="1"/>
                <a:r>
                  <a:rPr lang="en-US" sz="2600" dirty="0" smtClean="0"/>
                  <a:t>The constant is the </a:t>
                </a:r>
                <a:r>
                  <a:rPr lang="en-US" sz="2600" b="1" dirty="0" smtClean="0">
                    <a:solidFill>
                      <a:srgbClr val="66FF33"/>
                    </a:solidFill>
                  </a:rPr>
                  <a:t>refractive index (</a:t>
                </a:r>
                <a:r>
                  <a:rPr lang="en-US" sz="2600" b="1" i="1" dirty="0" smtClean="0">
                    <a:solidFill>
                      <a:srgbClr val="66FF33"/>
                    </a:solidFill>
                  </a:rPr>
                  <a:t>n</a:t>
                </a:r>
                <a:r>
                  <a:rPr lang="en-US" sz="2600" b="1" dirty="0" smtClean="0">
                    <a:solidFill>
                      <a:srgbClr val="66FF33"/>
                    </a:solidFill>
                  </a:rPr>
                  <a:t>) </a:t>
                </a:r>
                <a:r>
                  <a:rPr lang="en-US" sz="2600" dirty="0" smtClean="0"/>
                  <a:t>or index </a:t>
                </a:r>
                <a:r>
                  <a:rPr lang="en-US" sz="2600" dirty="0"/>
                  <a:t>of </a:t>
                </a:r>
                <a:r>
                  <a:rPr lang="en-US" sz="2600" dirty="0" smtClean="0"/>
                  <a:t>refraction, </a:t>
                </a:r>
                <a:r>
                  <a:rPr lang="en-US" sz="2600" dirty="0"/>
                  <a:t>a property of the medium </a:t>
                </a:r>
                <a:r>
                  <a:rPr lang="en-US" sz="2600" dirty="0" smtClean="0"/>
                  <a:t>itself.</a:t>
                </a:r>
              </a:p>
              <a:p>
                <a:pPr lvl="2"/>
                <a:r>
                  <a:rPr lang="en-US" dirty="0" smtClean="0"/>
                  <a:t>It is the ration of the speed of light in a vacuum (</a:t>
                </a:r>
                <a:r>
                  <a:rPr lang="en-US" i="1" dirty="0" smtClean="0"/>
                  <a:t>c</a:t>
                </a:r>
                <a:r>
                  <a:rPr lang="en-US" dirty="0" smtClean="0"/>
                  <a:t>) and the speed of light in the medium.</a:t>
                </a:r>
              </a:p>
              <a:p>
                <a:pPr lvl="2"/>
                <a:r>
                  <a:rPr lang="en-US" dirty="0" smtClean="0"/>
                  <a:t>It has no units, they cancel out!</a:t>
                </a:r>
              </a:p>
              <a:p>
                <a:pPr lvl="2"/>
                <a:r>
                  <a:rPr lang="en-US" dirty="0" smtClean="0"/>
                  <a:t>For example, </a:t>
                </a:r>
                <a:r>
                  <a:rPr lang="en-US" i="1" dirty="0" err="1" smtClean="0"/>
                  <a:t>n</a:t>
                </a:r>
                <a:r>
                  <a:rPr lang="en-US" i="1" baseline="-25000" dirty="0" err="1" smtClean="0"/>
                  <a:t>water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= 1.3, so  light moves 76.9% as fast in water as it does in a vacuum like space.</a:t>
                </a: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66FF33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b="1" i="1" smtClean="0">
                          <a:solidFill>
                            <a:srgbClr val="66FF33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66FF33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66FF33"/>
                              </a:solidFill>
                              <a:latin typeface="Cambria Math"/>
                            </a:rPr>
                            <m:t>𝒄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66FF33"/>
                              </a:solidFill>
                              <a:latin typeface="Cambria Math"/>
                            </a:rPr>
                            <m:t>𝒗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66FF33"/>
                  </a:solidFill>
                </a:endParaRPr>
              </a:p>
            </p:txBody>
          </p:sp>
        </mc:Choice>
        <mc:Fallback xmlns="">
          <p:sp>
            <p:nvSpPr>
              <p:cNvPr id="2053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458200" cy="5486400"/>
              </a:xfrm>
              <a:blipFill rotWithShape="1">
                <a:blip r:embed="rId2"/>
                <a:stretch>
                  <a:fillRect t="-1667" r="-2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91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n-US" dirty="0" smtClean="0"/>
              <a:t>Law of Refraction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5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371600"/>
                <a:ext cx="8458200" cy="493776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rgbClr val="66FF33"/>
                    </a:solidFill>
                  </a:rPr>
                  <a:t>Snell’s Law</a:t>
                </a:r>
                <a:r>
                  <a:rPr lang="en-US" b="1" dirty="0">
                    <a:solidFill>
                      <a:srgbClr val="66FF33"/>
                    </a:solidFill>
                  </a:rPr>
                  <a:t>:</a:t>
                </a:r>
              </a:p>
              <a:p>
                <a:pPr lvl="2"/>
                <a:r>
                  <a:rPr lang="en-US" sz="2400" dirty="0" smtClean="0"/>
                  <a:t>Using these two ideas, we get the law of refraction, also known as Snell’s Law:</a:t>
                </a:r>
              </a:p>
              <a:p>
                <a:pPr marL="0" lvl="2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66FF3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66FF33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66FF33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func>
                        <m:funcPr>
                          <m:ctrlPr>
                            <a:rPr lang="en-US" sz="2400" b="1" i="1">
                              <a:solidFill>
                                <a:srgbClr val="66FF33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400" b="1">
                              <a:solidFill>
                                <a:srgbClr val="66FF33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66FF33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66FF33"/>
                                  </a:solidFill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66FF33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func>
                      <m:r>
                        <a:rPr lang="en-US" sz="2400" b="1" i="1" smtClean="0">
                          <a:solidFill>
                            <a:srgbClr val="66FF33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66FF3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66FF33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66FF33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func>
                        <m:funcPr>
                          <m:ctrlPr>
                            <a:rPr lang="en-US" sz="2400" b="1" i="1">
                              <a:solidFill>
                                <a:srgbClr val="66FF33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400" b="1">
                              <a:solidFill>
                                <a:srgbClr val="66FF33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66FF33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66FF33"/>
                                  </a:solidFill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66FF33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b="1" dirty="0">
                  <a:solidFill>
                    <a:srgbClr val="66FF33"/>
                  </a:solidFill>
                </a:endParaRPr>
              </a:p>
              <a:p>
                <a:pPr lvl="2"/>
                <a:r>
                  <a:rPr lang="en-US" sz="2400" dirty="0" smtClean="0"/>
                  <a:t>n</a:t>
                </a:r>
                <a:r>
                  <a:rPr lang="en-US" sz="2400" baseline="-25000" dirty="0" smtClean="0"/>
                  <a:t>1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is the index of refraction of the incident medium, </a:t>
                </a:r>
                <a:endParaRPr lang="en-US" sz="2400" dirty="0" smtClean="0"/>
              </a:p>
              <a:p>
                <a:pPr lvl="2"/>
                <a:r>
                  <a:rPr lang="en-US" sz="2400" dirty="0" smtClean="0"/>
                  <a:t>n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is the index of refraction of the refractive medium, </a:t>
                </a:r>
                <a:endParaRPr lang="en-US" sz="2400" dirty="0" smtClean="0"/>
              </a:p>
              <a:p>
                <a:pPr lvl="2"/>
                <a:r>
                  <a:rPr lang="en-US" sz="2400" dirty="0" smtClean="0">
                    <a:sym typeface="Symbol" pitchFamily="-110" charset="2"/>
                  </a:rPr>
                  <a:t>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is the angle of </a:t>
                </a:r>
                <a:r>
                  <a:rPr lang="en-US" sz="2400" dirty="0" smtClean="0"/>
                  <a:t>incidence</a:t>
                </a:r>
              </a:p>
              <a:p>
                <a:pPr lvl="2"/>
                <a:r>
                  <a:rPr lang="en-US" sz="2400" dirty="0" smtClean="0">
                    <a:sym typeface="Symbol" pitchFamily="-110" charset="2"/>
                  </a:rPr>
                  <a:t>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is the angle of refraction</a:t>
                </a:r>
                <a:endParaRPr lang="en-US" b="1" dirty="0">
                  <a:solidFill>
                    <a:srgbClr val="66FF33"/>
                  </a:solidFill>
                </a:endParaRPr>
              </a:p>
            </p:txBody>
          </p:sp>
        </mc:Choice>
        <mc:Fallback xmlns="">
          <p:sp>
            <p:nvSpPr>
              <p:cNvPr id="2053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458200" cy="4937760"/>
              </a:xfrm>
              <a:blipFill rotWithShape="1">
                <a:blip r:embed="rId2"/>
                <a:stretch>
                  <a:fillRect t="-1358" r="-1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05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efraction3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531019"/>
            <a:ext cx="60198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Critical Angle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3776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66FF33"/>
                </a:solidFill>
              </a:rPr>
              <a:t>critical angle </a:t>
            </a:r>
            <a:r>
              <a:rPr lang="en-US" dirty="0" smtClean="0"/>
              <a:t>is the angle of incidence in the more optically dense medium at which the angle of refraction in the less optically dense medium is exactly 90°.</a:t>
            </a:r>
          </a:p>
          <a:p>
            <a:pPr eaLnBrk="1" hangingPunct="1">
              <a:buFont typeface="Wingdings" pitchFamily="-110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-110" charset="2"/>
              <a:buNone/>
              <a:defRPr/>
            </a:pPr>
            <a:endParaRPr lang="en-US" dirty="0" smtClean="0"/>
          </a:p>
        </p:txBody>
      </p:sp>
      <p:pic>
        <p:nvPicPr>
          <p:cNvPr id="4" name="Picture 2" descr="http://media.tiscali.co.uk/images/feeds/hutchinson/ency/0013n0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07" y="3200400"/>
            <a:ext cx="710338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44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Total Internal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470916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rgbClr val="66FF33"/>
                </a:solidFill>
              </a:rPr>
              <a:t>Total internal reflection </a:t>
            </a:r>
            <a:r>
              <a:rPr lang="en-US" dirty="0"/>
              <a:t>occurs when light falls on a surface of a less optically dense medium at an angle of incidence equal to or greater than the critical angle of the substance.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There is no refracted ray</a:t>
            </a:r>
            <a:r>
              <a:rPr lang="en-US" dirty="0" smtClean="0"/>
              <a:t>; occurs at critical angle.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Only occurs when a light ray passes from a more optically dense substance into a less optically dense substance.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The principle behind fiber optics and binoculars</a:t>
            </a:r>
          </a:p>
        </p:txBody>
      </p:sp>
      <p:pic>
        <p:nvPicPr>
          <p:cNvPr id="8194" name="Picture 2" descr="http://upload.wikimedia.org/wikipedia/commons/thumb/f/f4/TIR_in_PMMA.jpg/220px-TIR_in_PM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5057774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42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can also be diffracted, meaning it bends around edges and barriers:</a:t>
            </a:r>
            <a:endParaRPr lang="en-US" dirty="0"/>
          </a:p>
        </p:txBody>
      </p:sp>
      <p:pic>
        <p:nvPicPr>
          <p:cNvPr id="3074" name="Picture 2" descr="http://www.olympusmicro.com/primer/images/diffraction/clou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2743200"/>
            <a:ext cx="28384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0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Electromagnetic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6FF33"/>
                </a:solidFill>
              </a:rPr>
              <a:t>Electromagnetic (EM) waves </a:t>
            </a:r>
            <a:r>
              <a:rPr lang="en-US" dirty="0" smtClean="0"/>
              <a:t>are waves caused by oscillations  occurring simultaneously in electric and magnetic fields</a:t>
            </a:r>
          </a:p>
          <a:p>
            <a:pPr lvl="1"/>
            <a:r>
              <a:rPr lang="en-US" dirty="0" smtClean="0"/>
              <a:t>A </a:t>
            </a:r>
            <a:r>
              <a:rPr lang="en-US" b="1" u="sng" dirty="0" smtClean="0"/>
              <a:t>2D</a:t>
            </a:r>
            <a:r>
              <a:rPr lang="en-US" dirty="0" smtClean="0"/>
              <a:t> transverse</a:t>
            </a:r>
          </a:p>
          <a:p>
            <a:pPr marL="585216" lvl="1" indent="0">
              <a:buNone/>
            </a:pPr>
            <a:r>
              <a:rPr lang="en-US" dirty="0" smtClean="0"/>
              <a:t>   wave</a:t>
            </a:r>
          </a:p>
          <a:p>
            <a:pPr lvl="1"/>
            <a:endParaRPr lang="en-US" dirty="0" smtClean="0"/>
          </a:p>
          <a:p>
            <a:pPr lvl="1"/>
            <a:endParaRPr lang="en-US" sz="4000" dirty="0" smtClean="0"/>
          </a:p>
          <a:p>
            <a:pPr lvl="1"/>
            <a:r>
              <a:rPr lang="en-US" dirty="0" smtClean="0"/>
              <a:t>They DO NOT require any medium in order to propagate</a:t>
            </a:r>
          </a:p>
          <a:p>
            <a:r>
              <a:rPr lang="en-US" dirty="0" smtClean="0"/>
              <a:t>As energy increases, </a:t>
            </a:r>
            <a:r>
              <a:rPr lang="en-US" b="1" u="sng" dirty="0" smtClean="0"/>
              <a:t>frequency</a:t>
            </a:r>
            <a:r>
              <a:rPr lang="en-US" dirty="0" smtClean="0"/>
              <a:t> increases</a:t>
            </a:r>
          </a:p>
          <a:p>
            <a:pPr lvl="1"/>
            <a:r>
              <a:rPr lang="en-US" dirty="0" smtClean="0"/>
              <a:t>This is DIFFERENT than mechanical waves in which increases energy increases amplitude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86200" y="2514600"/>
            <a:ext cx="4829175" cy="2562225"/>
            <a:chOff x="3886200" y="2514600"/>
            <a:chExt cx="4829175" cy="2562225"/>
          </a:xfrm>
        </p:grpSpPr>
        <p:sp>
          <p:nvSpPr>
            <p:cNvPr id="4" name="Rectangle 3"/>
            <p:cNvSpPr/>
            <p:nvPr/>
          </p:nvSpPr>
          <p:spPr>
            <a:xfrm>
              <a:off x="3886200" y="2667000"/>
              <a:ext cx="4648200" cy="2057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E:\Physics\Unit 6 - Waves\Diagrams\EM wave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514600"/>
              <a:ext cx="4829175" cy="2562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278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Polarizing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</a:t>
            </a:r>
            <a:r>
              <a:rPr lang="en-US" b="1" dirty="0" smtClean="0">
                <a:solidFill>
                  <a:srgbClr val="66FF33"/>
                </a:solidFill>
              </a:rPr>
              <a:t>polarize</a:t>
            </a:r>
            <a:r>
              <a:rPr lang="en-US" dirty="0" smtClean="0"/>
              <a:t> light by making it vibrate in only one plane, not 2 like it usually does</a:t>
            </a:r>
          </a:p>
          <a:p>
            <a:pPr lvl="1"/>
            <a:r>
              <a:rPr lang="en-US" dirty="0" smtClean="0"/>
              <a:t>Used in sunglasses</a:t>
            </a:r>
          </a:p>
          <a:p>
            <a:pPr lvl="1"/>
            <a:r>
              <a:rPr lang="en-US" dirty="0" smtClean="0"/>
              <a:t>This cuts down the intensity of light</a:t>
            </a:r>
          </a:p>
          <a:p>
            <a:pPr lvl="1"/>
            <a:r>
              <a:rPr lang="en-US" dirty="0" smtClean="0"/>
              <a:t>2 polarizing materials places at 90° angles will block out all 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2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Light Interacting with 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7086600"/>
          </a:xfrm>
        </p:spPr>
        <p:txBody>
          <a:bodyPr/>
          <a:lstStyle/>
          <a:p>
            <a:r>
              <a:rPr lang="en-US" sz="2600" b="1" dirty="0" smtClean="0">
                <a:solidFill>
                  <a:srgbClr val="66FF33"/>
                </a:solidFill>
              </a:rPr>
              <a:t>Luminous bodies </a:t>
            </a:r>
            <a:r>
              <a:rPr lang="en-US" sz="2600" dirty="0" smtClean="0"/>
              <a:t>emit light  (i.e. – the Sun)</a:t>
            </a:r>
          </a:p>
          <a:p>
            <a:pPr lvl="1"/>
            <a:r>
              <a:rPr lang="en-US" b="1" dirty="0" smtClean="0">
                <a:solidFill>
                  <a:srgbClr val="66FF33"/>
                </a:solidFill>
              </a:rPr>
              <a:t>Luminous Flux </a:t>
            </a:r>
            <a:r>
              <a:rPr lang="en-US" dirty="0" smtClean="0"/>
              <a:t>(P) is the rate at which visible light is emitted from a source </a:t>
            </a:r>
          </a:p>
          <a:p>
            <a:pPr lvl="2"/>
            <a:r>
              <a:rPr lang="en-US" dirty="0" smtClean="0"/>
              <a:t>Units: Lumen (lm)</a:t>
            </a:r>
          </a:p>
          <a:p>
            <a:pPr lvl="2"/>
            <a:r>
              <a:rPr lang="en-US" dirty="0" smtClean="0"/>
              <a:t>A typical 100 W light bulb emits ~1750 lm</a:t>
            </a:r>
          </a:p>
          <a:p>
            <a:r>
              <a:rPr lang="en-US" sz="2600" b="1" dirty="0">
                <a:solidFill>
                  <a:srgbClr val="66FF33"/>
                </a:solidFill>
              </a:rPr>
              <a:t>Illuminated bodies </a:t>
            </a:r>
            <a:r>
              <a:rPr lang="en-US" sz="2600" dirty="0"/>
              <a:t>are actually reflecting light from another source (i.e. – the Moon)</a:t>
            </a:r>
          </a:p>
          <a:p>
            <a:pPr lvl="1"/>
            <a:r>
              <a:rPr lang="en-US" b="1" dirty="0" err="1" smtClean="0">
                <a:solidFill>
                  <a:srgbClr val="66FF33"/>
                </a:solidFill>
              </a:rPr>
              <a:t>Illuminance</a:t>
            </a:r>
            <a:r>
              <a:rPr lang="en-US" dirty="0" smtClean="0"/>
              <a:t> (E) is the rate at which light falls on a surface</a:t>
            </a:r>
          </a:p>
          <a:p>
            <a:pPr lvl="2"/>
            <a:r>
              <a:rPr lang="en-US" dirty="0" smtClean="0"/>
              <a:t>Units: Lumens per square meter (lm/m</a:t>
            </a:r>
            <a:r>
              <a:rPr lang="en-US" baseline="30000" dirty="0" smtClean="0"/>
              <a:t>2</a:t>
            </a:r>
            <a:r>
              <a:rPr lang="en-US" dirty="0" smtClean="0"/>
              <a:t>) = Lux (lx)</a:t>
            </a:r>
          </a:p>
          <a:p>
            <a:pPr lvl="2"/>
            <a:r>
              <a:rPr lang="en-US" dirty="0" smtClean="0"/>
              <a:t>Area used is that of a sphere 4</a:t>
            </a:r>
            <a:r>
              <a:rPr lang="el-GR" dirty="0" smtClean="0"/>
              <a:t>π</a:t>
            </a:r>
            <a:r>
              <a:rPr lang="en-US" dirty="0" smtClean="0"/>
              <a:t>r</a:t>
            </a:r>
            <a:r>
              <a:rPr lang="en-US" baseline="30000" dirty="0" smtClean="0"/>
              <a:t>2</a:t>
            </a:r>
          </a:p>
          <a:p>
            <a:r>
              <a:rPr lang="en-US" sz="2600" b="1" dirty="0">
                <a:solidFill>
                  <a:srgbClr val="66FF33"/>
                </a:solidFill>
              </a:rPr>
              <a:t>Luminous Intensity </a:t>
            </a:r>
            <a:r>
              <a:rPr lang="en-US" sz="2600" dirty="0"/>
              <a:t>(I) is the luminous flux that falls on 1 m</a:t>
            </a:r>
            <a:r>
              <a:rPr lang="en-US" sz="2600" baseline="30000" dirty="0"/>
              <a:t>2</a:t>
            </a:r>
            <a:r>
              <a:rPr lang="en-US" sz="2600" dirty="0"/>
              <a:t> area 1 meter from a source</a:t>
            </a:r>
          </a:p>
          <a:p>
            <a:pPr lvl="1"/>
            <a:r>
              <a:rPr lang="en-US" sz="2200" dirty="0"/>
              <a:t>Units: Candela (cd) – </a:t>
            </a:r>
            <a:r>
              <a:rPr lang="en-US" sz="2200" dirty="0" smtClean="0"/>
              <a:t>“candle power”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5335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Electromagnetic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66FF33"/>
              </a:solidFill>
            </a:endParaRPr>
          </a:p>
          <a:p>
            <a:endParaRPr lang="en-US" b="1" dirty="0">
              <a:solidFill>
                <a:srgbClr val="66FF33"/>
              </a:solidFill>
            </a:endParaRPr>
          </a:p>
          <a:p>
            <a:r>
              <a:rPr lang="en-US" b="1" dirty="0" smtClean="0">
                <a:solidFill>
                  <a:srgbClr val="66FF33"/>
                </a:solidFill>
              </a:rPr>
              <a:t>Gamma Rays</a:t>
            </a:r>
          </a:p>
          <a:p>
            <a:pPr lvl="1"/>
            <a:r>
              <a:rPr lang="en-US" dirty="0" smtClean="0"/>
              <a:t>High energy radiation that comes from nuclear decay process</a:t>
            </a:r>
          </a:p>
          <a:p>
            <a:pPr lvl="1"/>
            <a:r>
              <a:rPr lang="en-US" i="1" dirty="0" smtClean="0"/>
              <a:t>Uses: cancer treatment, sterilization</a:t>
            </a:r>
          </a:p>
          <a:p>
            <a:r>
              <a:rPr lang="en-US" b="1" dirty="0" smtClean="0">
                <a:solidFill>
                  <a:srgbClr val="66FF33"/>
                </a:solidFill>
              </a:rPr>
              <a:t>X-Rays</a:t>
            </a:r>
          </a:p>
          <a:p>
            <a:pPr lvl="1"/>
            <a:r>
              <a:rPr lang="en-US" dirty="0" smtClean="0"/>
              <a:t>Penetrates soft tissue</a:t>
            </a:r>
          </a:p>
          <a:p>
            <a:pPr lvl="1"/>
            <a:r>
              <a:rPr lang="en-US" i="1" dirty="0" smtClean="0"/>
              <a:t>Uses: medical imaging, airport security, telescopes</a:t>
            </a:r>
          </a:p>
          <a:p>
            <a:r>
              <a:rPr lang="en-US" b="1" dirty="0" smtClean="0">
                <a:solidFill>
                  <a:srgbClr val="66FF33"/>
                </a:solidFill>
              </a:rPr>
              <a:t>Ultraviolet</a:t>
            </a:r>
          </a:p>
          <a:p>
            <a:pPr lvl="1"/>
            <a:r>
              <a:rPr lang="en-US" dirty="0" smtClean="0"/>
              <a:t>Causes damage to skin tissue</a:t>
            </a:r>
          </a:p>
          <a:p>
            <a:pPr lvl="1"/>
            <a:r>
              <a:rPr lang="en-US" i="1" dirty="0" smtClean="0"/>
              <a:t>Uses:</a:t>
            </a:r>
            <a:r>
              <a:rPr lang="en-US" dirty="0" smtClean="0"/>
              <a:t> </a:t>
            </a:r>
            <a:r>
              <a:rPr lang="en-US" i="1" dirty="0" smtClean="0"/>
              <a:t>sun tans, preventing currency forgery, sterilization</a:t>
            </a:r>
          </a:p>
        </p:txBody>
      </p:sp>
      <p:pic>
        <p:nvPicPr>
          <p:cNvPr id="2050" name="Picture 2" descr="E:\Physics\Unit 6 - Waves\To Work On\Light\em spect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14401"/>
            <a:ext cx="3124200" cy="178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55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486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66FF33"/>
                </a:solidFill>
              </a:rPr>
              <a:t>Visible Light</a:t>
            </a:r>
          </a:p>
          <a:p>
            <a:pPr lvl="1"/>
            <a:r>
              <a:rPr lang="en-US" dirty="0"/>
              <a:t>Frequencies than stimulate the retina of the human </a:t>
            </a:r>
            <a:r>
              <a:rPr lang="en-US" dirty="0" smtClean="0"/>
              <a:t>eye: 400 </a:t>
            </a:r>
            <a:r>
              <a:rPr lang="en-US" dirty="0"/>
              <a:t>nm (violet) – 700 nm (red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Uses: seeing, lasers, CD and DVD players, printers</a:t>
            </a:r>
            <a:endParaRPr lang="en-US" i="1" dirty="0"/>
          </a:p>
          <a:p>
            <a:r>
              <a:rPr lang="en-US" b="1" dirty="0">
                <a:solidFill>
                  <a:srgbClr val="66FF33"/>
                </a:solidFill>
              </a:rPr>
              <a:t>Infrared</a:t>
            </a:r>
          </a:p>
          <a:p>
            <a:pPr lvl="1"/>
            <a:r>
              <a:rPr lang="en-US" dirty="0"/>
              <a:t>Radiation associated with </a:t>
            </a:r>
            <a:r>
              <a:rPr lang="en-US" dirty="0" smtClean="0"/>
              <a:t>heat</a:t>
            </a:r>
          </a:p>
          <a:p>
            <a:pPr lvl="1"/>
            <a:r>
              <a:rPr lang="en-US" i="1" dirty="0" smtClean="0"/>
              <a:t>Uses: remote controls, heal injuries, thermal imaging</a:t>
            </a:r>
            <a:endParaRPr lang="en-US" i="1" dirty="0"/>
          </a:p>
          <a:p>
            <a:r>
              <a:rPr lang="en-US" b="1" dirty="0">
                <a:solidFill>
                  <a:srgbClr val="66FF33"/>
                </a:solidFill>
              </a:rPr>
              <a:t>Microwaves</a:t>
            </a:r>
          </a:p>
          <a:p>
            <a:pPr lvl="1"/>
            <a:r>
              <a:rPr lang="en-US" i="1" dirty="0" smtClean="0"/>
              <a:t>Uses: cooking, cell phones, radar, speed cameras</a:t>
            </a:r>
            <a:endParaRPr lang="en-US" dirty="0" smtClean="0"/>
          </a:p>
          <a:p>
            <a:r>
              <a:rPr lang="en-US" b="1" dirty="0" smtClean="0">
                <a:solidFill>
                  <a:srgbClr val="66FF33"/>
                </a:solidFill>
              </a:rPr>
              <a:t>Radio Waves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i="1" dirty="0"/>
              <a:t>Uses: </a:t>
            </a:r>
            <a:r>
              <a:rPr lang="en-US" i="1" dirty="0" smtClean="0"/>
              <a:t>various forms of communication</a:t>
            </a:r>
            <a:endParaRPr lang="en-US" dirty="0"/>
          </a:p>
        </p:txBody>
      </p:sp>
      <p:pic>
        <p:nvPicPr>
          <p:cNvPr id="3074" name="Picture 2" descr="E:\Physics\Unit 6 - Waves\To Work On\Light\em spect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469" y="5429250"/>
            <a:ext cx="2500313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8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hysics\Unit 6 - Waves\To Work On\Light\EMSpect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4" y="519906"/>
            <a:ext cx="8211152" cy="581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2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txBody>
          <a:bodyPr/>
          <a:lstStyle/>
          <a:p>
            <a:r>
              <a:rPr lang="en-US" dirty="0" smtClean="0"/>
              <a:t>Light travels in straight lines in a uniform medium or a vacuum</a:t>
            </a:r>
          </a:p>
          <a:p>
            <a:pPr lvl="1"/>
            <a:r>
              <a:rPr lang="en-US" dirty="0" smtClean="0"/>
              <a:t>Our eyes will ALWAYS  assume light has traveled in a straight line to reach our eyes</a:t>
            </a:r>
          </a:p>
          <a:p>
            <a:r>
              <a:rPr lang="en-US" dirty="0" smtClean="0"/>
              <a:t>All EM waves travel at the same speed</a:t>
            </a:r>
          </a:p>
          <a:p>
            <a:pPr lvl="1"/>
            <a:r>
              <a:rPr lang="en-US" b="1" i="1" dirty="0" smtClean="0">
                <a:solidFill>
                  <a:srgbClr val="66FF33"/>
                </a:solidFill>
              </a:rPr>
              <a:t>c</a:t>
            </a:r>
            <a:r>
              <a:rPr lang="en-US" b="1" dirty="0" smtClean="0">
                <a:solidFill>
                  <a:srgbClr val="66FF33"/>
                </a:solidFill>
              </a:rPr>
              <a:t> = 3.00 x 10</a:t>
            </a:r>
            <a:r>
              <a:rPr lang="en-US" b="1" baseline="30000" dirty="0" smtClean="0">
                <a:solidFill>
                  <a:srgbClr val="66FF33"/>
                </a:solidFill>
              </a:rPr>
              <a:t>8</a:t>
            </a:r>
            <a:r>
              <a:rPr lang="en-US" b="1" dirty="0" smtClean="0">
                <a:solidFill>
                  <a:srgbClr val="66FF33"/>
                </a:solidFill>
              </a:rPr>
              <a:t> m/s</a:t>
            </a:r>
          </a:p>
          <a:p>
            <a:pPr lvl="1"/>
            <a:r>
              <a:rPr lang="en-US" dirty="0" smtClean="0"/>
              <a:t>Galileo hypothesized that light has a finite speed</a:t>
            </a:r>
          </a:p>
          <a:p>
            <a:pPr lvl="1"/>
            <a:r>
              <a:rPr lang="en-US" dirty="0" smtClean="0"/>
              <a:t>Ole Roemer quantifies speed of light in 1676 using the orbital period of Io (Jupiter's moon)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5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09160"/>
          </a:xfrm>
        </p:spPr>
        <p:txBody>
          <a:bodyPr/>
          <a:lstStyle/>
          <a:p>
            <a:r>
              <a:rPr lang="en-US" dirty="0" smtClean="0"/>
              <a:t>Light is kind of weird</a:t>
            </a:r>
          </a:p>
          <a:p>
            <a:pPr lvl="1"/>
            <a:r>
              <a:rPr lang="en-US" dirty="0" smtClean="0"/>
              <a:t>It acts like as an EM wave</a:t>
            </a:r>
          </a:p>
          <a:p>
            <a:pPr lvl="1"/>
            <a:r>
              <a:rPr lang="en-US" dirty="0" smtClean="0"/>
              <a:t>And it acts like a stream of particles (photons)</a:t>
            </a:r>
          </a:p>
          <a:p>
            <a:r>
              <a:rPr lang="en-US" dirty="0" smtClean="0"/>
              <a:t>Light is the only thing we can actually see</a:t>
            </a:r>
          </a:p>
          <a:p>
            <a:r>
              <a:rPr lang="en-US" dirty="0" smtClean="0"/>
              <a:t>Visible light is a small portion of the EM spectrum</a:t>
            </a:r>
          </a:p>
        </p:txBody>
      </p:sp>
      <p:pic>
        <p:nvPicPr>
          <p:cNvPr id="5122" name="Picture 2" descr="E:\Physics\Unit 6 - Waves\Diagrams\EM_spect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97" y="4114800"/>
            <a:ext cx="4823806" cy="258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2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as a Particle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can propagate in a straight line (lasers)</a:t>
            </a:r>
          </a:p>
          <a:p>
            <a:r>
              <a:rPr lang="en-US" dirty="0" smtClean="0"/>
              <a:t>Light is emitted in “packets” of energy called </a:t>
            </a:r>
            <a:r>
              <a:rPr lang="en-US" b="1" dirty="0" smtClean="0">
                <a:solidFill>
                  <a:srgbClr val="66FF33"/>
                </a:solidFill>
              </a:rPr>
              <a:t>photons</a:t>
            </a:r>
          </a:p>
          <a:p>
            <a:pPr lvl="1"/>
            <a:r>
              <a:rPr lang="en-US" dirty="0" smtClean="0"/>
              <a:t>Each photon is a particle-like packet with a discrete (quantum) amount of energy</a:t>
            </a:r>
          </a:p>
          <a:p>
            <a:r>
              <a:rPr lang="en-US" dirty="0" smtClean="0"/>
              <a:t>Higher intensity light (brighter) means more photons</a:t>
            </a:r>
          </a:p>
          <a:p>
            <a:r>
              <a:rPr lang="en-US" dirty="0" smtClean="0"/>
              <a:t>Higher frequency light means that each photon carries more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2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as a 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861560"/>
          </a:xfrm>
        </p:spPr>
        <p:txBody>
          <a:bodyPr/>
          <a:lstStyle/>
          <a:p>
            <a:r>
              <a:rPr lang="en-US" dirty="0" smtClean="0"/>
              <a:t>Light demonstrates the wave properties we’ve been talking about in the unit.</a:t>
            </a:r>
          </a:p>
          <a:p>
            <a:r>
              <a:rPr lang="en-US" dirty="0" smtClean="0"/>
              <a:t>Light waves are reflected</a:t>
            </a:r>
          </a:p>
          <a:p>
            <a:pPr lvl="1"/>
            <a:r>
              <a:rPr lang="en-US" dirty="0" smtClean="0"/>
              <a:t>In </a:t>
            </a:r>
            <a:r>
              <a:rPr lang="en-US" b="1" dirty="0" smtClean="0">
                <a:solidFill>
                  <a:srgbClr val="66FF33"/>
                </a:solidFill>
              </a:rPr>
              <a:t>regular (specular) reflection</a:t>
            </a:r>
            <a:r>
              <a:rPr lang="en-US" dirty="0" smtClean="0"/>
              <a:t>, incident light rays are parallel to each other and reflect parallel to each other</a:t>
            </a:r>
          </a:p>
          <a:p>
            <a:pPr lvl="1"/>
            <a:r>
              <a:rPr lang="en-US" dirty="0" smtClean="0"/>
              <a:t>Remember the law of reflection!</a:t>
            </a:r>
          </a:p>
          <a:p>
            <a:pPr lvl="2"/>
            <a:r>
              <a:rPr lang="en-US" sz="2000" dirty="0" smtClean="0"/>
              <a:t>Angle of incidence = angle of reflection</a:t>
            </a:r>
          </a:p>
          <a:p>
            <a:endParaRPr lang="en-US" dirty="0"/>
          </a:p>
        </p:txBody>
      </p:sp>
      <p:pic>
        <p:nvPicPr>
          <p:cNvPr id="6146" name="Picture 2" descr="E:\Physics\Unit 6 - Waves\Diagrams\light refle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800475"/>
            <a:ext cx="272415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08-13Figure_I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" y="4646115"/>
            <a:ext cx="4260273" cy="221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78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723</TotalTime>
  <Words>1082</Words>
  <Application>Microsoft Office PowerPoint</Application>
  <PresentationFormat>On-screen Show (4:3)</PresentationFormat>
  <Paragraphs>116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Electromagnetic Waves!</vt:lpstr>
      <vt:lpstr>Electromagnetic Waves</vt:lpstr>
      <vt:lpstr>Electromagnetic Spectrum</vt:lpstr>
      <vt:lpstr>Electromagnetic Spectrum</vt:lpstr>
      <vt:lpstr>PowerPoint Presentation</vt:lpstr>
      <vt:lpstr>Speed of Light</vt:lpstr>
      <vt:lpstr>Visible Light</vt:lpstr>
      <vt:lpstr>Light as a Particle</vt:lpstr>
      <vt:lpstr>Light as a Wave</vt:lpstr>
      <vt:lpstr>Reflection (continued)</vt:lpstr>
      <vt:lpstr>Refraction</vt:lpstr>
      <vt:lpstr>PowerPoint Presentation</vt:lpstr>
      <vt:lpstr>PowerPoint Presentation</vt:lpstr>
      <vt:lpstr>Light Wave Refraction</vt:lpstr>
      <vt:lpstr>Law of Refraction</vt:lpstr>
      <vt:lpstr>PowerPoint Presentation</vt:lpstr>
      <vt:lpstr>Critical Angle</vt:lpstr>
      <vt:lpstr>Total Internal Reflection</vt:lpstr>
      <vt:lpstr>Diffraction</vt:lpstr>
      <vt:lpstr>Polarizing Light</vt:lpstr>
      <vt:lpstr>Light Interacting with Bodies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Electromagnetic Waves!</dc:title>
  <dc:creator>K. Bennett; Kristie</dc:creator>
  <cp:lastModifiedBy>Windows User</cp:lastModifiedBy>
  <cp:revision>40</cp:revision>
  <cp:lastPrinted>2013-05-20T17:31:19Z</cp:lastPrinted>
  <dcterms:created xsi:type="dcterms:W3CDTF">2013-05-19T23:42:11Z</dcterms:created>
  <dcterms:modified xsi:type="dcterms:W3CDTF">2014-05-23T18:57:35Z</dcterms:modified>
</cp:coreProperties>
</file>