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82" r:id="rId9"/>
    <p:sldId id="279" r:id="rId10"/>
    <p:sldId id="283" r:id="rId11"/>
    <p:sldId id="280" r:id="rId12"/>
    <p:sldId id="281" r:id="rId13"/>
    <p:sldId id="28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78B6A-D9FB-48AE-8A03-D347279F0436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BC889-CD09-464B-83D1-6B2ABCBA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03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BC889-CD09-464B-83D1-6B2ABCBA69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34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90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90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47822F-223E-4CA3-BE4D-C3EC672D8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D1AFB-2978-4FC9-9349-6EF8AD2DF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6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CAEE4-A304-4146-9F32-A9694F544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89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5E672-299C-4C8E-9461-8C75A459CED2}" type="datetime1">
              <a:rPr lang="en-GB"/>
              <a:pPr>
                <a:defRPr/>
              </a:pPr>
              <a:t>18/09/2018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2BFA6-463C-4823-A89B-547B208334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24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9002A-B3EE-46E4-B862-9C15CD097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3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F76AE-9227-431D-A887-D6882CCFD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72E3B-5C13-402A-B929-F0BCA42A0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3F0BB-533A-4184-B7ED-F24770501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7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F4E27-2268-4B54-B24C-BB804B2BA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2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9D296-8F6A-4A22-B123-837508D30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4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6CA8A-CCDF-480E-9D10-66B223681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8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6CD71-967D-43A1-ACD3-093577EC2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7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584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6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6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6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6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6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6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6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6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6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6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7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7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7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7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7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7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7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587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587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87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8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8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>
              <a:defRPr/>
            </a:pPr>
            <a:fld id="{43C3AEB3-3CCF-48EB-B48B-E2A793BD5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Errors and Uncertainties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886200"/>
            <a:ext cx="8001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LT: I can make the difference between random and systematic errors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in Physics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dirty="0"/>
              <a:t>When I record a measurement in physics, I write down all of the numbers I’m sure of – PLUS one estimated place. </a:t>
            </a:r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I’m certain of: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4.9</a:t>
            </a:r>
            <a:r>
              <a:rPr lang="en-US" dirty="0"/>
              <a:t> cm </a:t>
            </a:r>
            <a:r>
              <a:rPr lang="en-US" sz="1600" i="1" dirty="0"/>
              <a:t>(not quite to 5 yet)</a:t>
            </a:r>
          </a:p>
          <a:p>
            <a:pPr lvl="1"/>
            <a:r>
              <a:rPr lang="en-US" dirty="0"/>
              <a:t>I estimate: It reached </a:t>
            </a:r>
            <a:r>
              <a:rPr lang="en-US" dirty="0">
                <a:solidFill>
                  <a:srgbClr val="FFC000"/>
                </a:solidFill>
              </a:rPr>
              <a:t>3/10ths </a:t>
            </a:r>
            <a:r>
              <a:rPr lang="en-US" dirty="0"/>
              <a:t>of the space between markings</a:t>
            </a:r>
          </a:p>
          <a:p>
            <a:pPr lvl="1"/>
            <a:r>
              <a:rPr lang="en-US" dirty="0"/>
              <a:t>My measurement is recorded as: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4.9</a:t>
            </a:r>
            <a:r>
              <a:rPr lang="en-US" dirty="0">
                <a:solidFill>
                  <a:srgbClr val="FFC000"/>
                </a:solidFill>
              </a:rPr>
              <a:t>3</a:t>
            </a:r>
            <a:r>
              <a:rPr lang="en-US" dirty="0"/>
              <a:t> cm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60"/>
          <a:stretch/>
        </p:blipFill>
        <p:spPr>
          <a:xfrm>
            <a:off x="2847975" y="3568805"/>
            <a:ext cx="3019425" cy="8381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5" t="4657" r="3149" b="55923"/>
          <a:stretch/>
        </p:blipFill>
        <p:spPr>
          <a:xfrm>
            <a:off x="2847975" y="2971800"/>
            <a:ext cx="2841441" cy="59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24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Absolute Uncertainty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229600" cy="5334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The smallest uncertainty in a measurement </a:t>
            </a:r>
            <a:r>
              <a:rPr lang="en-US" sz="2800" dirty="0"/>
              <a:t>is ± </a:t>
            </a: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half the smallest division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sz="2400" dirty="0"/>
              <a:t>I’m certain of: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2.3</a:t>
            </a:r>
            <a:r>
              <a:rPr lang="en-US" sz="2400" dirty="0"/>
              <a:t> cm </a:t>
            </a:r>
          </a:p>
          <a:p>
            <a:pPr lvl="1"/>
            <a:r>
              <a:rPr lang="en-US" sz="2400" dirty="0"/>
              <a:t>I estimate: </a:t>
            </a:r>
            <a:r>
              <a:rPr lang="en-US" sz="2400" dirty="0">
                <a:solidFill>
                  <a:srgbClr val="FFC000"/>
                </a:solidFill>
              </a:rPr>
              <a:t>2/10ths </a:t>
            </a:r>
            <a:r>
              <a:rPr lang="en-US" sz="2400" dirty="0"/>
              <a:t>of the space between markings</a:t>
            </a:r>
          </a:p>
          <a:p>
            <a:pPr lvl="1"/>
            <a:r>
              <a:rPr lang="en-US" sz="2400" dirty="0"/>
              <a:t>½ the smallest division: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0.05 </a:t>
            </a:r>
            <a:r>
              <a:rPr lang="en-US" sz="2400" dirty="0"/>
              <a:t>cm</a:t>
            </a:r>
          </a:p>
          <a:p>
            <a:pPr lvl="1"/>
            <a:r>
              <a:rPr lang="en-US" sz="2400" dirty="0"/>
              <a:t>My measurement is recorded as: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2.3</a:t>
            </a:r>
            <a:r>
              <a:rPr lang="en-US" b="1" dirty="0">
                <a:solidFill>
                  <a:srgbClr val="FFC000"/>
                </a:solidFill>
              </a:rPr>
              <a:t>2 </a:t>
            </a:r>
            <a:r>
              <a:rPr lang="en-US" b="1" dirty="0"/>
              <a:t>±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0.05 </a:t>
            </a:r>
            <a:r>
              <a:rPr lang="en-US" b="1" dirty="0"/>
              <a:t>cm </a:t>
            </a:r>
          </a:p>
          <a:p>
            <a:pPr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F59C6-2867-4016-9FED-16C8BA9D725E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pic>
        <p:nvPicPr>
          <p:cNvPr id="2050" name="Picture 2" descr="http://img.bhs4.com/b2/2/b220dd69198f67241f985045ae69f0fe9dd32775_larg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96" b="36505"/>
          <a:stretch/>
        </p:blipFill>
        <p:spPr bwMode="auto">
          <a:xfrm>
            <a:off x="3048000" y="2362200"/>
            <a:ext cx="5715000" cy="1548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30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Absolute Uncertainty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1125538"/>
            <a:ext cx="60325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chemeClr val="tx1"/>
                </a:solidFill>
                <a:latin typeface="Calibri" pitchFamily="34" charset="0"/>
              </a:rPr>
              <a:t>Consider a ruler: The uncertainty is +/- ½ a division</a:t>
            </a:r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49213" y="1544731"/>
            <a:ext cx="7451725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It has an uncertainty of </a:t>
            </a: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±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0.5mm</a:t>
            </a: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0" y="2551113"/>
            <a:ext cx="91440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chemeClr val="tx1"/>
                </a:solidFill>
                <a:latin typeface="Calibri" pitchFamily="34" charset="0"/>
              </a:rPr>
              <a:t>Now consider the time taken for a ball to drop:</a:t>
            </a:r>
          </a:p>
        </p:txBody>
      </p:sp>
      <p:graphicFrame>
        <p:nvGraphicFramePr>
          <p:cNvPr id="280582" name="Group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605607"/>
              </p:ext>
            </p:extLst>
          </p:nvPr>
        </p:nvGraphicFramePr>
        <p:xfrm>
          <a:off x="0" y="3033713"/>
          <a:ext cx="9144000" cy="3639312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4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Drop 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Drop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Drop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Drop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Uncertainty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06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Time taken to fall/s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0.46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0.43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0.50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omic Sans MS" pitchFamily="66" charset="0"/>
                        </a:rPr>
                        <a:t>The maximum value – the average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0.46 (+/- 0.04)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80611" name="Picture 35" descr="HPIM04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5960" y="769035"/>
            <a:ext cx="2736850" cy="205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20" name="Slide Number Placeholder 3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E7E21E-7552-4C96-AEDB-62C92249B54F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84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0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0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0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0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0" grpId="0" autoUpdateAnimBg="0"/>
      <p:bldP spid="28058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How Accurate or Precise Am I?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1125538"/>
            <a:ext cx="60325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chemeClr val="tx1"/>
                </a:solidFill>
                <a:latin typeface="Calibri" pitchFamily="34" charset="0"/>
              </a:rPr>
              <a:t>How </a:t>
            </a:r>
            <a:r>
              <a:rPr lang="en-GB" sz="2000" b="1" i="1" dirty="0">
                <a:solidFill>
                  <a:schemeClr val="tx1"/>
                </a:solidFill>
                <a:latin typeface="Calibri" pitchFamily="34" charset="0"/>
              </a:rPr>
              <a:t>precise</a:t>
            </a:r>
            <a:r>
              <a:rPr lang="en-GB" sz="2000" i="1" dirty="0">
                <a:solidFill>
                  <a:schemeClr val="tx1"/>
                </a:solidFill>
                <a:latin typeface="Calibri" pitchFamily="34" charset="0"/>
              </a:rPr>
              <a:t> is my measurement?</a:t>
            </a:r>
          </a:p>
        </p:txBody>
      </p:sp>
      <p:sp>
        <p:nvSpPr>
          <p:cNvPr id="33821" name="Rectangle 27"/>
          <p:cNvSpPr>
            <a:spLocks noChangeArrowheads="1"/>
          </p:cNvSpPr>
          <p:nvPr/>
        </p:nvSpPr>
        <p:spPr bwMode="auto">
          <a:xfrm>
            <a:off x="163139" y="1676404"/>
            <a:ext cx="6840538" cy="1368426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noFill/>
            <a:miter lim="800000"/>
            <a:headEnd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0" name="Slide Number Placeholder 3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E7E21E-7552-4C96-AEDB-62C92249B54F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0" y="3429000"/>
            <a:ext cx="60325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chemeClr val="tx1"/>
                </a:solidFill>
                <a:latin typeface="Calibri" pitchFamily="34" charset="0"/>
              </a:rPr>
              <a:t>How </a:t>
            </a:r>
            <a:r>
              <a:rPr lang="en-GB" sz="2000" b="1" i="1" dirty="0">
                <a:solidFill>
                  <a:schemeClr val="tx1"/>
                </a:solidFill>
                <a:latin typeface="Calibri" pitchFamily="34" charset="0"/>
              </a:rPr>
              <a:t>accurate</a:t>
            </a:r>
            <a:r>
              <a:rPr lang="en-GB" sz="2000" i="1" dirty="0">
                <a:solidFill>
                  <a:schemeClr val="tx1"/>
                </a:solidFill>
                <a:latin typeface="Calibri" pitchFamily="34" charset="0"/>
              </a:rPr>
              <a:t> is my measurement?</a:t>
            </a:r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163140" y="3962400"/>
            <a:ext cx="6840538" cy="1368425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noFill/>
            <a:miter lim="800000"/>
            <a:headEnd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04800" y="4267200"/>
                <a:ext cx="6477000" cy="7085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𝑃𝑒𝑟𝑐𝑒𝑛𝑡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𝐸𝑟𝑟𝑜𝑟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𝐴𝑐𝑡𝑢𝑎𝑙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𝑉𝑎𝑙𝑢𝑒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𝑃𝑟𝑒𝑑𝑖𝑐𝑡𝑒𝑑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𝑉𝑎𝑙𝑢𝑒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𝐴𝑐𝑡𝑢𝑎𝑙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𝑉𝑎𝑙𝑢𝑒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×100%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267200"/>
                <a:ext cx="6477000" cy="7085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04800" y="2006321"/>
                <a:ext cx="6477000" cy="7085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𝑃𝑒𝑟𝑐𝑒𝑛𝑡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𝑈𝑛𝑐𝑒𝑟𝑡𝑎𝑖𝑛𝑡𝑦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𝑈𝑛𝑐𝑒𝑟𝑡𝑎𝑖𝑛𝑡𝑦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𝐴𝑣𝑒𝑟𝑎𝑔𝑒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𝑉𝑎𝑙𝑢𝑒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×100%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006321"/>
                <a:ext cx="6477000" cy="7085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563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Types of </a:t>
            </a:r>
            <a:r>
              <a:rPr lang="en-US" b="1" i="1" dirty="0"/>
              <a:t>Experimental</a:t>
            </a:r>
            <a:r>
              <a:rPr lang="en-US" dirty="0"/>
              <a:t> Errors: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Random Errors</a:t>
            </a:r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A result of variations in the performance of the instrument and/or the operator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Do NOT consistently occur throughout a lab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u="sng" dirty="0"/>
              <a:t>Some examples</a:t>
            </a:r>
            <a:r>
              <a:rPr lang="en-US" sz="2800" dirty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Vibrations or air currents when measuring mass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Inconsistent temperature (i.e. of the air) throughout a lab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Irregularities in object being measured (i.e. the wire is not the same thickness at all points along its length)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Human parallax error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Types of </a:t>
            </a:r>
            <a:r>
              <a:rPr lang="en-US" b="1" i="1"/>
              <a:t>Experimental</a:t>
            </a:r>
            <a:r>
              <a:rPr lang="en-US"/>
              <a:t> Errors: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So what can be done about random errors?</a:t>
            </a:r>
          </a:p>
          <a:p>
            <a:pPr lvl="1" eaLnBrk="1" hangingPunct="1">
              <a:defRPr/>
            </a:pPr>
            <a:r>
              <a:rPr lang="en-US"/>
              <a:t>Don’t rush through your measurements!  Be careful!</a:t>
            </a:r>
          </a:p>
          <a:p>
            <a:pPr lvl="1" eaLnBrk="1" hangingPunct="1">
              <a:defRPr/>
            </a:pPr>
            <a:r>
              <a:rPr lang="en-US"/>
              <a:t>Take as many trials as possible—the more trials you do, the less likely one odd result will impact your overall lab results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Types of </a:t>
            </a:r>
            <a:r>
              <a:rPr lang="en-US" b="1" i="1" dirty="0"/>
              <a:t>Experimental</a:t>
            </a:r>
            <a:r>
              <a:rPr lang="en-US" dirty="0"/>
              <a:t> Errors: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Systematic Errors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Errors that are inherent to the system or the measuring instrument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Results in a set of data to be centered around a value that is different than the accepted value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u="sng" dirty="0"/>
              <a:t>Some Examples</a:t>
            </a:r>
            <a:r>
              <a:rPr lang="en-US" dirty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Non-calibrated (or poorly calibrated) measuring tools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 “zero offset” on a measuring tool, requiring a “zero correction”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Instrument parallax error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Types of </a:t>
            </a:r>
            <a:r>
              <a:rPr lang="en-US" b="1" i="1" dirty="0"/>
              <a:t>Experimental</a:t>
            </a:r>
            <a:r>
              <a:rPr lang="en-US" dirty="0"/>
              <a:t> Errors: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What can be done to reduce these?</a:t>
            </a:r>
          </a:p>
          <a:p>
            <a:pPr lvl="1" eaLnBrk="1" hangingPunct="1">
              <a:defRPr/>
            </a:pPr>
            <a:r>
              <a:rPr lang="en-US" dirty="0"/>
              <a:t>Unfortunately, nothing…HOWEVER:</a:t>
            </a:r>
          </a:p>
          <a:p>
            <a:pPr lvl="1" eaLnBrk="1" hangingPunct="1">
              <a:defRPr/>
            </a:pPr>
            <a:r>
              <a:rPr lang="en-US" dirty="0"/>
              <a:t>We can account for the systematic errors sometimes:</a:t>
            </a:r>
          </a:p>
          <a:p>
            <a:pPr lvl="2" eaLnBrk="1" hangingPunct="1">
              <a:defRPr/>
            </a:pPr>
            <a:r>
              <a:rPr lang="en-US" dirty="0"/>
              <a:t>i.e. if there’s a zero offset, make sure all your data has been adjusted to account for that.</a:t>
            </a:r>
          </a:p>
          <a:p>
            <a:pPr lvl="1" eaLnBrk="1" hangingPunct="1">
              <a:defRPr/>
            </a:pPr>
            <a:r>
              <a:rPr lang="en-US" dirty="0"/>
              <a:t>Recognizing systematic errors will impact the size of your </a:t>
            </a:r>
            <a:r>
              <a:rPr lang="en-US" u="sng" dirty="0"/>
              <a:t>absolute uncertainty</a:t>
            </a:r>
            <a:r>
              <a:rPr lang="en-US" dirty="0"/>
              <a:t>  (more details soon </a:t>
            </a:r>
            <a:r>
              <a:rPr lang="en-US" dirty="0">
                <a:sym typeface="Wingdings" pitchFamily="2" charset="2"/>
              </a:rPr>
              <a:t>)</a:t>
            </a:r>
            <a:endParaRPr 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Are These “Errors”?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Misreading the scale on a triple-beam balance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Incorrectly transferring data from your rough data table to the final, typed, version in your report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Miscalculating results because you did not convert to the correct fundamental units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Miscalculations because you use the wrong equation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Are These “Errors”?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NONE of these are experimental errors</a:t>
            </a:r>
          </a:p>
          <a:p>
            <a:pPr eaLnBrk="1" hangingPunct="1">
              <a:defRPr/>
            </a:pPr>
            <a:r>
              <a:rPr lang="en-US" dirty="0"/>
              <a:t>They are MISTAKES</a:t>
            </a:r>
          </a:p>
          <a:p>
            <a:pPr eaLnBrk="1" hangingPunct="1">
              <a:defRPr/>
            </a:pPr>
            <a:r>
              <a:rPr lang="en-US" dirty="0"/>
              <a:t>What’s the difference?</a:t>
            </a:r>
          </a:p>
          <a:p>
            <a:pPr lvl="1" eaLnBrk="1" hangingPunct="1">
              <a:defRPr/>
            </a:pPr>
            <a:r>
              <a:rPr lang="en-US" dirty="0"/>
              <a:t>You need to check your work to make sure these mistakes don’t occur…ask questions if you need to (of your lab partner, me, etc.)</a:t>
            </a:r>
          </a:p>
          <a:p>
            <a:pPr lvl="1" eaLnBrk="1" hangingPunct="1">
              <a:defRPr/>
            </a:pPr>
            <a:r>
              <a:rPr lang="en-US" dirty="0"/>
              <a:t>Do NOT put mistakes in your error discussion in the conclusion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Accuracy vs. Precision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Accuracy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How close a measured value is to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 (true) value. </a:t>
            </a:r>
          </a:p>
          <a:p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Precision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Precision is how close the measured values are to each other.</a:t>
            </a:r>
          </a:p>
        </p:txBody>
      </p:sp>
    </p:spTree>
    <p:extLst>
      <p:ext uri="{BB962C8B-B14F-4D97-AF65-F5344CB8AC3E}">
        <p14:creationId xmlns:p14="http://schemas.microsoft.com/office/powerpoint/2010/main" val="4057441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Accuracy vs. Precision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219200"/>
            <a:ext cx="7315200" cy="5356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849260"/>
      </p:ext>
    </p:extLst>
  </p:cSld>
  <p:clrMapOvr>
    <a:masterClrMapping/>
  </p:clrMapOvr>
</p:sld>
</file>

<file path=ppt/theme/theme1.xml><?xml version="1.0" encoding="utf-8"?>
<a:theme xmlns:a="http://schemas.openxmlformats.org/drawingml/2006/main" name="Balance">
  <a:themeElements>
    <a:clrScheme name="Balance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336699"/>
      </a:accent1>
      <a:accent2>
        <a:srgbClr val="00B000"/>
      </a:accent2>
      <a:accent3>
        <a:srgbClr val="ACB3C1"/>
      </a:accent3>
      <a:accent4>
        <a:srgbClr val="DADADA"/>
      </a:accent4>
      <a:accent5>
        <a:srgbClr val="ADB8CA"/>
      </a:accent5>
      <a:accent6>
        <a:srgbClr val="009F00"/>
      </a:accent6>
      <a:hlink>
        <a:srgbClr val="00CCFF"/>
      </a:hlink>
      <a:folHlink>
        <a:srgbClr val="B5FFFB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632</Words>
  <Application>Microsoft Office PowerPoint</Application>
  <PresentationFormat>On-screen Show (4:3)</PresentationFormat>
  <Paragraphs>88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Comic Sans MS</vt:lpstr>
      <vt:lpstr>Tahoma</vt:lpstr>
      <vt:lpstr>Wingdings</vt:lpstr>
      <vt:lpstr>Balance</vt:lpstr>
      <vt:lpstr>Errors and Uncertainties</vt:lpstr>
      <vt:lpstr>Types of Experimental Errors:</vt:lpstr>
      <vt:lpstr>Types of Experimental Errors:</vt:lpstr>
      <vt:lpstr>Types of Experimental Errors:</vt:lpstr>
      <vt:lpstr>Types of Experimental Errors:</vt:lpstr>
      <vt:lpstr>Are These “Errors”?</vt:lpstr>
      <vt:lpstr>Are These “Errors”?</vt:lpstr>
      <vt:lpstr>Accuracy vs. Precision</vt:lpstr>
      <vt:lpstr>Accuracy vs. Precision</vt:lpstr>
      <vt:lpstr>Measuring in Physics</vt:lpstr>
      <vt:lpstr>Absolute Uncertainty</vt:lpstr>
      <vt:lpstr>Absolute Uncertainty</vt:lpstr>
      <vt:lpstr>How Accurate or Precise Am I?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Errors and Uncertainties</dc:title>
  <dc:creator>K. Bennett</dc:creator>
  <cp:lastModifiedBy>Ciustea, Corina    SHS - Staff</cp:lastModifiedBy>
  <cp:revision>22</cp:revision>
  <dcterms:created xsi:type="dcterms:W3CDTF">2008-09-15T17:02:27Z</dcterms:created>
  <dcterms:modified xsi:type="dcterms:W3CDTF">2018-09-19T06:21:14Z</dcterms:modified>
</cp:coreProperties>
</file>