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2"/>
  </p:notesMasterIdLst>
  <p:sldIdLst>
    <p:sldId id="256" r:id="rId2"/>
    <p:sldId id="265" r:id="rId3"/>
    <p:sldId id="266" r:id="rId4"/>
    <p:sldId id="275" r:id="rId5"/>
    <p:sldId id="276" r:id="rId6"/>
    <p:sldId id="277" r:id="rId7"/>
    <p:sldId id="278" r:id="rId8"/>
    <p:sldId id="280" r:id="rId9"/>
    <p:sldId id="279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0A5E2-1F04-4E53-8748-8EEBA5220638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9095B-625A-489E-BC87-F9C89ECB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with vector for corner to corner</a:t>
            </a:r>
            <a:r>
              <a:rPr lang="en-US" baseline="0" dirty="0"/>
              <a:t> displacement in 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9095B-625A-489E-BC87-F9C89ECB4F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9095B-625A-489E-BC87-F9C89ECB4F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9095B-625A-489E-BC87-F9C89ECB4F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9A1A80-B3A3-4ED6-853E-C2A11C37B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615-70F8-48FE-9D26-425D99326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7CE352-8746-43B1-BEDA-84A646074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A54F60-5A11-4F6A-9AF6-5B7A9F203E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E2DAB1-DEB6-4A79-BE5A-C9843375F0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13030E-EABB-443A-828F-B58D0F0203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04819B-032B-4F4C-AD81-E80860D8D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05287F-D03B-4105-A39F-67D564B7C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BAE008-DD73-4446-B0B4-D699584DF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F80BE7-9B71-47FF-A75E-EC7241321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3B217A-1C87-4506-B84F-8FBF7E4A36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02867E-A4BC-4D32-AAD1-2B4204297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76400"/>
            <a:ext cx="9144000" cy="257492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Forces in Two Dimensions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19800"/>
            <a:ext cx="67818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Vector Addition Review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Example 2 (continued)</a:t>
            </a:r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rcRect t="51298"/>
          <a:stretch>
            <a:fillRect/>
          </a:stretch>
        </p:blipFill>
        <p:spPr>
          <a:xfrm>
            <a:off x="1970067" y="2209800"/>
            <a:ext cx="5203866" cy="2322381"/>
          </a:xfrm>
        </p:spPr>
      </p:pic>
      <p:sp>
        <p:nvSpPr>
          <p:cNvPr id="6" name="TextBox 5"/>
          <p:cNvSpPr txBox="1"/>
          <p:nvPr/>
        </p:nvSpPr>
        <p:spPr>
          <a:xfrm>
            <a:off x="0" y="1524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Finally, add up the forces in the x- and y-directions to determine the net force in that direction.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94693" y="4648200"/>
          <a:ext cx="615461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5" imgW="2857320" imgH="990360" progId="Equation.3">
                  <p:embed/>
                </p:oleObj>
              </mc:Choice>
              <mc:Fallback>
                <p:oleObj name="Equation" r:id="rId5" imgW="2857320" imgH="990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693" y="4648200"/>
                        <a:ext cx="615461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sz="4800" b="1" dirty="0"/>
              <a:t>Force Vector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4038600" cy="4191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 force vector can be “broken down” into its x- and y-components</a:t>
            </a:r>
          </a:p>
          <a:p>
            <a:r>
              <a:rPr lang="en-US" b="1" dirty="0">
                <a:solidFill>
                  <a:srgbClr val="92D050"/>
                </a:solidFill>
              </a:rPr>
              <a:t>Components</a:t>
            </a:r>
            <a:r>
              <a:rPr lang="en-US" dirty="0"/>
              <a:t>:  the horizontal and vertical legs of a right triangle</a:t>
            </a:r>
          </a:p>
          <a:p>
            <a:r>
              <a:rPr lang="en-US" dirty="0"/>
              <a:t>The original force is the hypotenuse of the right triangle!</a:t>
            </a: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05000"/>
            <a:ext cx="3810000" cy="413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Calculating Vector Components</a:t>
            </a:r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b="12355"/>
          <a:stretch>
            <a:fillRect/>
          </a:stretch>
        </p:blipFill>
        <p:spPr bwMode="auto">
          <a:xfrm>
            <a:off x="1066800" y="2090775"/>
            <a:ext cx="3413125" cy="32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4953000" y="2493187"/>
            <a:ext cx="3962400" cy="2895600"/>
            <a:chOff x="4876800" y="2362200"/>
            <a:chExt cx="3962400" cy="2895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4876800" y="2362200"/>
              <a:ext cx="3962400" cy="28956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948238" y="2409013"/>
            <a:ext cx="3819525" cy="280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4" imgW="1765080" imgH="1295280" progId="Equation.3">
                    <p:embed/>
                  </p:oleObj>
                </mc:Choice>
                <mc:Fallback>
                  <p:oleObj name="Equation" r:id="rId4" imgW="1765080" imgH="1295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8238" y="2409013"/>
                          <a:ext cx="3819525" cy="2801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10"/>
          <p:cNvSpPr/>
          <p:nvPr/>
        </p:nvSpPr>
        <p:spPr>
          <a:xfrm>
            <a:off x="3276600" y="3886200"/>
            <a:ext cx="30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0" y="4876800"/>
            <a:ext cx="30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57400" y="3581400"/>
            <a:ext cx="30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4876800"/>
          <a:ext cx="3841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76800"/>
                        <a:ext cx="384175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76600" y="3886200"/>
          <a:ext cx="4127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8" imgW="190440" imgH="241200" progId="Equation.3">
                  <p:embed/>
                </p:oleObj>
              </mc:Choice>
              <mc:Fallback>
                <p:oleObj name="Equation" r:id="rId8" imgW="1904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6200"/>
                        <a:ext cx="41275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33600" y="3522663"/>
          <a:ext cx="35718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0" imgW="164880" imgH="203040" progId="Equation.3">
                  <p:embed/>
                </p:oleObj>
              </mc:Choice>
              <mc:Fallback>
                <p:oleObj name="Equation" r:id="rId10" imgW="1648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22663"/>
                        <a:ext cx="357188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Example 1: Tension Components</a:t>
            </a:r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523999"/>
            <a:ext cx="6705600" cy="534757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093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b="1" dirty="0"/>
              <a:t>Equilibrium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46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 system is in equilibrium if and only if the net force acting on it is equal to zero.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u="sng" dirty="0"/>
          </a:p>
          <a:p>
            <a:pPr lvl="1" eaLnBrk="1" hangingPunct="1">
              <a:defRPr/>
            </a:pPr>
            <a:r>
              <a:rPr lang="en-US" sz="3200" b="1" dirty="0">
                <a:solidFill>
                  <a:srgbClr val="92D050"/>
                </a:solidFill>
              </a:rPr>
              <a:t>Static Equilibrium</a:t>
            </a:r>
            <a:r>
              <a:rPr lang="en-US" sz="3200" dirty="0"/>
              <a:t>:  </a:t>
            </a:r>
            <a:r>
              <a:rPr lang="en-US" sz="3200" dirty="0" err="1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3200" baseline="-25000" dirty="0" err="1">
                <a:latin typeface="Cambria Math" pitchFamily="18" charset="0"/>
                <a:ea typeface="Cambria Math" pitchFamily="18" charset="0"/>
              </a:rPr>
              <a:t>net</a:t>
            </a:r>
            <a:r>
              <a:rPr lang="en-US" sz="3200" dirty="0">
                <a:latin typeface="Cambria Math" pitchFamily="18" charset="0"/>
                <a:ea typeface="Cambria Math" pitchFamily="18" charset="0"/>
              </a:rPr>
              <a:t> = 0 N</a:t>
            </a:r>
            <a:r>
              <a:rPr lang="en-US" sz="3200" dirty="0"/>
              <a:t> and the system is at rest</a:t>
            </a:r>
          </a:p>
          <a:p>
            <a:pPr lvl="1" eaLnBrk="1" hangingPunct="1">
              <a:defRPr/>
            </a:pPr>
            <a:r>
              <a:rPr lang="en-US" sz="3200" b="1" dirty="0">
                <a:solidFill>
                  <a:srgbClr val="92D050"/>
                </a:solidFill>
              </a:rPr>
              <a:t>Dynamic Equilibrium</a:t>
            </a:r>
            <a:r>
              <a:rPr lang="en-US" sz="3200" dirty="0"/>
              <a:t>:  </a:t>
            </a:r>
            <a:r>
              <a:rPr lang="en-US" sz="3200" dirty="0" err="1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3200" baseline="-25000" dirty="0" err="1">
                <a:latin typeface="Cambria Math" pitchFamily="18" charset="0"/>
                <a:ea typeface="Cambria Math" pitchFamily="18" charset="0"/>
              </a:rPr>
              <a:t>net</a:t>
            </a:r>
            <a:r>
              <a:rPr lang="en-US" sz="3200" dirty="0">
                <a:latin typeface="Cambria Math" pitchFamily="18" charset="0"/>
                <a:ea typeface="Cambria Math" pitchFamily="18" charset="0"/>
              </a:rPr>
              <a:t> = 0 N </a:t>
            </a:r>
            <a:r>
              <a:rPr lang="en-US" sz="3200" dirty="0"/>
              <a:t>and the system is moving at a constant 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b="1" dirty="0"/>
              <a:t>Net Force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46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</a:t>
            </a:r>
            <a:r>
              <a:rPr lang="en-US" b="1" dirty="0">
                <a:solidFill>
                  <a:srgbClr val="92D050"/>
                </a:solidFill>
              </a:rPr>
              <a:t>net force (</a:t>
            </a:r>
            <a:r>
              <a:rPr lang="en-US" b="1" i="1" dirty="0" err="1">
                <a:solidFill>
                  <a:srgbClr val="92D050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b="1" i="1" baseline="-25000" dirty="0" err="1">
                <a:solidFill>
                  <a:srgbClr val="92D050"/>
                </a:solidFill>
                <a:latin typeface="Cambria Math" pitchFamily="18" charset="0"/>
                <a:ea typeface="Cambria Math" pitchFamily="18" charset="0"/>
              </a:rPr>
              <a:t>net</a:t>
            </a:r>
            <a:r>
              <a:rPr lang="en-US" b="1" dirty="0">
                <a:solidFill>
                  <a:srgbClr val="92D050"/>
                </a:solidFill>
              </a:rPr>
              <a:t>)</a:t>
            </a:r>
            <a:r>
              <a:rPr lang="en-US" dirty="0"/>
              <a:t>acting on an object is the vector sum of all the forces acting on an object.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To find the vector sum, we need to separate forces into </a:t>
            </a:r>
            <a:r>
              <a:rPr lang="en-US" u="sng" dirty="0"/>
              <a:t>vertical</a:t>
            </a:r>
            <a:r>
              <a:rPr lang="en-US" dirty="0"/>
              <a:t> and </a:t>
            </a:r>
            <a:r>
              <a:rPr lang="en-US" u="sng" dirty="0"/>
              <a:t>horizontal</a:t>
            </a:r>
            <a:r>
              <a:rPr lang="en-US" dirty="0"/>
              <a:t> components,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This is similar to what we did for component method in vector addition and the velocities during projectile motion.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If the </a:t>
            </a:r>
            <a:r>
              <a:rPr lang="en-US" dirty="0">
                <a:solidFill>
                  <a:srgbClr val="92D050"/>
                </a:solidFill>
              </a:rPr>
              <a:t>net force is </a:t>
            </a:r>
            <a:r>
              <a:rPr lang="en-US" dirty="0">
                <a:solidFill>
                  <a:srgbClr val="92D050"/>
                </a:solidFill>
                <a:latin typeface="Cambria Math" pitchFamily="18" charset="0"/>
                <a:ea typeface="Cambria Math" pitchFamily="18" charset="0"/>
              </a:rPr>
              <a:t>0 N</a:t>
            </a:r>
            <a:r>
              <a:rPr lang="en-US" dirty="0"/>
              <a:t>, then we say that the forces acting on the object are </a:t>
            </a:r>
            <a:r>
              <a:rPr lang="en-US" b="1" dirty="0">
                <a:solidFill>
                  <a:srgbClr val="92D050"/>
                </a:solidFill>
              </a:rPr>
              <a:t>balanced forces.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Example 2: Equilibrium in 2D</a:t>
            </a:r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5137" y="2057400"/>
            <a:ext cx="2711760" cy="2743200"/>
          </a:xfrm>
        </p:spPr>
      </p:pic>
      <p:pic>
        <p:nvPicPr>
          <p:cNvPr id="5" name="Picture 4" descr="FB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0708" y="1981200"/>
            <a:ext cx="3285031" cy="2514600"/>
          </a:xfrm>
          <a:prstGeom prst="rect">
            <a:avLst/>
          </a:prstGeom>
        </p:spPr>
      </p:pic>
      <p:pic>
        <p:nvPicPr>
          <p:cNvPr id="6" name="Picture 5" descr="Mag and D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3968" y="4943475"/>
            <a:ext cx="7456064" cy="1838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1600200"/>
            <a:ext cx="3477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Consider the following setup: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600200"/>
            <a:ext cx="4764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FBD for this situation looks like this: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Example 2 (continued)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676400"/>
            <a:ext cx="571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Using the values given for the magnitude and direction of the forces A, B, and C, we can create a quantitative free body diagram for our situation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14800"/>
            <a:ext cx="59531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848600" y="4114800"/>
            <a:ext cx="1219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516265"/>
            <a:ext cx="3124200" cy="475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Example 2 (continued)</a:t>
            </a:r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sz="quarter" idx="1"/>
          </p:nvPr>
        </p:nvPicPr>
        <p:blipFill rotWithShape="1">
          <a:blip r:embed="rId3" cstate="print"/>
          <a:srcRect b="49472"/>
          <a:stretch/>
        </p:blipFill>
        <p:spPr>
          <a:xfrm>
            <a:off x="3308269" y="1524000"/>
            <a:ext cx="5835731" cy="2702012"/>
          </a:xfrm>
        </p:spPr>
      </p:pic>
      <p:pic>
        <p:nvPicPr>
          <p:cNvPr id="5" name="Content Placeholder 3" descr="Untitl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057400"/>
            <a:ext cx="3124200" cy="47650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5240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Next, calculate the x- and y-components for the forces: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4648200"/>
            <a:ext cx="1219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Untitled.jpg"/>
          <p:cNvPicPr>
            <a:picLocks noChangeAspect="1"/>
          </p:cNvPicPr>
          <p:nvPr/>
        </p:nvPicPr>
        <p:blipFill rotWithShape="1">
          <a:blip r:embed="rId3" cstate="print"/>
          <a:srcRect t="51606"/>
          <a:stretch/>
        </p:blipFill>
        <p:spPr>
          <a:xfrm>
            <a:off x="3308269" y="4283676"/>
            <a:ext cx="5835731" cy="2587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1396</TotalTime>
  <Words>297</Words>
  <Application>Microsoft Office PowerPoint</Application>
  <PresentationFormat>On-screen Show (4:3)</PresentationFormat>
  <Paragraphs>31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Equation</vt:lpstr>
      <vt:lpstr>Forces in Two Dimensions</vt:lpstr>
      <vt:lpstr>Force Vector Components</vt:lpstr>
      <vt:lpstr>Calculating Vector Components</vt:lpstr>
      <vt:lpstr>Example 1: Tension Components</vt:lpstr>
      <vt:lpstr>Equilibrium</vt:lpstr>
      <vt:lpstr>Net Force</vt:lpstr>
      <vt:lpstr>Example 2: Equilibrium in 2D</vt:lpstr>
      <vt:lpstr>Example 2 (continued)</vt:lpstr>
      <vt:lpstr>Example 2 (continued)</vt:lpstr>
      <vt:lpstr>Example 2 (continued)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K. Bennett</dc:creator>
  <cp:lastModifiedBy>Ciustea, Corina</cp:lastModifiedBy>
  <cp:revision>105</cp:revision>
  <dcterms:created xsi:type="dcterms:W3CDTF">2009-08-28T21:05:53Z</dcterms:created>
  <dcterms:modified xsi:type="dcterms:W3CDTF">2018-01-10T06:11:54Z</dcterms:modified>
</cp:coreProperties>
</file>