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5" r:id="rId3"/>
    <p:sldId id="308" r:id="rId4"/>
    <p:sldId id="319" r:id="rId5"/>
    <p:sldId id="320" r:id="rId6"/>
    <p:sldId id="345" r:id="rId7"/>
    <p:sldId id="321" r:id="rId8"/>
    <p:sldId id="322" r:id="rId9"/>
    <p:sldId id="323" r:id="rId10"/>
    <p:sldId id="325" r:id="rId11"/>
    <p:sldId id="324" r:id="rId12"/>
    <p:sldId id="318" r:id="rId13"/>
    <p:sldId id="328" r:id="rId14"/>
    <p:sldId id="331" r:id="rId15"/>
    <p:sldId id="332" r:id="rId16"/>
    <p:sldId id="329" r:id="rId17"/>
    <p:sldId id="334" r:id="rId18"/>
    <p:sldId id="333" r:id="rId19"/>
    <p:sldId id="335" r:id="rId20"/>
    <p:sldId id="336" r:id="rId21"/>
    <p:sldId id="340" r:id="rId22"/>
    <p:sldId id="341" r:id="rId23"/>
    <p:sldId id="339" r:id="rId24"/>
    <p:sldId id="342" r:id="rId25"/>
    <p:sldId id="346" r:id="rId26"/>
    <p:sldId id="343" r:id="rId27"/>
    <p:sldId id="344" r:id="rId28"/>
    <p:sldId id="337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6" autoAdjust="0"/>
    <p:restoredTop sz="94629" autoAdjust="0"/>
  </p:normalViewPr>
  <p:slideViewPr>
    <p:cSldViewPr showGuides="1">
      <p:cViewPr>
        <p:scale>
          <a:sx n="50" d="100"/>
          <a:sy n="50" d="100"/>
        </p:scale>
        <p:origin x="-1884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4/28/2014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Picture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4/28/2014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onr.navy.mil/focus/ocean/images/motion/ani_waves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05400" y="1600200"/>
            <a:ext cx="3886199" cy="3733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Geophysics!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Waves in Nature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Earthquakes in the U.S.</a:t>
            </a:r>
            <a:endParaRPr lang="en-US" dirty="0"/>
          </a:p>
        </p:txBody>
      </p:sp>
      <p:pic>
        <p:nvPicPr>
          <p:cNvPr id="3" name="Picture 2" descr="http://www.geos.mn/upload/PhysicalGeology/Faults%20and%20Earthquakes_files/USQks1973-2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133600"/>
            <a:ext cx="6343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Seismology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467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Seismology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is the study of earthquakes and the propagation of seismic waves.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Primary Waves</a:t>
            </a:r>
            <a:r>
              <a:rPr lang="en-US" dirty="0" smtClean="0"/>
              <a:t> (P-Waves):</a:t>
            </a:r>
          </a:p>
          <a:p>
            <a:pPr lvl="1"/>
            <a:r>
              <a:rPr lang="en-US" dirty="0" smtClean="0"/>
              <a:t>Longitudinal Waves</a:t>
            </a:r>
          </a:p>
          <a:p>
            <a:pPr lvl="1"/>
            <a:r>
              <a:rPr lang="en-US" dirty="0" smtClean="0"/>
              <a:t>These waves arrive first</a:t>
            </a:r>
          </a:p>
          <a:p>
            <a:pPr lvl="1"/>
            <a:r>
              <a:rPr lang="en-US" dirty="0" smtClean="0"/>
              <a:t>Travel through solid, liquid, and gas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Secondary Waves</a:t>
            </a:r>
            <a:r>
              <a:rPr lang="en-US" dirty="0" smtClean="0"/>
              <a:t>(S-Waves): </a:t>
            </a:r>
          </a:p>
          <a:p>
            <a:pPr lvl="1"/>
            <a:r>
              <a:rPr lang="en-US" dirty="0" smtClean="0"/>
              <a:t>Transverse Waves</a:t>
            </a:r>
            <a:endParaRPr lang="en-US" dirty="0"/>
          </a:p>
          <a:p>
            <a:pPr lvl="1"/>
            <a:r>
              <a:rPr lang="en-US" dirty="0" smtClean="0"/>
              <a:t>These waves arrive after the p-waves</a:t>
            </a:r>
            <a:endParaRPr lang="en-US" dirty="0"/>
          </a:p>
          <a:p>
            <a:pPr lvl="1"/>
            <a:r>
              <a:rPr lang="en-US" dirty="0" smtClean="0"/>
              <a:t>Only travel through solids</a:t>
            </a:r>
            <a:endParaRPr lang="en-US" dirty="0"/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Surface Waves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Travel along the surface boundary between media</a:t>
            </a:r>
          </a:p>
          <a:p>
            <a:pPr lvl="1"/>
            <a:r>
              <a:rPr lang="en-US" dirty="0" smtClean="0"/>
              <a:t>These waves are the slowest, but are responsible for the damage in large earthquakes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Seismic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Primary Waves</a:t>
            </a:r>
            <a:r>
              <a:rPr lang="en-US" dirty="0" smtClean="0"/>
              <a:t> (P-Waves):</a:t>
            </a:r>
          </a:p>
          <a:p>
            <a:pPr lvl="1"/>
            <a:r>
              <a:rPr lang="en-US" dirty="0" smtClean="0"/>
              <a:t>Longitudinal Waves</a:t>
            </a:r>
          </a:p>
          <a:p>
            <a:r>
              <a:rPr lang="en-US" b="1" dirty="0" smtClean="0"/>
              <a:t>Secondary Waves</a:t>
            </a:r>
            <a:r>
              <a:rPr lang="en-US" dirty="0" smtClean="0"/>
              <a:t>(S-Waves): </a:t>
            </a:r>
          </a:p>
          <a:p>
            <a:pPr lvl="1"/>
            <a:r>
              <a:rPr lang="en-US" dirty="0" smtClean="0"/>
              <a:t>Transverse Waves</a:t>
            </a:r>
            <a:endParaRPr lang="en-US" dirty="0"/>
          </a:p>
          <a:p>
            <a:r>
              <a:rPr lang="en-US" b="1" dirty="0" smtClean="0"/>
              <a:t>Surface Waves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Travel along the surface boundary between media</a:t>
            </a:r>
          </a:p>
        </p:txBody>
      </p:sp>
      <p:pic>
        <p:nvPicPr>
          <p:cNvPr id="4" name="Picture 2" descr="Seismic Wa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8145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Refraction in 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96" y="1447800"/>
            <a:ext cx="7125504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Below we see the </a:t>
            </a:r>
            <a:r>
              <a:rPr lang="en-US" b="1" dirty="0" smtClean="0"/>
              <a:t>ray paths</a:t>
            </a:r>
            <a:r>
              <a:rPr lang="en-US" dirty="0" smtClean="0"/>
              <a:t> for p-waves :</a:t>
            </a:r>
            <a:endParaRPr lang="en-US" dirty="0"/>
          </a:p>
        </p:txBody>
      </p:sp>
      <p:pic>
        <p:nvPicPr>
          <p:cNvPr id="2052" name="Picture 4" descr="seismic wa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86000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/>
              <a:t>Refraction in Action!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96" y="1447800"/>
            <a:ext cx="7125504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Below we see the </a:t>
            </a:r>
            <a:r>
              <a:rPr lang="en-US" b="1" dirty="0" smtClean="0"/>
              <a:t>wave fronts</a:t>
            </a:r>
            <a:r>
              <a:rPr lang="en-US" dirty="0" smtClean="0"/>
              <a:t> </a:t>
            </a:r>
            <a:r>
              <a:rPr lang="en-US" dirty="0"/>
              <a:t>for p-waves :</a:t>
            </a:r>
          </a:p>
        </p:txBody>
      </p:sp>
      <p:pic>
        <p:nvPicPr>
          <p:cNvPr id="4098" name="Picture 2" descr="seismic wa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86000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Seismographs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5181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Seismographs</a:t>
            </a: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/>
              <a:t>record magnitude and duration of </a:t>
            </a:r>
            <a:r>
              <a:rPr lang="en-US" altLang="en-US" dirty="0" smtClean="0"/>
              <a:t>the earthquake</a:t>
            </a:r>
          </a:p>
          <a:p>
            <a:r>
              <a:rPr lang="en-US" altLang="en-US" dirty="0" smtClean="0"/>
              <a:t>How do they work?</a:t>
            </a:r>
          </a:p>
          <a:p>
            <a:pPr lvl="1"/>
            <a:r>
              <a:rPr lang="en-US" altLang="en-US" dirty="0" smtClean="0"/>
              <a:t>Varies by design (pendulum, electric,</a:t>
            </a:r>
          </a:p>
          <a:p>
            <a:pPr marL="457200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etc.)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HOWEVER, the basics are the same:</a:t>
            </a:r>
          </a:p>
          <a:p>
            <a:pPr lvl="1"/>
            <a:r>
              <a:rPr lang="en-US" altLang="en-US" dirty="0" smtClean="0"/>
              <a:t>The main housing of the seismograph is fixed to the earth, so it will shake with seismic activity.</a:t>
            </a:r>
          </a:p>
          <a:p>
            <a:pPr lvl="1"/>
            <a:r>
              <a:rPr lang="en-US" altLang="en-US" dirty="0" smtClean="0"/>
              <a:t>The recorder is attached to a free hanging object (like the pendulum in the animation).</a:t>
            </a:r>
          </a:p>
          <a:p>
            <a:pPr lvl="2"/>
            <a:r>
              <a:rPr lang="en-US" altLang="en-US" sz="2000" dirty="0" smtClean="0"/>
              <a:t>The inertia of the recorder keeps it from moving with the housing, thus recording the movement of the earth due to the seismic waves! </a:t>
            </a:r>
          </a:p>
          <a:p>
            <a:pPr lvl="1"/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1026" name="Picture 2" descr="How Seismographs wor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002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Seismographic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5181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Richter Scale</a:t>
            </a:r>
            <a:r>
              <a:rPr lang="en-US" altLang="en-US" dirty="0"/>
              <a:t>: used to determine the magnitude (energy released) of an earthquake</a:t>
            </a:r>
          </a:p>
          <a:p>
            <a:r>
              <a:rPr lang="en-US" altLang="en-US" dirty="0" smtClean="0"/>
              <a:t>Factors that affect the damage done:</a:t>
            </a:r>
          </a:p>
          <a:p>
            <a:pPr lvl="1"/>
            <a:r>
              <a:rPr lang="en-US" altLang="en-US" dirty="0"/>
              <a:t>Magnitude</a:t>
            </a:r>
          </a:p>
          <a:p>
            <a:pPr lvl="1"/>
            <a:r>
              <a:rPr lang="en-US" altLang="en-US" dirty="0"/>
              <a:t>Closeness to population</a:t>
            </a:r>
          </a:p>
          <a:p>
            <a:pPr lvl="1"/>
            <a:r>
              <a:rPr lang="en-US" altLang="en-US" dirty="0"/>
              <a:t>Duration</a:t>
            </a:r>
          </a:p>
          <a:p>
            <a:pPr lvl="1"/>
            <a:r>
              <a:rPr lang="en-US" altLang="en-US" dirty="0" smtClean="0"/>
              <a:t>Geology</a:t>
            </a:r>
            <a:endParaRPr lang="en-US" altLang="en-US" dirty="0"/>
          </a:p>
          <a:p>
            <a:pPr lvl="1"/>
            <a:r>
              <a:rPr lang="en-US" altLang="en-US" dirty="0" smtClean="0"/>
              <a:t>Structural design</a:t>
            </a:r>
            <a:endParaRPr lang="en-US" alt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Seismographic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391400" cy="51816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Modified </a:t>
            </a:r>
            <a:r>
              <a:rPr lang="en-US" alt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Mercalli</a:t>
            </a:r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Scale</a:t>
            </a:r>
            <a:r>
              <a:rPr lang="en-US" altLang="en-US" dirty="0"/>
              <a:t>: used to determine the intensity (damage, effects) of an </a:t>
            </a:r>
            <a:r>
              <a:rPr lang="en-US" altLang="en-US" dirty="0" smtClean="0"/>
              <a:t>earthquake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52675"/>
            <a:ext cx="46863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852" y="609600"/>
            <a:ext cx="3313277" cy="838200"/>
          </a:xfrm>
        </p:spPr>
        <p:txBody>
          <a:bodyPr/>
          <a:lstStyle/>
          <a:p>
            <a:pPr algn="ctr"/>
            <a:r>
              <a:rPr lang="en-US" sz="2800" b="1" dirty="0" smtClean="0"/>
              <a:t>Haiti (2010)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5852" y="1447800"/>
            <a:ext cx="3313277" cy="3505200"/>
          </a:xfrm>
        </p:spPr>
        <p:txBody>
          <a:bodyPr/>
          <a:lstStyle/>
          <a:p>
            <a:r>
              <a:rPr lang="en-US" dirty="0" smtClean="0"/>
              <a:t>Magnitude: 7.0</a:t>
            </a:r>
          </a:p>
          <a:p>
            <a:r>
              <a:rPr lang="en-US" dirty="0" smtClean="0"/>
              <a:t>Deaths: ~200,000</a:t>
            </a:r>
          </a:p>
          <a:p>
            <a:r>
              <a:rPr lang="en-US" dirty="0" smtClean="0"/>
              <a:t>Damage: $14 billion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07" y="609600"/>
            <a:ext cx="3313277" cy="838200"/>
          </a:xfrm>
        </p:spPr>
        <p:txBody>
          <a:bodyPr/>
          <a:lstStyle/>
          <a:p>
            <a:pPr algn="ctr"/>
            <a:r>
              <a:rPr lang="en-US" sz="2800" b="1" dirty="0" smtClean="0"/>
              <a:t>Chile (2010)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07" y="1447800"/>
            <a:ext cx="3313277" cy="3505200"/>
          </a:xfrm>
        </p:spPr>
        <p:txBody>
          <a:bodyPr/>
          <a:lstStyle/>
          <a:p>
            <a:r>
              <a:rPr lang="en-US" dirty="0"/>
              <a:t>Magnitude: </a:t>
            </a:r>
            <a:r>
              <a:rPr lang="en-US" dirty="0" smtClean="0"/>
              <a:t>8.8</a:t>
            </a:r>
            <a:endParaRPr lang="en-US" dirty="0"/>
          </a:p>
          <a:p>
            <a:r>
              <a:rPr lang="en-US" dirty="0"/>
              <a:t>Deaths: </a:t>
            </a:r>
            <a:r>
              <a:rPr lang="en-US" dirty="0" smtClean="0"/>
              <a:t>~700</a:t>
            </a:r>
            <a:endParaRPr lang="en-US" dirty="0"/>
          </a:p>
          <a:p>
            <a:r>
              <a:rPr lang="en-US" dirty="0"/>
              <a:t>Damage: </a:t>
            </a:r>
            <a:r>
              <a:rPr lang="en-US" dirty="0" smtClean="0"/>
              <a:t>$30 </a:t>
            </a:r>
            <a:r>
              <a:rPr lang="en-US" dirty="0"/>
              <a:t>billion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276600"/>
            <a:ext cx="4114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" y="3276600"/>
            <a:ext cx="4089559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0" y="6164818"/>
            <a:ext cx="599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importance of earthquake resistance structures!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46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5096" y="2286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Earth’s Structure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685925"/>
            <a:ext cx="69945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762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Water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96" y="1143000"/>
            <a:ext cx="7125504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 waves</a:t>
            </a:r>
            <a:r>
              <a:rPr lang="en-US" dirty="0"/>
              <a:t> </a:t>
            </a:r>
            <a:r>
              <a:rPr lang="en-US" dirty="0" smtClean="0"/>
              <a:t>act as surface waves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Refraction </a:t>
            </a:r>
            <a:r>
              <a:rPr lang="en-US" altLang="en-US" dirty="0"/>
              <a:t>occurs around </a:t>
            </a:r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headlands</a:t>
            </a: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/>
              <a:t>(land jutting out into the water)</a:t>
            </a:r>
          </a:p>
          <a:p>
            <a:pPr lvl="1"/>
            <a:r>
              <a:rPr lang="en-US" altLang="en-US" dirty="0"/>
              <a:t>Waves bend inward toward the headland and focus the energy there</a:t>
            </a:r>
          </a:p>
          <a:p>
            <a:pPr lvl="1"/>
            <a:r>
              <a:rPr lang="en-US" altLang="en-US" dirty="0"/>
              <a:t>Long term effects include a rounding out of angular coastline features, erosion of headlands, and deposition of sediment in lower energy locations such as bays</a:t>
            </a:r>
          </a:p>
          <a:p>
            <a:endParaRPr lang="en-US" dirty="0"/>
          </a:p>
        </p:txBody>
      </p:sp>
      <p:pic>
        <p:nvPicPr>
          <p:cNvPr id="4" name="Picture 5" descr="Wave animation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3086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5096" y="762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Water Wave Refraction</a:t>
            </a:r>
            <a:endParaRPr lang="en-US" dirty="0"/>
          </a:p>
        </p:txBody>
      </p:sp>
      <p:pic>
        <p:nvPicPr>
          <p:cNvPr id="11268" name="Picture 4" descr="http://geology.campus.ad.csulb.edu/people/bperry/geology303/_derived/geol303tchapter3.html_txt_142BluffCoveWaveRefractionMar05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762250"/>
            <a:ext cx="6153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1.bp.blogspot.com/-ebkJxm3R0bw/UQ6EDexmgHI/AAAAAAAAAAs/UQL8OhrGIVI/s640/clip_image002temp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32766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Water Waves vs. Tsunamis</a:t>
            </a:r>
            <a:endParaRPr lang="en-US" dirty="0"/>
          </a:p>
        </p:txBody>
      </p:sp>
      <p:pic>
        <p:nvPicPr>
          <p:cNvPr id="3" name="Picture 2" descr="http://writerbay.files.wordpress.com/2011/03/tsunami1.gif?w=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1174"/>
            <a:ext cx="54102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altLang="en-US" dirty="0"/>
              <a:t>Tsunamis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67600" cy="518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Tsunamis are long sea </a:t>
            </a:r>
            <a:r>
              <a:rPr lang="en-US" altLang="en-US" dirty="0"/>
              <a:t>waves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Travel </a:t>
            </a:r>
            <a:r>
              <a:rPr lang="en-US" altLang="en-US" dirty="0"/>
              <a:t>up to 1000 km/</a:t>
            </a:r>
            <a:r>
              <a:rPr lang="en-US" altLang="en-US" dirty="0" err="1"/>
              <a:t>hr</a:t>
            </a:r>
            <a:r>
              <a:rPr lang="en-US" altLang="en-US" dirty="0"/>
              <a:t> (600+ mph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Wavelengths can be hundreds of kilometers!</a:t>
            </a:r>
          </a:p>
          <a:p>
            <a:pPr lvl="1"/>
            <a:r>
              <a:rPr lang="en-US" altLang="en-US" dirty="0"/>
              <a:t>Develop large amplitude when approaching land (15+ meters)</a:t>
            </a:r>
          </a:p>
          <a:p>
            <a:r>
              <a:rPr lang="en-US" altLang="en-US" dirty="0" smtClean="0"/>
              <a:t>Causes of tsunamis:</a:t>
            </a:r>
          </a:p>
          <a:p>
            <a:pPr lvl="1"/>
            <a:r>
              <a:rPr lang="en-US" altLang="en-US" dirty="0" smtClean="0"/>
              <a:t>Earthquakes causing tectonic displacement</a:t>
            </a:r>
          </a:p>
          <a:p>
            <a:pPr lvl="1"/>
            <a:r>
              <a:rPr lang="en-US" altLang="en-US" dirty="0" smtClean="0"/>
              <a:t>Volcanic eruptions causing seismic activity</a:t>
            </a:r>
          </a:p>
          <a:p>
            <a:pPr lvl="1"/>
            <a:r>
              <a:rPr lang="en-US" altLang="en-US" dirty="0" smtClean="0"/>
              <a:t>Landslides above or below water</a:t>
            </a:r>
          </a:p>
          <a:p>
            <a:pPr lvl="1"/>
            <a:r>
              <a:rPr lang="en-US" altLang="en-US" dirty="0" smtClean="0"/>
              <a:t>Asteroids (very rare)</a:t>
            </a:r>
          </a:p>
          <a:p>
            <a:r>
              <a:rPr lang="en-US" altLang="en-US" dirty="0" smtClean="0"/>
              <a:t>Water </a:t>
            </a:r>
            <a:r>
              <a:rPr lang="en-US" altLang="en-US" dirty="0"/>
              <a:t>is pulled swiftly seaward between </a:t>
            </a:r>
            <a:r>
              <a:rPr lang="en-US" altLang="en-US" dirty="0" smtClean="0"/>
              <a:t>swells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0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2107" y="0"/>
            <a:ext cx="6859787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Tsunami 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19" y="1219200"/>
            <a:ext cx="5379281" cy="3028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39234"/>
            <a:ext cx="3962400" cy="2258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3949827"/>
            <a:ext cx="4476750" cy="286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349276"/>
            <a:ext cx="3459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images on the right are the Japan Tsunami in 2011.</a:t>
            </a:r>
          </a:p>
          <a:p>
            <a:endParaRPr lang="en-US" sz="2400" dirty="0"/>
          </a:p>
          <a:p>
            <a:r>
              <a:rPr lang="en-US" sz="2400" dirty="0" smtClean="0"/>
              <a:t>Below is Sri Lanka in 2004.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0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85" y="406327"/>
            <a:ext cx="6467431" cy="60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52600"/>
            <a:ext cx="7143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2107" y="381000"/>
            <a:ext cx="6859787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Tsunami Warning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852" y="609600"/>
            <a:ext cx="3313277" cy="838200"/>
          </a:xfrm>
        </p:spPr>
        <p:txBody>
          <a:bodyPr/>
          <a:lstStyle/>
          <a:p>
            <a:pPr algn="ctr"/>
            <a:r>
              <a:rPr lang="en-US" sz="2800" b="1" dirty="0" smtClean="0"/>
              <a:t>Sumatra (2004)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5852" y="1447800"/>
            <a:ext cx="3313277" cy="3505200"/>
          </a:xfrm>
        </p:spPr>
        <p:txBody>
          <a:bodyPr/>
          <a:lstStyle/>
          <a:p>
            <a:r>
              <a:rPr lang="en-US" dirty="0" smtClean="0"/>
              <a:t>Magnitude: 9.2</a:t>
            </a:r>
          </a:p>
          <a:p>
            <a:r>
              <a:rPr lang="en-US" dirty="0" smtClean="0"/>
              <a:t>Deaths: ~300,000</a:t>
            </a:r>
          </a:p>
          <a:p>
            <a:r>
              <a:rPr lang="en-US" dirty="0" smtClean="0"/>
              <a:t>Damage: $10 billion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07" y="609600"/>
            <a:ext cx="3313277" cy="838200"/>
          </a:xfrm>
        </p:spPr>
        <p:txBody>
          <a:bodyPr/>
          <a:lstStyle/>
          <a:p>
            <a:pPr algn="ctr"/>
            <a:r>
              <a:rPr lang="en-US" sz="2800" b="1" dirty="0" smtClean="0"/>
              <a:t>Japan (2011)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07" y="1447800"/>
            <a:ext cx="3313277" cy="3505200"/>
          </a:xfrm>
        </p:spPr>
        <p:txBody>
          <a:bodyPr/>
          <a:lstStyle/>
          <a:p>
            <a:r>
              <a:rPr lang="en-US" dirty="0"/>
              <a:t>Magnitude: </a:t>
            </a:r>
            <a:r>
              <a:rPr lang="en-US" dirty="0" smtClean="0"/>
              <a:t>9.0</a:t>
            </a:r>
            <a:endParaRPr lang="en-US" dirty="0"/>
          </a:p>
          <a:p>
            <a:r>
              <a:rPr lang="en-US" dirty="0"/>
              <a:t>Deaths: </a:t>
            </a:r>
            <a:r>
              <a:rPr lang="en-US" dirty="0" smtClean="0"/>
              <a:t>~18,000</a:t>
            </a:r>
            <a:endParaRPr lang="en-US" dirty="0"/>
          </a:p>
          <a:p>
            <a:r>
              <a:rPr lang="en-US" dirty="0"/>
              <a:t>Damage: </a:t>
            </a:r>
            <a:r>
              <a:rPr lang="en-US" dirty="0" smtClean="0"/>
              <a:t>$300 </a:t>
            </a:r>
            <a:r>
              <a:rPr lang="en-US" dirty="0"/>
              <a:t>billion</a:t>
            </a:r>
          </a:p>
          <a:p>
            <a:endParaRPr lang="en-US" dirty="0"/>
          </a:p>
        </p:txBody>
      </p:sp>
      <p:pic>
        <p:nvPicPr>
          <p:cNvPr id="6146" name="Picture 2" descr="http://i.dailymail.co.uk/i/pix/2011/03/14/article-0-0B29C5F200000578-705_634x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81362"/>
            <a:ext cx="3740150" cy="26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rineinsight.com/wp-content/uploads/2011/09/tsunami-shi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1362"/>
            <a:ext cx="4048607" cy="26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1503" y="6164818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importance of tsunami warning systems!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16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762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Earth’s Layers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228665"/>
            <a:ext cx="38099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Inner </a:t>
            </a: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Core:  </a:t>
            </a:r>
            <a:endParaRPr lang="en-US" alt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Solid</a:t>
            </a:r>
            <a:r>
              <a:rPr lang="en-US" altLang="en-US" sz="2000" dirty="0"/>
              <a:t>, </a:t>
            </a:r>
            <a:endParaRPr lang="en-US" alt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Mainly </a:t>
            </a:r>
            <a:r>
              <a:rPr lang="en-US" altLang="en-US" sz="2000" dirty="0"/>
              <a:t>Iron </a:t>
            </a:r>
            <a:r>
              <a:rPr lang="en-US" altLang="en-US" sz="2000" dirty="0" smtClean="0"/>
              <a:t>and Nickel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~4500 </a:t>
            </a:r>
            <a:r>
              <a:rPr lang="en-US" altLang="en-US" sz="2000" dirty="0"/>
              <a:t>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Outer Core: </a:t>
            </a:r>
            <a:endParaRPr lang="en-US" alt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Liquid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Mainly </a:t>
            </a:r>
            <a:r>
              <a:rPr lang="en-US" altLang="en-US" sz="2000" dirty="0"/>
              <a:t>Iron and </a:t>
            </a:r>
            <a:r>
              <a:rPr lang="en-US" altLang="en-US" sz="2000" dirty="0" smtClean="0"/>
              <a:t>Nickel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~</a:t>
            </a:r>
            <a:r>
              <a:rPr lang="en-US" altLang="en-US" sz="2000" dirty="0"/>
              <a:t>3200°C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Mantle:</a:t>
            </a:r>
            <a:r>
              <a:rPr lang="en-US" altLang="en-US" sz="2400" dirty="0"/>
              <a:t>  </a:t>
            </a:r>
            <a:endParaRPr lang="en-US" alt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Asthenosphere</a:t>
            </a:r>
            <a:endParaRPr lang="en-US" alt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Top layer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Liquid-like solid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Most </a:t>
            </a:r>
            <a:r>
              <a:rPr lang="en-US" altLang="en-US" sz="2000" dirty="0"/>
              <a:t>of the mantle </a:t>
            </a:r>
            <a:r>
              <a:rPr lang="en-US" altLang="en-US" sz="2000" dirty="0" smtClean="0"/>
              <a:t>is solid</a:t>
            </a: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Crust:  </a:t>
            </a:r>
            <a:endParaRPr lang="en-US" alt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Relatively thin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Solid</a:t>
            </a:r>
            <a:endParaRPr lang="en-US" altLang="en-US" sz="2000" dirty="0"/>
          </a:p>
        </p:txBody>
      </p:sp>
      <p:pic>
        <p:nvPicPr>
          <p:cNvPr id="5" name="Picture 6" descr="earthf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59" y="1951284"/>
            <a:ext cx="4114801" cy="36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762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Plate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858000" cy="556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Plate Tectonics: </a:t>
            </a:r>
            <a:r>
              <a:rPr lang="en-US" altLang="en-US" dirty="0"/>
              <a:t>The study of the large-scale movement and deformation of the earth’s outer layers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Behavior at plate boundaries:</a:t>
            </a:r>
          </a:p>
          <a:p>
            <a:pPr lvl="1"/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Divergent</a:t>
            </a:r>
          </a:p>
          <a:p>
            <a:pPr lvl="2"/>
            <a:r>
              <a:rPr lang="en-US" altLang="en-US" dirty="0" smtClean="0"/>
              <a:t>Plates are moving away from each other</a:t>
            </a:r>
            <a:endParaRPr lang="en-US" alt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</a:t>
            </a:r>
          </a:p>
          <a:p>
            <a:pPr lvl="2"/>
            <a:r>
              <a:rPr lang="en-US" altLang="en-US" dirty="0" smtClean="0"/>
              <a:t>Plates move past each other</a:t>
            </a:r>
          </a:p>
          <a:p>
            <a:pPr lvl="2"/>
            <a:r>
              <a:rPr lang="en-US" altLang="en-US" dirty="0" smtClean="0"/>
              <a:t>Looks like a spreading </a:t>
            </a:r>
            <a:r>
              <a:rPr lang="en-US" altLang="en-US" dirty="0"/>
              <a:t>ridge </a:t>
            </a:r>
            <a:r>
              <a:rPr lang="en-US" altLang="en-US" sz="1600" dirty="0" smtClean="0"/>
              <a:t>(i.e. -San </a:t>
            </a:r>
            <a:r>
              <a:rPr lang="en-US" altLang="en-US" sz="1600" dirty="0"/>
              <a:t>Andreas </a:t>
            </a:r>
            <a:r>
              <a:rPr lang="en-US" altLang="en-US" sz="1600" dirty="0" smtClean="0"/>
              <a:t>Fault)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Convergent</a:t>
            </a:r>
          </a:p>
          <a:p>
            <a:pPr lvl="2"/>
            <a:r>
              <a:rPr lang="en-US" altLang="en-US" dirty="0" smtClean="0"/>
              <a:t>Plates are coming together</a:t>
            </a:r>
          </a:p>
          <a:p>
            <a:pPr lvl="2"/>
            <a:r>
              <a:rPr lang="en-US" altLang="en-US" dirty="0" smtClean="0"/>
              <a:t>Ocean </a:t>
            </a:r>
            <a:r>
              <a:rPr lang="en-US" altLang="en-US" dirty="0"/>
              <a:t>meeting continental = </a:t>
            </a:r>
            <a:r>
              <a:rPr lang="en-US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subduction zone</a:t>
            </a:r>
          </a:p>
          <a:p>
            <a:pPr lvl="2"/>
            <a:r>
              <a:rPr lang="en-US" altLang="en-US" dirty="0"/>
              <a:t>Continental meeting continental = mountain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6" name="Picture 5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7" b="50000"/>
          <a:stretch/>
        </p:blipFill>
        <p:spPr bwMode="auto">
          <a:xfrm>
            <a:off x="304800" y="2727506"/>
            <a:ext cx="2173010" cy="123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44249" r="20817"/>
          <a:stretch/>
        </p:blipFill>
        <p:spPr bwMode="auto">
          <a:xfrm>
            <a:off x="265390" y="4038600"/>
            <a:ext cx="22480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838200" y="5410200"/>
            <a:ext cx="212428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1413" y="-76200"/>
            <a:ext cx="6861175" cy="1219200"/>
          </a:xfrm>
        </p:spPr>
        <p:txBody>
          <a:bodyPr anchor="ctr"/>
          <a:lstStyle/>
          <a:p>
            <a:pPr algn="ctr"/>
            <a:r>
              <a:rPr lang="en-US" dirty="0" smtClean="0"/>
              <a:t>Examples!</a:t>
            </a:r>
            <a:endParaRPr lang="en-US" dirty="0"/>
          </a:p>
        </p:txBody>
      </p:sp>
      <p:pic>
        <p:nvPicPr>
          <p:cNvPr id="8" name="Picture 7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7019711" y="1036547"/>
            <a:ext cx="212428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7" b="50000"/>
          <a:stretch/>
        </p:blipFill>
        <p:spPr bwMode="auto">
          <a:xfrm>
            <a:off x="-6855" y="1097053"/>
            <a:ext cx="2173010" cy="123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semac.redwoods.edu/~dbazard/Geography/Tectonics/boundari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44249" r="20817"/>
          <a:stretch/>
        </p:blipFill>
        <p:spPr bwMode="auto">
          <a:xfrm>
            <a:off x="12195" y="5619750"/>
            <a:ext cx="22480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20" y="984767"/>
            <a:ext cx="3212289" cy="2409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7" y="3874297"/>
            <a:ext cx="2557381" cy="2894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67" y="4208250"/>
            <a:ext cx="3507600" cy="263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5" y="2331947"/>
            <a:ext cx="3531019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semac.redwoods.edu/%7Edbazard/Geography/Tectonics/plateboundaryF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0" y="716632"/>
            <a:ext cx="7024061" cy="54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286000" y="16002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429000" y="1600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67200" y="1600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Global Plate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498" r="1950" b="5122"/>
          <a:stretch/>
        </p:blipFill>
        <p:spPr bwMode="auto">
          <a:xfrm>
            <a:off x="143301" y="665329"/>
            <a:ext cx="8857398" cy="55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096" y="152400"/>
            <a:ext cx="6859787" cy="1219200"/>
          </a:xfrm>
        </p:spPr>
        <p:txBody>
          <a:bodyPr anchor="ctr"/>
          <a:lstStyle/>
          <a:p>
            <a:pPr algn="ctr"/>
            <a:r>
              <a:rPr lang="en-US" dirty="0" smtClean="0"/>
              <a:t>Earthquakes!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96" y="1371600"/>
            <a:ext cx="7277904" cy="4876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earthquake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is a sudden movement occurring to release stress that builds up between plate </a:t>
            </a:r>
            <a:r>
              <a:rPr lang="en-US" dirty="0" smtClean="0"/>
              <a:t>boundaries</a:t>
            </a:r>
          </a:p>
          <a:p>
            <a:pPr lvl="1"/>
            <a:r>
              <a:rPr lang="en-US" dirty="0" smtClean="0"/>
              <a:t>Elastic deformation occurs in the rock under stress (after, it rebounds to its original position)</a:t>
            </a: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Focus</a:t>
            </a:r>
            <a:r>
              <a:rPr lang="en-US" dirty="0" smtClean="0"/>
              <a:t>: the point where the earthquake occurs</a:t>
            </a:r>
          </a:p>
          <a:p>
            <a:pPr lv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Epicenter</a:t>
            </a:r>
            <a:r>
              <a:rPr lang="en-US" dirty="0" smtClean="0"/>
              <a:t>: the point on the earth’s surface directly above the focus. </a:t>
            </a:r>
          </a:p>
          <a:p>
            <a:r>
              <a:rPr lang="en-US" dirty="0" smtClean="0"/>
              <a:t>Earthquakes can be caused by:</a:t>
            </a:r>
          </a:p>
          <a:p>
            <a:pPr lvl="1"/>
            <a:r>
              <a:rPr lang="en-US" dirty="0" smtClean="0"/>
              <a:t>Tectonic activity</a:t>
            </a:r>
          </a:p>
          <a:p>
            <a:pPr lvl="1"/>
            <a:r>
              <a:rPr lang="en-US" dirty="0" smtClean="0"/>
              <a:t>Volcanic activity</a:t>
            </a:r>
          </a:p>
          <a:p>
            <a:pPr lvl="1"/>
            <a:r>
              <a:rPr lang="en-US" dirty="0" smtClean="0"/>
              <a:t>Large shifting masses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901025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TS102901025</Template>
  <TotalTime>0</TotalTime>
  <Words>700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TS102901025</vt:lpstr>
      <vt:lpstr>Geophysics!</vt:lpstr>
      <vt:lpstr>Earth’s Structure</vt:lpstr>
      <vt:lpstr>Earth’s Layers</vt:lpstr>
      <vt:lpstr>Plate Interactions</vt:lpstr>
      <vt:lpstr>Examples!</vt:lpstr>
      <vt:lpstr>PowerPoint Presentation</vt:lpstr>
      <vt:lpstr>Global Plate Boundaries</vt:lpstr>
      <vt:lpstr>PowerPoint Presentation</vt:lpstr>
      <vt:lpstr>Earthquakes!</vt:lpstr>
      <vt:lpstr>Earthquakes in the U.S.</vt:lpstr>
      <vt:lpstr>Seismology</vt:lpstr>
      <vt:lpstr>Seismic Waves </vt:lpstr>
      <vt:lpstr>Refraction in Action!</vt:lpstr>
      <vt:lpstr>Refraction in Action!</vt:lpstr>
      <vt:lpstr>Seismographs</vt:lpstr>
      <vt:lpstr>Seismographic Scales</vt:lpstr>
      <vt:lpstr>Seismographic Scales</vt:lpstr>
      <vt:lpstr>PowerPoint Presentation</vt:lpstr>
      <vt:lpstr>PowerPoint Presentation</vt:lpstr>
      <vt:lpstr>Water Waves</vt:lpstr>
      <vt:lpstr>PowerPoint Presentation</vt:lpstr>
      <vt:lpstr>Water Waves vs. Tsunamis</vt:lpstr>
      <vt:lpstr>Tsunamis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K. Bennett</dc:creator>
  <cp:lastModifiedBy/>
  <cp:revision>1</cp:revision>
  <dcterms:created xsi:type="dcterms:W3CDTF">2014-04-24T19:45:32Z</dcterms:created>
  <dcterms:modified xsi:type="dcterms:W3CDTF">2014-04-28T20:34:44Z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