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0" r:id="rId3"/>
    <p:sldId id="263" r:id="rId4"/>
    <p:sldId id="264" r:id="rId5"/>
    <p:sldId id="257" r:id="rId6"/>
    <p:sldId id="260" r:id="rId7"/>
    <p:sldId id="261" r:id="rId8"/>
    <p:sldId id="258" r:id="rId9"/>
    <p:sldId id="266" r:id="rId10"/>
    <p:sldId id="267" r:id="rId11"/>
    <p:sldId id="268" r:id="rId12"/>
    <p:sldId id="262" r:id="rId13"/>
    <p:sldId id="27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2F6E8-778E-4D2F-8A30-CD7A34F89291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037-B59D-40B6-AB36-29E828E3F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04037-B59D-40B6-AB36-29E828E3F9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8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6A2B79-270A-4818-9D64-051037A8691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1DC38A-7D0D-4BA4-AD1A-409A516C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Construct Data Tables and Graph Your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99938"/>
            <a:ext cx="5105400" cy="1752600"/>
          </a:xfrm>
        </p:spPr>
        <p:txBody>
          <a:bodyPr/>
          <a:lstStyle/>
          <a:p>
            <a:r>
              <a:rPr lang="en-US" dirty="0" smtClean="0"/>
              <a:t>Proper Methods for Basic Lab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Types of Graphs: Quadratic</a:t>
            </a:r>
            <a:endParaRPr lang="en-US" dirty="0"/>
          </a:p>
        </p:txBody>
      </p:sp>
      <p:pic>
        <p:nvPicPr>
          <p:cNvPr id="4" name="Content Placeholder 3" descr="image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238" y="2209800"/>
            <a:ext cx="6319037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Types of Graphs: Exponential</a:t>
            </a:r>
            <a:endParaRPr lang="en-US" dirty="0"/>
          </a:p>
        </p:txBody>
      </p:sp>
      <p:pic>
        <p:nvPicPr>
          <p:cNvPr id="4" name="Content Placeholder 3" descr="gl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2874" y="1905000"/>
            <a:ext cx="6658252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Content Placeholder 3" descr="graph2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6137" t="14047" r="7307" b="12598"/>
          <a:stretch>
            <a:fillRect/>
          </a:stretch>
        </p:blipFill>
        <p:spPr>
          <a:xfrm>
            <a:off x="838199" y="2209800"/>
            <a:ext cx="5588118" cy="3581400"/>
          </a:xfrm>
        </p:spPr>
      </p:pic>
      <p:pic>
        <p:nvPicPr>
          <p:cNvPr id="39" name="Content Placeholder 3" descr="graph2.gif"/>
          <p:cNvPicPr>
            <a:picLocks noChangeAspect="1"/>
          </p:cNvPicPr>
          <p:nvPr/>
        </p:nvPicPr>
        <p:blipFill rotWithShape="1">
          <a:blip r:embed="rId4" cstate="print"/>
          <a:srcRect l="16137" t="74157" r="7307" b="12598"/>
          <a:stretch/>
        </p:blipFill>
        <p:spPr>
          <a:xfrm>
            <a:off x="838199" y="4724400"/>
            <a:ext cx="5588118" cy="64667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303802" y="5371070"/>
            <a:ext cx="509699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Time  (s)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03886" y="5905500"/>
            <a:ext cx="3987114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4702132"/>
            <a:ext cx="3200400" cy="2057400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Calculating the Slope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676400"/>
            <a:ext cx="7463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Graph 1: The Displacement a Bicycle Travels With Time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714446" y="3630313"/>
            <a:ext cx="2286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Displacement  (m)</a:t>
            </a:r>
            <a:endParaRPr lang="en-US" sz="20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303802" y="2438400"/>
            <a:ext cx="4944597" cy="2209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072485"/>
              </p:ext>
            </p:extLst>
          </p:nvPr>
        </p:nvGraphicFramePr>
        <p:xfrm>
          <a:off x="5943600" y="4778332"/>
          <a:ext cx="306185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5" imgW="1320480" imgH="838080" progId="Equation.3">
                  <p:embed/>
                </p:oleObj>
              </mc:Choice>
              <mc:Fallback>
                <p:oleObj name="Equation" r:id="rId5" imgW="13204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778332"/>
                        <a:ext cx="3061855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1676400" y="4419600"/>
            <a:ext cx="76200" cy="731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95600" y="3886200"/>
            <a:ext cx="76200" cy="731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37801" y="450510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Point 1: (12,40)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2895600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Point 2: (40,80)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24" name="Straight Connector 23"/>
          <p:cNvCxnSpPr>
            <a:stCxn id="16" idx="1"/>
          </p:cNvCxnSpPr>
          <p:nvPr/>
        </p:nvCxnSpPr>
        <p:spPr>
          <a:xfrm flipV="1">
            <a:off x="1687559" y="4419600"/>
            <a:ext cx="1208041" cy="1071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1"/>
          </p:cNvCxnSpPr>
          <p:nvPr/>
        </p:nvCxnSpPr>
        <p:spPr>
          <a:xfrm>
            <a:off x="2906759" y="3896913"/>
            <a:ext cx="1" cy="5226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3886" y="5990053"/>
                <a:ext cx="4055790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𝑆𝑙𝑜𝑝𝑒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80−40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40−12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1.5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6" y="5990053"/>
                <a:ext cx="4055790" cy="669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 animBg="1"/>
      <p:bldP spid="16" grpId="0" animBg="1"/>
      <p:bldP spid="17" grpId="0" animBg="1"/>
      <p:bldP spid="18" grpId="0"/>
      <p:bldP spid="19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6200000">
            <a:off x="-743381" y="3630313"/>
            <a:ext cx="2286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Displacement  (m)</a:t>
            </a:r>
            <a:endParaRPr lang="en-US" sz="2000" dirty="0"/>
          </a:p>
        </p:txBody>
      </p:sp>
      <p:pic>
        <p:nvPicPr>
          <p:cNvPr id="4" name="Content Placeholder 3" descr="graph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137" t="14047" r="7307" b="12598"/>
          <a:stretch>
            <a:fillRect/>
          </a:stretch>
        </p:blipFill>
        <p:spPr>
          <a:xfrm>
            <a:off x="809264" y="2209800"/>
            <a:ext cx="5588118" cy="3581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Writing an Equation for Your Line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676400"/>
            <a:ext cx="7463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Graph 1: The Displacement a Bicycle Travels With Time</a:t>
            </a:r>
            <a:endParaRPr lang="en-US" sz="2000" b="1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88326" y="2438400"/>
            <a:ext cx="4944597" cy="2209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63305" y="2725746"/>
                <a:ext cx="2556726" cy="370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CC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𝟓</m:t>
                          </m:r>
                          <m:f>
                            <m:fPr>
                              <m:type m:val="skw"/>
                              <m:ctrlPr>
                                <a:rPr lang="en-US" b="1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num>
                            <m:den>
                              <m:r>
                                <a:rPr lang="en-US" b="1" i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𝐬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00CC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𝟑𝟎𝐦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305" y="2725746"/>
                <a:ext cx="2556726" cy="370166"/>
              </a:xfrm>
              <a:prstGeom prst="rect">
                <a:avLst/>
              </a:prstGeom>
              <a:blipFill rotWithShape="1">
                <a:blip r:embed="rId3"/>
                <a:stretch>
                  <a:fillRect t="-114754" b="-177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257300" y="4611624"/>
            <a:ext cx="76200" cy="731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Content Placeholder 3" descr="graph2.gif"/>
          <p:cNvPicPr>
            <a:picLocks noChangeAspect="1"/>
          </p:cNvPicPr>
          <p:nvPr/>
        </p:nvPicPr>
        <p:blipFill rotWithShape="1">
          <a:blip r:embed="rId2" cstate="print"/>
          <a:srcRect l="16137" t="74157" r="7307" b="12598"/>
          <a:stretch/>
        </p:blipFill>
        <p:spPr>
          <a:xfrm>
            <a:off x="812681" y="4716399"/>
            <a:ext cx="5588118" cy="6466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77000" y="3512127"/>
                <a:ext cx="1446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12127"/>
                <a:ext cx="14462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257300" y="5334000"/>
            <a:ext cx="514349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Time  (s)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43" y="4536089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Intercept: (0,30)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53340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CC00"/>
                </a:solidFill>
              </a:rPr>
              <a:t>x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→ </a:t>
            </a:r>
            <a:r>
              <a:rPr lang="en-US" b="1" i="1" dirty="0" smtClean="0">
                <a:solidFill>
                  <a:srgbClr val="00CC00"/>
                </a:solidFill>
                <a:latin typeface="Arial"/>
                <a:cs typeface="Arial"/>
              </a:rPr>
              <a:t>t</a:t>
            </a:r>
            <a:endParaRPr lang="en-US" b="1" i="1" dirty="0">
              <a:solidFill>
                <a:srgbClr val="00CC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070" y="23622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CC00"/>
                </a:solidFill>
              </a:rPr>
              <a:t>y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→ </a:t>
            </a:r>
            <a:r>
              <a:rPr lang="en-US" b="1" i="1" dirty="0" smtClean="0">
                <a:solidFill>
                  <a:srgbClr val="00CC00"/>
                </a:solidFill>
                <a:latin typeface="Arial"/>
                <a:cs typeface="Arial"/>
              </a:rPr>
              <a:t>d</a:t>
            </a:r>
            <a:endParaRPr lang="en-US" b="1" i="1" dirty="0">
              <a:solidFill>
                <a:srgbClr val="00C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8570" y="3932324"/>
                <a:ext cx="1446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CC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𝒎𝒕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570" y="3932324"/>
                <a:ext cx="144623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78570" y="4347067"/>
                <a:ext cx="1765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CC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𝒎𝒕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𝟑𝟎𝐦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570" y="4347067"/>
                <a:ext cx="176522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44148" y="4114038"/>
                <a:ext cx="1985222" cy="371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𝑺𝒍𝒐𝒑𝒆</m:t>
                      </m:r>
                      <m:r>
                        <a:rPr lang="en-US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𝟓</m:t>
                      </m:r>
                      <m:f>
                        <m:fPr>
                          <m:type m:val="skw"/>
                          <m:ctrlP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𝐦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𝐬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148" y="4114038"/>
                <a:ext cx="1985222" cy="371961"/>
              </a:xfrm>
              <a:prstGeom prst="rect">
                <a:avLst/>
              </a:prstGeom>
              <a:blipFill rotWithShape="1">
                <a:blip r:embed="rId7"/>
                <a:stretch>
                  <a:fillRect t="-114754" r="-25460" b="-177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7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 animBg="1"/>
      <p:bldP spid="6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On Formal 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needs to be computer processed:</a:t>
            </a:r>
          </a:p>
          <a:p>
            <a:pPr lvl="1"/>
            <a:r>
              <a:rPr lang="en-US" dirty="0" smtClean="0"/>
              <a:t>Graphs (</a:t>
            </a:r>
            <a:r>
              <a:rPr lang="en-US" dirty="0" err="1" smtClean="0"/>
              <a:t>LoggerPro</a:t>
            </a:r>
            <a:r>
              <a:rPr lang="en-US" dirty="0" smtClean="0"/>
              <a:t> inserted into Word)</a:t>
            </a:r>
          </a:p>
          <a:p>
            <a:pPr lvl="1"/>
            <a:r>
              <a:rPr lang="en-US" dirty="0" smtClean="0"/>
              <a:t>Tables (Word, Excel)</a:t>
            </a:r>
          </a:p>
          <a:p>
            <a:pPr lvl="1"/>
            <a:r>
              <a:rPr lang="en-US" dirty="0" smtClean="0"/>
              <a:t>Equations (Word Equations, Microsoft Equations, Open Office Equations)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Controlled Variable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These are constant through any trials done in an experiment.</a:t>
            </a:r>
            <a:endParaRPr lang="en-US" b="1" dirty="0" smtClean="0">
              <a:solidFill>
                <a:srgbClr val="00CC00"/>
              </a:solidFill>
            </a:endParaRPr>
          </a:p>
          <a:p>
            <a:r>
              <a:rPr lang="en-US" b="1" dirty="0" smtClean="0">
                <a:solidFill>
                  <a:srgbClr val="00CC00"/>
                </a:solidFill>
              </a:rPr>
              <a:t>Manipulated Variable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is the variable that the experiment changes in order to get a result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variable will ALWAYS go on the x-axis when graphing</a:t>
            </a:r>
          </a:p>
          <a:p>
            <a:r>
              <a:rPr lang="en-US" b="1" dirty="0" smtClean="0">
                <a:solidFill>
                  <a:srgbClr val="00CC00"/>
                </a:solidFill>
              </a:rPr>
              <a:t>Responding Variable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is the variable that is measured. It is the response to the change in the manipulated variable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variable will ALWAYS go on the y-axis when graphing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On your white boards, please construct a data table to record data about the time (in seconds) a marble takes to fall a given height (in cm – measured with a meter stick).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You do NOT need to record data, just set up your table with the relevant information.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Basic Components of Data Tables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9118" y="2209800"/>
            <a:ext cx="4876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1676400"/>
            <a:ext cx="780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Table 1: Time a Marble Takes to Fall from a Given Height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67640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Title &amp; # </a:t>
            </a:r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→</a:t>
            </a:r>
            <a:endParaRPr lang="en-US" b="1" dirty="0">
              <a:solidFill>
                <a:srgbClr val="00CC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683857"/>
              </p:ext>
            </p:extLst>
          </p:nvPr>
        </p:nvGraphicFramePr>
        <p:xfrm>
          <a:off x="1524000" y="2438400"/>
          <a:ext cx="7162800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(± 0.05  cm)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baseline="0" dirty="0" smtClean="0"/>
                        <a:t>± 0.05  </a:t>
                      </a:r>
                      <a:r>
                        <a:rPr lang="en-US" dirty="0" smtClean="0"/>
                        <a:t>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Trial 3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0.13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20.00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0.25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0.49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0.98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1.63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2.04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0" y="2057400"/>
            <a:ext cx="278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↓  </a:t>
            </a:r>
            <a:r>
              <a:rPr lang="en-US" b="1" dirty="0" smtClean="0">
                <a:solidFill>
                  <a:srgbClr val="00CC00"/>
                </a:solidFill>
              </a:rPr>
              <a:t>Column Headings  </a:t>
            </a:r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↓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791200"/>
            <a:ext cx="487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↑      </a:t>
            </a:r>
            <a:r>
              <a:rPr lang="en-US" b="1" dirty="0" smtClean="0">
                <a:solidFill>
                  <a:srgbClr val="00CC00"/>
                </a:solidFill>
              </a:rPr>
              <a:t>Trials         </a:t>
            </a:r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↑              </a:t>
            </a:r>
            <a:r>
              <a:rPr lang="en-US" b="1" dirty="0" smtClean="0">
                <a:solidFill>
                  <a:srgbClr val="00CC00"/>
                </a:solidFill>
              </a:rPr>
              <a:t>No Calculations</a:t>
            </a:r>
            <a:endParaRPr lang="en-US" b="1" dirty="0" smtClean="0">
              <a:solidFill>
                <a:srgbClr val="00CC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CC00"/>
                </a:solidFill>
                <a:cs typeface="Arial"/>
              </a:rPr>
              <a:t>(Decimals Aligned!)                    (Not even averages)</a:t>
            </a:r>
            <a:endParaRPr lang="en-US" sz="1600" dirty="0" smtClean="0">
              <a:solidFill>
                <a:srgbClr val="00CC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67000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CC00"/>
                </a:solidFill>
              </a:rPr>
              <a:t>Absolute </a:t>
            </a:r>
            <a:r>
              <a:rPr lang="en-US" sz="1600" b="1" dirty="0" smtClean="0">
                <a:solidFill>
                  <a:srgbClr val="00CC00"/>
                </a:solidFill>
                <a:latin typeface="Calibri"/>
                <a:cs typeface="Calibri"/>
              </a:rPr>
              <a:t>→</a:t>
            </a:r>
            <a:endParaRPr lang="en-US" sz="1600" b="1" dirty="0" smtClean="0">
              <a:solidFill>
                <a:srgbClr val="00CC00"/>
              </a:solidFill>
            </a:endParaRPr>
          </a:p>
          <a:p>
            <a:r>
              <a:rPr lang="en-US" sz="1600" b="1" dirty="0" smtClean="0">
                <a:solidFill>
                  <a:srgbClr val="00CC00"/>
                </a:solidFill>
                <a:cs typeface="Calibri"/>
              </a:rPr>
              <a:t>Uncertainty</a:t>
            </a:r>
            <a:r>
              <a:rPr lang="en-US" sz="1600" b="1" dirty="0" smtClean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266700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  <a:latin typeface="Arial"/>
                <a:cs typeface="Arial"/>
              </a:rPr>
              <a:t>←</a:t>
            </a:r>
            <a:r>
              <a:rPr lang="en-US" b="1" dirty="0" smtClean="0">
                <a:solidFill>
                  <a:srgbClr val="00CC00"/>
                </a:solidFill>
              </a:rPr>
              <a:t>Units!</a:t>
            </a:r>
            <a:endParaRPr lang="en-US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On your white boards, please construct a graph that depicts the distance (in meters) a bike travels in a given time (in seconds).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You do NOT need to graph points, just set up your graph.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Basic Components of Graphs</a:t>
            </a:r>
            <a:endParaRPr lang="en-US" dirty="0"/>
          </a:p>
        </p:txBody>
      </p:sp>
      <p:pic>
        <p:nvPicPr>
          <p:cNvPr id="4" name="Content Placeholder 3" descr="graph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706" t="14047" r="7307" b="18841"/>
          <a:stretch>
            <a:fillRect/>
          </a:stretch>
        </p:blipFill>
        <p:spPr>
          <a:xfrm>
            <a:off x="2006718" y="2209800"/>
            <a:ext cx="5181600" cy="3276600"/>
          </a:xfrm>
        </p:spPr>
      </p:pic>
      <p:sp>
        <p:nvSpPr>
          <p:cNvPr id="5" name="Rectangle 4"/>
          <p:cNvSpPr/>
          <p:nvPr/>
        </p:nvSpPr>
        <p:spPr>
          <a:xfrm>
            <a:off x="2159118" y="2209800"/>
            <a:ext cx="4876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1676400"/>
            <a:ext cx="7463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Graph 1: The </a:t>
            </a:r>
            <a:r>
              <a:rPr lang="en-US" sz="2000" b="1" dirty="0" smtClean="0"/>
              <a:t>Displacement </a:t>
            </a:r>
            <a:r>
              <a:rPr lang="en-US" sz="2000" b="1" dirty="0" smtClean="0"/>
              <a:t>a Bicycle Travels With Time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28556" y="3630313"/>
            <a:ext cx="2286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Displacement</a:t>
            </a:r>
            <a:r>
              <a:rPr lang="en-US" sz="2000" dirty="0" smtClean="0"/>
              <a:t>  </a:t>
            </a:r>
            <a:r>
              <a:rPr lang="en-US" sz="2000" dirty="0" smtClean="0"/>
              <a:t>(m)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79120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  (s)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67640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Title &amp; # </a:t>
            </a:r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→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5715000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↑  </a:t>
            </a:r>
            <a:r>
              <a:rPr lang="en-US" b="1" dirty="0" smtClean="0">
                <a:solidFill>
                  <a:srgbClr val="00CC00"/>
                </a:solidFill>
              </a:rPr>
              <a:t>Label Each Axis! </a:t>
            </a:r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→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4191000"/>
            <a:ext cx="4925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A note on uncertainties:</a:t>
            </a:r>
          </a:p>
          <a:p>
            <a:pPr algn="ctr"/>
            <a:r>
              <a:rPr lang="en-US" i="1" dirty="0" smtClean="0">
                <a:latin typeface="Calibri"/>
                <a:cs typeface="Calibri"/>
              </a:rPr>
              <a:t>If you measured this quantity, include them</a:t>
            </a:r>
          </a:p>
          <a:p>
            <a:pPr algn="ctr"/>
            <a:r>
              <a:rPr lang="en-US" i="1" dirty="0" smtClean="0">
                <a:latin typeface="Calibri"/>
                <a:cs typeface="Calibri"/>
              </a:rPr>
              <a:t>If you calculated this quantity, don’t include them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Now plot the following data on your graph and draw a proper line for the data set.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28078"/>
              </p:ext>
            </p:extLst>
          </p:nvPr>
        </p:nvGraphicFramePr>
        <p:xfrm>
          <a:off x="1371600" y="3200400"/>
          <a:ext cx="6096000" cy="3540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Displacement </a:t>
                      </a:r>
                      <a:r>
                        <a:rPr lang="en-US" dirty="0" smtClean="0"/>
                        <a:t>(m)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2743200"/>
            <a:ext cx="728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Table 1</a:t>
            </a:r>
            <a:r>
              <a:rPr lang="en-US" sz="2000" b="1" dirty="0"/>
              <a:t>: The Displacement a Bicycle Travels With Time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Graphing Data</a:t>
            </a:r>
            <a:endParaRPr lang="en-US" dirty="0"/>
          </a:p>
        </p:txBody>
      </p:sp>
      <p:pic>
        <p:nvPicPr>
          <p:cNvPr id="4" name="Content Placeholder 3" descr="graph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137" t="14047" r="7307" b="12598"/>
          <a:stretch>
            <a:fillRect/>
          </a:stretch>
        </p:blipFill>
        <p:spPr>
          <a:xfrm>
            <a:off x="1600200" y="2209800"/>
            <a:ext cx="5588118" cy="3581400"/>
          </a:xfrm>
        </p:spPr>
      </p:pic>
      <p:sp>
        <p:nvSpPr>
          <p:cNvPr id="7" name="TextBox 6"/>
          <p:cNvSpPr txBox="1"/>
          <p:nvPr/>
        </p:nvSpPr>
        <p:spPr>
          <a:xfrm rot="16200000">
            <a:off x="-76878" y="3505880"/>
            <a:ext cx="2535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Displacement  (m)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065803" y="5371070"/>
            <a:ext cx="509699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Time  (s)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2743200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CC00"/>
                </a:solidFill>
              </a:rPr>
              <a:t>Clear Data Points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810000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← </a:t>
            </a:r>
            <a:r>
              <a:rPr lang="en-US" b="1" dirty="0" smtClean="0">
                <a:solidFill>
                  <a:srgbClr val="00CC00"/>
                </a:solidFill>
              </a:rPr>
              <a:t>Best Fit Line/Curve! 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1752600"/>
            <a:ext cx="7463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Graph 1: The Displacement a Bicycle Travels With Time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65803" y="2438400"/>
            <a:ext cx="4944597" cy="2209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3" descr="graph2.gif"/>
          <p:cNvPicPr>
            <a:picLocks noChangeAspect="1"/>
          </p:cNvPicPr>
          <p:nvPr/>
        </p:nvPicPr>
        <p:blipFill rotWithShape="1">
          <a:blip r:embed="rId2" cstate="print"/>
          <a:srcRect l="16137" t="74157" r="7307" b="12598"/>
          <a:stretch/>
        </p:blipFill>
        <p:spPr>
          <a:xfrm>
            <a:off x="1600200" y="4724400"/>
            <a:ext cx="5588118" cy="6466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5040868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CC00"/>
                </a:solidFill>
              </a:rPr>
              <a:t>Scales! </a:t>
            </a:r>
            <a:r>
              <a:rPr lang="en-US" b="1" dirty="0" smtClean="0">
                <a:solidFill>
                  <a:srgbClr val="00CC00"/>
                </a:solidFill>
                <a:latin typeface="Calibri"/>
                <a:cs typeface="Calibri"/>
              </a:rPr>
              <a:t>↑ →</a:t>
            </a:r>
            <a:endParaRPr lang="en-US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Types of Graphs: Linear</a:t>
            </a:r>
            <a:endParaRPr lang="en-US" dirty="0"/>
          </a:p>
        </p:txBody>
      </p:sp>
      <p:pic>
        <p:nvPicPr>
          <p:cNvPr id="4" name="Picture 3" descr="graph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765301"/>
            <a:ext cx="4318788" cy="4635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543</TotalTime>
  <Words>560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Urban</vt:lpstr>
      <vt:lpstr>Equation</vt:lpstr>
      <vt:lpstr>How to Construct Data Tables and Graph Your Data</vt:lpstr>
      <vt:lpstr>Types of Variables</vt:lpstr>
      <vt:lpstr>On your white boards, please construct a data table to record data about the time (in seconds) a marble takes to fall a given height (in cm – measured with a meter stick).  You do NOT need to record data, just set up your table with the relevant information.</vt:lpstr>
      <vt:lpstr>Basic Components of Data Tables</vt:lpstr>
      <vt:lpstr>On your white boards, please construct a graph that depicts the distance (in meters) a bike travels in a given time (in seconds).  You do NOT need to graph points, just set up your graph.</vt:lpstr>
      <vt:lpstr>Basic Components of Graphs</vt:lpstr>
      <vt:lpstr>Now plot the following data on your graph and draw a proper line for the data set.</vt:lpstr>
      <vt:lpstr>Graphing Data</vt:lpstr>
      <vt:lpstr>Types of Graphs: Linear</vt:lpstr>
      <vt:lpstr>Types of Graphs: Quadratic</vt:lpstr>
      <vt:lpstr>Types of Graphs: Exponential</vt:lpstr>
      <vt:lpstr>Calculating the Slope</vt:lpstr>
      <vt:lpstr>Writing an Equation for Your Line</vt:lpstr>
      <vt:lpstr>On Formal Lab Reports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Graph Data and Construct Data Tables</dc:title>
  <dc:creator>K. Bennett</dc:creator>
  <cp:lastModifiedBy>Windows User</cp:lastModifiedBy>
  <cp:revision>35</cp:revision>
  <dcterms:created xsi:type="dcterms:W3CDTF">2012-09-18T16:51:41Z</dcterms:created>
  <dcterms:modified xsi:type="dcterms:W3CDTF">2014-12-11T21:35:25Z</dcterms:modified>
</cp:coreProperties>
</file>