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5" r:id="rId5"/>
    <p:sldId id="260" r:id="rId6"/>
    <p:sldId id="259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DFF2F-634A-443D-97D5-4E2D07B10AC4}" type="datetimeFigureOut">
              <a:rPr lang="en-US" smtClean="0"/>
              <a:t>11/3/2018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65A56-91F5-48F6-B8C9-2DB2301B36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DFF2F-634A-443D-97D5-4E2D07B10AC4}" type="datetimeFigureOut">
              <a:rPr lang="en-US" smtClean="0"/>
              <a:t>11/3/2018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65A56-91F5-48F6-B8C9-2DB2301B36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DFF2F-634A-443D-97D5-4E2D07B10AC4}" type="datetimeFigureOut">
              <a:rPr lang="en-US" smtClean="0"/>
              <a:t>11/3/2018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65A56-91F5-48F6-B8C9-2DB2301B36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DFF2F-634A-443D-97D5-4E2D07B10AC4}" type="datetimeFigureOut">
              <a:rPr lang="en-US" smtClean="0"/>
              <a:t>11/3/2018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65A56-91F5-48F6-B8C9-2DB2301B36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DFF2F-634A-443D-97D5-4E2D07B10AC4}" type="datetimeFigureOut">
              <a:rPr lang="en-US" smtClean="0"/>
              <a:t>11/3/2018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65A56-91F5-48F6-B8C9-2DB2301B36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DFF2F-634A-443D-97D5-4E2D07B10AC4}" type="datetimeFigureOut">
              <a:rPr lang="en-US" smtClean="0"/>
              <a:t>11/3/2018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65A56-91F5-48F6-B8C9-2DB2301B360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DFF2F-634A-443D-97D5-4E2D07B10AC4}" type="datetimeFigureOut">
              <a:rPr lang="en-US" smtClean="0"/>
              <a:t>11/3/2018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65A56-91F5-48F6-B8C9-2DB2301B36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DFF2F-634A-443D-97D5-4E2D07B10AC4}" type="datetimeFigureOut">
              <a:rPr lang="en-US" smtClean="0"/>
              <a:t>11/3/2018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65A56-91F5-48F6-B8C9-2DB2301B36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DFF2F-634A-443D-97D5-4E2D07B10AC4}" type="datetimeFigureOut">
              <a:rPr lang="en-US" smtClean="0"/>
              <a:t>11/3/2018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65A56-91F5-48F6-B8C9-2DB2301B36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DFF2F-634A-443D-97D5-4E2D07B10AC4}" type="datetimeFigureOut">
              <a:rPr lang="en-US" smtClean="0"/>
              <a:t>11/3/2018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7E65A56-91F5-48F6-B8C9-2DB2301B36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DFF2F-634A-443D-97D5-4E2D07B10AC4}" type="datetimeFigureOut">
              <a:rPr lang="en-US" smtClean="0"/>
              <a:t>11/3/2018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65A56-91F5-48F6-B8C9-2DB2301B36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6EEDFF2F-634A-443D-97D5-4E2D07B10AC4}" type="datetimeFigureOut">
              <a:rPr lang="en-US" smtClean="0"/>
              <a:t>11/3/2018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97E65A56-91F5-48F6-B8C9-2DB2301B360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540471" y="1400412"/>
            <a:ext cx="5648623" cy="1204306"/>
          </a:xfrm>
        </p:spPr>
        <p:txBody>
          <a:bodyPr/>
          <a:lstStyle/>
          <a:p>
            <a:r>
              <a:rPr lang="en-US"/>
              <a:t>Post-lab: Graphing </a:t>
            </a:r>
            <a:r>
              <a:rPr lang="en-US" dirty="0"/>
              <a:t>Motion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084901" y="2130241"/>
            <a:ext cx="6511131" cy="717567"/>
          </a:xfrm>
        </p:spPr>
        <p:txBody>
          <a:bodyPr>
            <a:normAutofit fontScale="92500"/>
          </a:bodyPr>
          <a:lstStyle/>
          <a:p>
            <a:r>
              <a:rPr lang="en-US" dirty="0"/>
              <a:t>Uniform Motion and Uniform Accelerated Motion</a:t>
            </a:r>
          </a:p>
          <a:p>
            <a:r>
              <a:rPr lang="en-US" dirty="0"/>
              <a:t>Read pages 27-36</a:t>
            </a:r>
          </a:p>
        </p:txBody>
      </p:sp>
    </p:spTree>
    <p:extLst>
      <p:ext uri="{BB962C8B-B14F-4D97-AF65-F5344CB8AC3E}">
        <p14:creationId xmlns:p14="http://schemas.microsoft.com/office/powerpoint/2010/main" val="38913828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Sketch #4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b="0" dirty="0"/>
              <a:t>Sketch a velocity-time graph showing a car that accelerates uniformly from rest to a final velocity of  25.0 m·s</a:t>
            </a:r>
            <a:r>
              <a:rPr lang="en-US" sz="2400" b="0" baseline="30000" dirty="0"/>
              <a:t>-1</a:t>
            </a:r>
            <a:r>
              <a:rPr lang="en-US" sz="2400" b="0" dirty="0"/>
              <a:t> in 6.00 s.</a:t>
            </a:r>
          </a:p>
          <a:p>
            <a:endParaRPr lang="en-US" sz="2400" b="0" dirty="0"/>
          </a:p>
          <a:p>
            <a:r>
              <a:rPr lang="en-US" sz="2400" b="0" dirty="0"/>
              <a:t>Show and determine what the displacement of the car during its acceleration is.</a:t>
            </a:r>
          </a:p>
          <a:p>
            <a:endParaRPr lang="en-US" sz="2400" b="0" dirty="0"/>
          </a:p>
          <a:p>
            <a:r>
              <a:rPr lang="en-US" sz="2400" b="0" dirty="0"/>
              <a:t>What is the acceleration of the car, and how do you find it from the graph?</a:t>
            </a:r>
          </a:p>
        </p:txBody>
      </p:sp>
    </p:spTree>
    <p:extLst>
      <p:ext uri="{BB962C8B-B14F-4D97-AF65-F5344CB8AC3E}">
        <p14:creationId xmlns:p14="http://schemas.microsoft.com/office/powerpoint/2010/main" val="37645074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52400"/>
            <a:ext cx="7520940" cy="548640"/>
          </a:xfrm>
        </p:spPr>
        <p:txBody>
          <a:bodyPr/>
          <a:lstStyle/>
          <a:p>
            <a:r>
              <a:rPr lang="en-US" dirty="0"/>
              <a:t>Average and Instantaneous Velocity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685800"/>
                <a:ext cx="7520940" cy="4419600"/>
              </a:xfrm>
            </p:spPr>
            <p:txBody>
              <a:bodyPr>
                <a:noAutofit/>
              </a:bodyPr>
              <a:lstStyle/>
              <a:p>
                <a:r>
                  <a:rPr lang="en-US" sz="1800" dirty="0"/>
                  <a:t>Average Velocity </a:t>
                </a:r>
                <a:r>
                  <a:rPr lang="en-US" sz="1800" dirty="0">
                    <a:sym typeface="Wingdings" panose="05000000000000000000" pitchFamily="2" charset="2"/>
                  </a:rPr>
                  <a:t> rate of change in position</a:t>
                </a:r>
              </a:p>
              <a:p>
                <a:r>
                  <a:rPr lang="en-US" sz="1800" dirty="0">
                    <a:sym typeface="Wingdings" panose="05000000000000000000" pitchFamily="2" charset="2"/>
                  </a:rPr>
                  <a:t>	- Found by considering total displacement (change in position) in a time interval)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sz="18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800" b="1" i="1" smtClean="0">
                              <a:latin typeface="Cambria Math"/>
                            </a:rPr>
                            <m:t>𝒗</m:t>
                          </m:r>
                        </m:e>
                      </m:acc>
                      <m:r>
                        <a:rPr lang="en-US" sz="1800" b="1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18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b="1" i="1" smtClean="0">
                              <a:latin typeface="Cambria Math"/>
                            </a:rPr>
                            <m:t>𝒔</m:t>
                          </m:r>
                        </m:num>
                        <m:den>
                          <m:r>
                            <a:rPr lang="en-US" sz="1800" b="1" i="1" smtClean="0">
                              <a:latin typeface="Cambria Math"/>
                            </a:rPr>
                            <m:t>𝒕</m:t>
                          </m:r>
                        </m:den>
                      </m:f>
                      <m:r>
                        <a:rPr lang="en-US" sz="1800" b="1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18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b="1" i="1" smtClean="0">
                              <a:latin typeface="Cambria Math"/>
                              <a:ea typeface="Cambria Math"/>
                            </a:rPr>
                            <m:t>∆</m:t>
                          </m:r>
                          <m:r>
                            <a:rPr lang="en-US" sz="1800" b="1" i="1" smtClean="0">
                              <a:latin typeface="Cambria Math"/>
                              <a:ea typeface="Cambria Math"/>
                            </a:rPr>
                            <m:t>𝒙</m:t>
                          </m:r>
                        </m:num>
                        <m:den>
                          <m:r>
                            <a:rPr lang="en-US" sz="1800" b="1" i="1" smtClean="0">
                              <a:latin typeface="Cambria Math"/>
                              <a:ea typeface="Cambria Math"/>
                            </a:rPr>
                            <m:t>𝒕</m:t>
                          </m:r>
                        </m:den>
                      </m:f>
                    </m:oMath>
                  </m:oMathPara>
                </a14:m>
                <a:endParaRPr lang="en-US" sz="1800" b="1" dirty="0"/>
              </a:p>
              <a:p>
                <a:endParaRPr lang="en-US" sz="1800" dirty="0"/>
              </a:p>
              <a:p>
                <a:r>
                  <a:rPr lang="en-US" sz="1800" dirty="0"/>
                  <a:t>Instantaneous Velocity </a:t>
                </a:r>
                <a:r>
                  <a:rPr lang="en-US" sz="1800" dirty="0">
                    <a:sym typeface="Wingdings" panose="05000000000000000000" pitchFamily="2" charset="2"/>
                  </a:rPr>
                  <a:t> the velocity at an instant of time.  </a:t>
                </a:r>
              </a:p>
              <a:p>
                <a:pPr>
                  <a:buFontTx/>
                  <a:buChar char="-"/>
                </a:pPr>
                <a:r>
                  <a:rPr lang="en-US" sz="1800" dirty="0">
                    <a:sym typeface="Wingdings" panose="05000000000000000000" pitchFamily="2" charset="2"/>
                  </a:rPr>
                  <a:t>(determined as the rate of change in position for a miniscule displacement and a tiny, tiny time interval).</a:t>
                </a:r>
              </a:p>
              <a:p>
                <a:endParaRPr lang="en-US" sz="1800" dirty="0">
                  <a:sym typeface="Wingdings" panose="05000000000000000000" pitchFamily="2" charset="2"/>
                </a:endParaRPr>
              </a:p>
              <a:p>
                <a:r>
                  <a:rPr lang="en-US" sz="1800" dirty="0">
                    <a:sym typeface="Wingdings" panose="05000000000000000000" pitchFamily="2" charset="2"/>
                  </a:rPr>
                  <a:t>Common velocities we consider “instantaneous”:</a:t>
                </a:r>
              </a:p>
              <a:p>
                <a:pPr>
                  <a:buFontTx/>
                  <a:buChar char="-"/>
                </a:pPr>
                <a:r>
                  <a:rPr lang="en-US" sz="1800" dirty="0">
                    <a:sym typeface="Wingdings" panose="05000000000000000000" pitchFamily="2" charset="2"/>
                  </a:rPr>
                  <a:t>Initial velocity (</a:t>
                </a:r>
                <a:r>
                  <a:rPr lang="en-US" sz="1800" i="1" dirty="0">
                    <a:sym typeface="Wingdings" panose="05000000000000000000" pitchFamily="2" charset="2"/>
                  </a:rPr>
                  <a:t>u</a:t>
                </a:r>
                <a:r>
                  <a:rPr lang="en-US" sz="1800" dirty="0">
                    <a:sym typeface="Wingdings" panose="05000000000000000000" pitchFamily="2" charset="2"/>
                  </a:rPr>
                  <a:t>)</a:t>
                </a:r>
              </a:p>
              <a:p>
                <a:pPr>
                  <a:buFontTx/>
                  <a:buChar char="-"/>
                </a:pPr>
                <a:r>
                  <a:rPr lang="en-US" sz="1800" dirty="0">
                    <a:sym typeface="Wingdings" panose="05000000000000000000" pitchFamily="2" charset="2"/>
                  </a:rPr>
                  <a:t>Final velocity (</a:t>
                </a:r>
                <a:r>
                  <a:rPr lang="en-US" sz="1800" i="1" dirty="0">
                    <a:sym typeface="Wingdings" panose="05000000000000000000" pitchFamily="2" charset="2"/>
                  </a:rPr>
                  <a:t>v</a:t>
                </a:r>
                <a:r>
                  <a:rPr lang="en-US" sz="1800" dirty="0">
                    <a:sym typeface="Wingdings" panose="05000000000000000000" pitchFamily="2" charset="2"/>
                  </a:rPr>
                  <a:t>)</a:t>
                </a:r>
                <a:endParaRPr lang="en-US" sz="18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685800"/>
                <a:ext cx="7520940" cy="4419600"/>
              </a:xfrm>
              <a:blipFill rotWithShape="1">
                <a:blip r:embed="rId2"/>
                <a:stretch>
                  <a:fillRect l="-730" t="-690" b="-248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8724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Uniform Motion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38200"/>
            <a:ext cx="7520940" cy="3579849"/>
          </a:xfrm>
        </p:spPr>
        <p:txBody>
          <a:bodyPr>
            <a:noAutofit/>
          </a:bodyPr>
          <a:lstStyle/>
          <a:p>
            <a:r>
              <a:rPr lang="en-US" sz="1800" dirty="0"/>
              <a:t>Implies a constant velocity throughout the object’s motion</a:t>
            </a:r>
          </a:p>
          <a:p>
            <a:endParaRPr lang="en-US" sz="1800" dirty="0"/>
          </a:p>
          <a:p>
            <a:r>
              <a:rPr lang="en-US" sz="1800" dirty="0"/>
              <a:t>Constant velocity:</a:t>
            </a:r>
          </a:p>
          <a:p>
            <a:pPr>
              <a:buFontTx/>
              <a:buChar char="-"/>
            </a:pPr>
            <a:r>
              <a:rPr lang="en-US" sz="1800" dirty="0"/>
              <a:t>Displacement through equal time intervals will be equal</a:t>
            </a:r>
          </a:p>
          <a:p>
            <a:pPr>
              <a:buFontTx/>
              <a:buChar char="-"/>
            </a:pPr>
            <a:r>
              <a:rPr lang="en-US" sz="1800" dirty="0"/>
              <a:t>Initial and final velocities are identical</a:t>
            </a:r>
          </a:p>
          <a:p>
            <a:pPr>
              <a:buFontTx/>
              <a:buChar char="-"/>
            </a:pPr>
            <a:r>
              <a:rPr lang="en-US" sz="1800" dirty="0"/>
              <a:t>Can be in positive or negative direction, but stays in same direction</a:t>
            </a:r>
          </a:p>
          <a:p>
            <a:pPr marL="0" indent="0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995992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Sketch the following graphs for uniform motion:</a:t>
            </a:r>
          </a:p>
          <a:p>
            <a:pPr marL="285750" indent="-285750">
              <a:buFontTx/>
              <a:buChar char="-"/>
            </a:pPr>
            <a:r>
              <a:rPr lang="en-US" dirty="0"/>
              <a:t>Position-time graph</a:t>
            </a:r>
          </a:p>
          <a:p>
            <a:pPr marL="285750" indent="-285750">
              <a:buFontTx/>
              <a:buChar char="-"/>
            </a:pPr>
            <a:r>
              <a:rPr lang="en-US" dirty="0"/>
              <a:t>Velocity-time graph</a:t>
            </a:r>
          </a:p>
          <a:p>
            <a:pPr marL="285750" indent="-285750">
              <a:buFontTx/>
              <a:buChar char="-"/>
            </a:pPr>
            <a:r>
              <a:rPr lang="en-US" dirty="0"/>
              <a:t>Acceleration-time graph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2058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Acceleration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sz="1800" dirty="0"/>
                  <a:t>The rate of change in velocity of a moving object</a:t>
                </a:r>
              </a:p>
              <a:p>
                <a:endParaRPr lang="en-US" sz="18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latin typeface="Cambria Math"/>
                        </a:rPr>
                        <m:t>𝒂</m:t>
                      </m:r>
                      <m:r>
                        <a:rPr lang="en-US" sz="2000" b="1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0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1" i="1" smtClean="0">
                              <a:latin typeface="Cambria Math"/>
                              <a:ea typeface="Cambria Math"/>
                            </a:rPr>
                            <m:t>∆</m:t>
                          </m:r>
                          <m:r>
                            <a:rPr lang="en-US" sz="2000" b="1" i="1" smtClean="0">
                              <a:latin typeface="Cambria Math"/>
                              <a:ea typeface="Cambria Math"/>
                            </a:rPr>
                            <m:t>𝒗</m:t>
                          </m:r>
                        </m:num>
                        <m:den>
                          <m:r>
                            <a:rPr lang="en-US" sz="2000" b="1" i="1" smtClean="0">
                              <a:latin typeface="Cambria Math"/>
                              <a:ea typeface="Cambria Math"/>
                            </a:rPr>
                            <m:t>𝒕</m:t>
                          </m:r>
                        </m:den>
                      </m:f>
                      <m:r>
                        <a:rPr lang="en-US" sz="2000" b="1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0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1" i="1" smtClean="0">
                              <a:latin typeface="Cambria Math"/>
                            </a:rPr>
                            <m:t>𝒗</m:t>
                          </m:r>
                          <m:r>
                            <a:rPr lang="en-US" sz="2000" b="1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sz="2000" b="1" i="1" smtClean="0">
                              <a:latin typeface="Cambria Math"/>
                            </a:rPr>
                            <m:t>𝒖</m:t>
                          </m:r>
                        </m:num>
                        <m:den>
                          <m:r>
                            <a:rPr lang="en-US" sz="2000" b="1" i="1" smtClean="0">
                              <a:latin typeface="Cambria Math"/>
                            </a:rPr>
                            <m:t>𝒕</m:t>
                          </m:r>
                        </m:den>
                      </m:f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648" t="-8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149437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Uniform Accelerated Motion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Implies a constant acceleration throughout the object’s motion</a:t>
            </a:r>
          </a:p>
          <a:p>
            <a:endParaRPr lang="en-US" dirty="0"/>
          </a:p>
          <a:p>
            <a:r>
              <a:rPr lang="en-US" dirty="0"/>
              <a:t>Constant acceleration:</a:t>
            </a:r>
          </a:p>
          <a:p>
            <a:pPr>
              <a:buFontTx/>
              <a:buChar char="-"/>
            </a:pPr>
            <a:r>
              <a:rPr lang="en-US" dirty="0"/>
              <a:t>Change in velocity through equal time intervals will be equal</a:t>
            </a:r>
          </a:p>
          <a:p>
            <a:pPr>
              <a:buFontTx/>
              <a:buChar char="-"/>
            </a:pPr>
            <a:r>
              <a:rPr lang="en-US" dirty="0"/>
              <a:t>Displacements are NOT equal through equal time intervals</a:t>
            </a:r>
          </a:p>
          <a:p>
            <a:pPr>
              <a:buFontTx/>
              <a:buChar char="-"/>
            </a:pPr>
            <a:r>
              <a:rPr lang="en-US" dirty="0"/>
              <a:t>Can be in positive or negative direction, but stays in same direction</a:t>
            </a: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049106"/>
              </p:ext>
            </p:extLst>
          </p:nvPr>
        </p:nvGraphicFramePr>
        <p:xfrm>
          <a:off x="1524000" y="3200400"/>
          <a:ext cx="6096000" cy="249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Acceleration</a:t>
                      </a:r>
                      <a:r>
                        <a:rPr lang="en-US" baseline="0" dirty="0"/>
                        <a:t> Direction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Velocity Direction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Effect</a:t>
                      </a:r>
                      <a:r>
                        <a:rPr lang="en-US" baseline="0" dirty="0"/>
                        <a:t> to motion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Positive (+)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Positive (+)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Speed up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Positive (+)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Negative (-)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Slow down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Negative (-)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Positive</a:t>
                      </a:r>
                      <a:r>
                        <a:rPr lang="en-US" baseline="0" dirty="0"/>
                        <a:t> (+)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Slow down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Negative</a:t>
                      </a:r>
                      <a:r>
                        <a:rPr lang="en-US" baseline="0" dirty="0"/>
                        <a:t> (-)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Negative (-)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Speed up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Zero (0)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Any direction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Constant velocity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1524000" y="3886200"/>
            <a:ext cx="40386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524000" y="4267200"/>
            <a:ext cx="40386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524000" y="4648200"/>
            <a:ext cx="40386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0" y="5029200"/>
            <a:ext cx="40386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524000" y="5410200"/>
            <a:ext cx="40386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638800" y="3886200"/>
            <a:ext cx="1905000" cy="3048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638800" y="4267200"/>
            <a:ext cx="1905000" cy="3048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5638800" y="4648200"/>
            <a:ext cx="1905000" cy="3048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5638800" y="5029200"/>
            <a:ext cx="1905000" cy="3048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5638800" y="5410200"/>
            <a:ext cx="1905000" cy="3048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6433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xit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vertical)">
                                      <p:cBhvr>
                                        <p:cTn id="3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xit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vertical)">
                                      <p:cBhvr>
                                        <p:cTn id="4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xit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vertical)">
                                      <p:cBhvr>
                                        <p:cTn id="4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4" presetClass="exit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vertical)">
                                      <p:cBhvr>
                                        <p:cTn id="5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4" presetClass="exit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vertical)">
                                      <p:cBhvr>
                                        <p:cTn id="5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4" presetClass="exit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vertical)">
                                      <p:cBhvr>
                                        <p:cTn id="6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4" presetClass="exit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vertical)">
                                      <p:cBhvr>
                                        <p:cTn id="6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4" presetClass="exit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vertical)">
                                      <p:cBhvr>
                                        <p:cTn id="7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4" presetClass="exit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vertical)">
                                      <p:cBhvr>
                                        <p:cTn id="7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4" presetClass="exit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vertical)">
                                      <p:cBhvr>
                                        <p:cTn id="8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sketch—position time graph: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3928572"/>
          </a:xfrm>
        </p:spPr>
        <p:txBody>
          <a:bodyPr>
            <a:normAutofit lnSpcReduction="10000"/>
          </a:bodyPr>
          <a:lstStyle/>
          <a:p>
            <a:r>
              <a:rPr lang="en-US" sz="2000" b="0" dirty="0"/>
              <a:t>Neatly draw a set of axes for a position-time graph</a:t>
            </a:r>
          </a:p>
          <a:p>
            <a:endParaRPr lang="en-US" sz="2000" b="0" dirty="0"/>
          </a:p>
          <a:p>
            <a:r>
              <a:rPr lang="en-US" sz="2000" b="0" dirty="0"/>
              <a:t>Sketch a graph to show a constant, positive velocity for a biker.  Assume the biker started at position </a:t>
            </a:r>
            <a:r>
              <a:rPr lang="en-US" sz="2000" dirty="0"/>
              <a:t>x = 0.00 m</a:t>
            </a:r>
          </a:p>
          <a:p>
            <a:endParaRPr lang="en-US" sz="2000" dirty="0"/>
          </a:p>
          <a:p>
            <a:r>
              <a:rPr lang="en-US" sz="2000" b="0" dirty="0"/>
              <a:t>In a different color, sketch the graph for a biker moving with the same constant velocity, but starting at position </a:t>
            </a:r>
            <a:r>
              <a:rPr lang="en-US" sz="2000" dirty="0"/>
              <a:t>x = 15.00 m</a:t>
            </a:r>
          </a:p>
          <a:p>
            <a:endParaRPr lang="en-US" sz="2000" b="0" dirty="0"/>
          </a:p>
          <a:p>
            <a:r>
              <a:rPr lang="en-US" sz="2000" b="0" dirty="0"/>
              <a:t>In a third color, sketch the graph for a biker traveling at the same </a:t>
            </a:r>
            <a:r>
              <a:rPr lang="en-US" sz="2000" dirty="0"/>
              <a:t>speed</a:t>
            </a:r>
            <a:r>
              <a:rPr lang="en-US" sz="2000" b="0" dirty="0"/>
              <a:t>, but in the opposite direction. This biker starts at position </a:t>
            </a:r>
            <a:r>
              <a:rPr lang="en-US" sz="2000" dirty="0"/>
              <a:t>50.00 m</a:t>
            </a:r>
            <a:endParaRPr lang="en-US" sz="2000" b="0" dirty="0"/>
          </a:p>
          <a:p>
            <a:endParaRPr lang="en-US" sz="2000" b="0" dirty="0"/>
          </a:p>
        </p:txBody>
      </p:sp>
    </p:spTree>
    <p:extLst>
      <p:ext uri="{BB962C8B-B14F-4D97-AF65-F5344CB8AC3E}">
        <p14:creationId xmlns:p14="http://schemas.microsoft.com/office/powerpoint/2010/main" val="14207271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Sketch #2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Draw a position-time graph to show a jogger who ran 50.0 m in 10.0 s, then rested for 15.0 s, then sprinted another 60.0 m (in the same direction) in 8.0 s.</a:t>
            </a:r>
          </a:p>
          <a:p>
            <a:r>
              <a:rPr lang="en-US" sz="2400" dirty="0"/>
              <a:t>Label your axes with scales appropriate to the motion being represented in the graph</a:t>
            </a:r>
          </a:p>
          <a:p>
            <a:endParaRPr lang="en-US" sz="2400" dirty="0"/>
          </a:p>
          <a:p>
            <a:r>
              <a:rPr lang="en-US" sz="2400" dirty="0"/>
              <a:t>How do you show the different velocities?</a:t>
            </a:r>
          </a:p>
        </p:txBody>
      </p:sp>
    </p:spTree>
    <p:extLst>
      <p:ext uri="{BB962C8B-B14F-4D97-AF65-F5344CB8AC3E}">
        <p14:creationId xmlns:p14="http://schemas.microsoft.com/office/powerpoint/2010/main" val="41731105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Sketch #3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0" dirty="0"/>
              <a:t>Create a velocity-time graph to show the same information that you just represented in the previous position-time graph</a:t>
            </a:r>
          </a:p>
          <a:p>
            <a:endParaRPr lang="en-US" sz="2400" b="0" dirty="0"/>
          </a:p>
          <a:p>
            <a:r>
              <a:rPr lang="en-US" sz="2400" b="0" dirty="0"/>
              <a:t>Put scales on your axes</a:t>
            </a:r>
          </a:p>
          <a:p>
            <a:endParaRPr lang="en-US" sz="2400" b="0" dirty="0"/>
          </a:p>
          <a:p>
            <a:r>
              <a:rPr lang="en-US" sz="2400" b="0" dirty="0"/>
              <a:t>Show, specifically, how you can verify the displacement of the runner.</a:t>
            </a:r>
          </a:p>
          <a:p>
            <a:endParaRPr lang="en-US" sz="2400" b="0" dirty="0"/>
          </a:p>
        </p:txBody>
      </p:sp>
    </p:spTree>
    <p:extLst>
      <p:ext uri="{BB962C8B-B14F-4D97-AF65-F5344CB8AC3E}">
        <p14:creationId xmlns:p14="http://schemas.microsoft.com/office/powerpoint/2010/main" val="185608279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418</TotalTime>
  <Words>437</Words>
  <Application>Microsoft Office PowerPoint</Application>
  <PresentationFormat>On-screen Show (4:3)</PresentationFormat>
  <Paragraphs>79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Cambria Math</vt:lpstr>
      <vt:lpstr>Franklin Gothic Book</vt:lpstr>
      <vt:lpstr>Franklin Gothic Medium</vt:lpstr>
      <vt:lpstr>Tunga</vt:lpstr>
      <vt:lpstr>Wingdings</vt:lpstr>
      <vt:lpstr>Angles</vt:lpstr>
      <vt:lpstr>Post-lab: Graphing Motion</vt:lpstr>
      <vt:lpstr>Average and Instantaneous Velocity</vt:lpstr>
      <vt:lpstr>Uniform Motion</vt:lpstr>
      <vt:lpstr>PowerPoint Presentation</vt:lpstr>
      <vt:lpstr>Acceleration</vt:lpstr>
      <vt:lpstr>Uniform Accelerated Motion</vt:lpstr>
      <vt:lpstr>sketch—position time graph:</vt:lpstr>
      <vt:lpstr>Sketch #2</vt:lpstr>
      <vt:lpstr>Sketch #3</vt:lpstr>
      <vt:lpstr>Sketch #4</vt:lpstr>
    </vt:vector>
  </TitlesOfParts>
  <Company>Issaquah School District 411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Graphing Motion</dc:title>
  <dc:creator>Fowler, Rebecca   SHS Staff</dc:creator>
  <cp:lastModifiedBy>Ciustea, Corina    SHS - Staff</cp:lastModifiedBy>
  <cp:revision>12</cp:revision>
  <dcterms:created xsi:type="dcterms:W3CDTF">2015-10-23T16:40:00Z</dcterms:created>
  <dcterms:modified xsi:type="dcterms:W3CDTF">2018-11-04T04:02:41Z</dcterms:modified>
</cp:coreProperties>
</file>