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57" r:id="rId4"/>
    <p:sldId id="261" r:id="rId5"/>
    <p:sldId id="259" r:id="rId6"/>
    <p:sldId id="264" r:id="rId7"/>
    <p:sldId id="265"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126" d="100"/>
          <a:sy n="126" d="100"/>
        </p:scale>
        <p:origin x="-36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F352E5-8F4C-4ABB-957F-9DBC6D0773E5}"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E5B9E-21A5-44A4-AF5A-E026B93CF935}" type="slidenum">
              <a:rPr lang="en-US" smtClean="0"/>
              <a:pPr/>
              <a:t>‹#›</a:t>
            </a:fld>
            <a:endParaRPr lang="en-US"/>
          </a:p>
        </p:txBody>
      </p:sp>
    </p:spTree>
    <p:extLst>
      <p:ext uri="{BB962C8B-B14F-4D97-AF65-F5344CB8AC3E}">
        <p14:creationId xmlns:p14="http://schemas.microsoft.com/office/powerpoint/2010/main" val="321709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352E5-8F4C-4ABB-957F-9DBC6D0773E5}"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E5B9E-21A5-44A4-AF5A-E026B93CF935}" type="slidenum">
              <a:rPr lang="en-US" smtClean="0"/>
              <a:pPr/>
              <a:t>‹#›</a:t>
            </a:fld>
            <a:endParaRPr lang="en-US"/>
          </a:p>
        </p:txBody>
      </p:sp>
    </p:spTree>
    <p:extLst>
      <p:ext uri="{BB962C8B-B14F-4D97-AF65-F5344CB8AC3E}">
        <p14:creationId xmlns:p14="http://schemas.microsoft.com/office/powerpoint/2010/main" val="145710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352E5-8F4C-4ABB-957F-9DBC6D0773E5}"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E5B9E-21A5-44A4-AF5A-E026B93CF935}" type="slidenum">
              <a:rPr lang="en-US" smtClean="0"/>
              <a:pPr/>
              <a:t>‹#›</a:t>
            </a:fld>
            <a:endParaRPr lang="en-US"/>
          </a:p>
        </p:txBody>
      </p:sp>
    </p:spTree>
    <p:extLst>
      <p:ext uri="{BB962C8B-B14F-4D97-AF65-F5344CB8AC3E}">
        <p14:creationId xmlns:p14="http://schemas.microsoft.com/office/powerpoint/2010/main" val="372952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352E5-8F4C-4ABB-957F-9DBC6D0773E5}"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E5B9E-21A5-44A4-AF5A-E026B93CF935}" type="slidenum">
              <a:rPr lang="en-US" smtClean="0"/>
              <a:pPr/>
              <a:t>‹#›</a:t>
            </a:fld>
            <a:endParaRPr lang="en-US"/>
          </a:p>
        </p:txBody>
      </p:sp>
    </p:spTree>
    <p:extLst>
      <p:ext uri="{BB962C8B-B14F-4D97-AF65-F5344CB8AC3E}">
        <p14:creationId xmlns:p14="http://schemas.microsoft.com/office/powerpoint/2010/main" val="24660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F352E5-8F4C-4ABB-957F-9DBC6D0773E5}"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E5B9E-21A5-44A4-AF5A-E026B93CF935}" type="slidenum">
              <a:rPr lang="en-US" smtClean="0"/>
              <a:pPr/>
              <a:t>‹#›</a:t>
            </a:fld>
            <a:endParaRPr lang="en-US"/>
          </a:p>
        </p:txBody>
      </p:sp>
    </p:spTree>
    <p:extLst>
      <p:ext uri="{BB962C8B-B14F-4D97-AF65-F5344CB8AC3E}">
        <p14:creationId xmlns:p14="http://schemas.microsoft.com/office/powerpoint/2010/main" val="331448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F352E5-8F4C-4ABB-957F-9DBC6D0773E5}"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E5B9E-21A5-44A4-AF5A-E026B93CF935}" type="slidenum">
              <a:rPr lang="en-US" smtClean="0"/>
              <a:pPr/>
              <a:t>‹#›</a:t>
            </a:fld>
            <a:endParaRPr lang="en-US"/>
          </a:p>
        </p:txBody>
      </p:sp>
    </p:spTree>
    <p:extLst>
      <p:ext uri="{BB962C8B-B14F-4D97-AF65-F5344CB8AC3E}">
        <p14:creationId xmlns:p14="http://schemas.microsoft.com/office/powerpoint/2010/main" val="167468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F352E5-8F4C-4ABB-957F-9DBC6D0773E5}" type="datetimeFigureOut">
              <a:rPr lang="en-US" smtClean="0"/>
              <a:pPr/>
              <a:t>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E5B9E-21A5-44A4-AF5A-E026B93CF935}" type="slidenum">
              <a:rPr lang="en-US" smtClean="0"/>
              <a:pPr/>
              <a:t>‹#›</a:t>
            </a:fld>
            <a:endParaRPr lang="en-US"/>
          </a:p>
        </p:txBody>
      </p:sp>
    </p:spTree>
    <p:extLst>
      <p:ext uri="{BB962C8B-B14F-4D97-AF65-F5344CB8AC3E}">
        <p14:creationId xmlns:p14="http://schemas.microsoft.com/office/powerpoint/2010/main" val="417167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F352E5-8F4C-4ABB-957F-9DBC6D0773E5}" type="datetimeFigureOut">
              <a:rPr lang="en-US" smtClean="0"/>
              <a:pPr/>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E5B9E-21A5-44A4-AF5A-E026B93CF935}" type="slidenum">
              <a:rPr lang="en-US" smtClean="0"/>
              <a:pPr/>
              <a:t>‹#›</a:t>
            </a:fld>
            <a:endParaRPr lang="en-US"/>
          </a:p>
        </p:txBody>
      </p:sp>
    </p:spTree>
    <p:extLst>
      <p:ext uri="{BB962C8B-B14F-4D97-AF65-F5344CB8AC3E}">
        <p14:creationId xmlns:p14="http://schemas.microsoft.com/office/powerpoint/2010/main" val="344323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352E5-8F4C-4ABB-957F-9DBC6D0773E5}" type="datetimeFigureOut">
              <a:rPr lang="en-US" smtClean="0"/>
              <a:pPr/>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E5B9E-21A5-44A4-AF5A-E026B93CF935}" type="slidenum">
              <a:rPr lang="en-US" smtClean="0"/>
              <a:pPr/>
              <a:t>‹#›</a:t>
            </a:fld>
            <a:endParaRPr lang="en-US"/>
          </a:p>
        </p:txBody>
      </p:sp>
    </p:spTree>
    <p:extLst>
      <p:ext uri="{BB962C8B-B14F-4D97-AF65-F5344CB8AC3E}">
        <p14:creationId xmlns:p14="http://schemas.microsoft.com/office/powerpoint/2010/main" val="210342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F352E5-8F4C-4ABB-957F-9DBC6D0773E5}"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E5B9E-21A5-44A4-AF5A-E026B93CF935}" type="slidenum">
              <a:rPr lang="en-US" smtClean="0"/>
              <a:pPr/>
              <a:t>‹#›</a:t>
            </a:fld>
            <a:endParaRPr lang="en-US"/>
          </a:p>
        </p:txBody>
      </p:sp>
    </p:spTree>
    <p:extLst>
      <p:ext uri="{BB962C8B-B14F-4D97-AF65-F5344CB8AC3E}">
        <p14:creationId xmlns:p14="http://schemas.microsoft.com/office/powerpoint/2010/main" val="393844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F352E5-8F4C-4ABB-957F-9DBC6D0773E5}"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E5B9E-21A5-44A4-AF5A-E026B93CF935}" type="slidenum">
              <a:rPr lang="en-US" smtClean="0"/>
              <a:pPr/>
              <a:t>‹#›</a:t>
            </a:fld>
            <a:endParaRPr lang="en-US"/>
          </a:p>
        </p:txBody>
      </p:sp>
    </p:spTree>
    <p:extLst>
      <p:ext uri="{BB962C8B-B14F-4D97-AF65-F5344CB8AC3E}">
        <p14:creationId xmlns:p14="http://schemas.microsoft.com/office/powerpoint/2010/main" val="267369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352E5-8F4C-4ABB-957F-9DBC6D0773E5}" type="datetimeFigureOut">
              <a:rPr lang="en-US" smtClean="0"/>
              <a:pPr/>
              <a:t>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E5B9E-21A5-44A4-AF5A-E026B93CF935}" type="slidenum">
              <a:rPr lang="en-US" smtClean="0"/>
              <a:pPr/>
              <a:t>‹#›</a:t>
            </a:fld>
            <a:endParaRPr lang="en-US"/>
          </a:p>
        </p:txBody>
      </p:sp>
    </p:spTree>
    <p:extLst>
      <p:ext uri="{BB962C8B-B14F-4D97-AF65-F5344CB8AC3E}">
        <p14:creationId xmlns:p14="http://schemas.microsoft.com/office/powerpoint/2010/main" val="103790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docid=JAWe1OzLKfJ-6M&amp;tbnid=Pc8dQBBNIcgQCM:&amp;ved=0CAUQjRw&amp;url=http://www.dailymail.co.uk/news/article-2182264/McKayla-Maroney-vault-Even-judges-jaws-dropped-U-S-gymnastics-team-took-gold-medal.html&amp;ei=C_cRUdyTCNDmiwKL84HIBg&amp;bvm=bv.41934586,d.cGE&amp;psig=AFQjCNGsYomd7RjGw0nqZEv_scKsYAxfpg&amp;ust=136021819716674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docid=Y17OcUrleTOf-M&amp;tbnid=j21PTGXrX-v7IM:&amp;ved=0CAUQjRw&amp;url=http://www.npr.org/blogs/thetorch/2012/07/26/157441245/maroney-says-shell-make-the-best-of-competing-on-broken-toe&amp;ei=IPoRUcpkpc2KAsm-gIAK&amp;bvm=bv.41934586,d.cGE&amp;psig=AFQjCNGsYomd7RjGw0nqZEv_scKsYAxfpg&amp;ust=136021819716674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docid=1M4u1KimvVru5M&amp;tbnid=W1y183EMLzCxkM:&amp;ved=0CAUQjRw&amp;url=http://bleacherreport.com/articles/1239434-us-olympic-trials-gymnastics-schedule-2012-dates-events-live-stream-tv-info&amp;ei=1_sRUaPqO-aWiAKTqIGwBA&amp;bvm=bv.41934586,d.cGE&amp;psig=AFQjCNGsYomd7RjGw0nqZEv_scKsYAxfpg&amp;ust=136021819716674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ew Original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3" name="TextBox 2"/>
          <p:cNvSpPr txBox="1"/>
          <p:nvPr/>
        </p:nvSpPr>
        <p:spPr>
          <a:xfrm>
            <a:off x="0" y="228600"/>
            <a:ext cx="9144000" cy="707886"/>
          </a:xfrm>
          <a:prstGeom prst="rect">
            <a:avLst/>
          </a:prstGeom>
          <a:solidFill>
            <a:schemeClr val="tx1"/>
          </a:solidFill>
        </p:spPr>
        <p:txBody>
          <a:bodyPr wrap="square" rtlCol="0">
            <a:spAutoFit/>
          </a:bodyPr>
          <a:lstStyle/>
          <a:p>
            <a:pPr algn="ctr"/>
            <a:r>
              <a:rPr lang="en-US" sz="4000" dirty="0" smtClean="0">
                <a:solidFill>
                  <a:schemeClr val="bg1"/>
                </a:solidFill>
                <a:latin typeface="Garamond" pitchFamily="18" charset="0"/>
              </a:rPr>
              <a:t>Physics: Gymnastics</a:t>
            </a:r>
            <a:endParaRPr lang="en-US" sz="4000" dirty="0">
              <a:solidFill>
                <a:schemeClr val="bg1"/>
              </a:solidFill>
              <a:latin typeface="Garamond" pitchFamily="18" charset="0"/>
            </a:endParaRPr>
          </a:p>
        </p:txBody>
      </p:sp>
      <p:sp>
        <p:nvSpPr>
          <p:cNvPr id="4" name="TextBox 3"/>
          <p:cNvSpPr txBox="1"/>
          <p:nvPr/>
        </p:nvSpPr>
        <p:spPr>
          <a:xfrm>
            <a:off x="4121727" y="5410200"/>
            <a:ext cx="4953000" cy="1323439"/>
          </a:xfrm>
          <a:prstGeom prst="rect">
            <a:avLst/>
          </a:prstGeom>
          <a:solidFill>
            <a:schemeClr val="tx1"/>
          </a:solidFill>
        </p:spPr>
        <p:txBody>
          <a:bodyPr wrap="square" rtlCol="0">
            <a:spAutoFit/>
          </a:bodyPr>
          <a:lstStyle/>
          <a:p>
            <a:pPr algn="ctr"/>
            <a:r>
              <a:rPr lang="en-US" sz="4000" dirty="0" smtClean="0">
                <a:solidFill>
                  <a:schemeClr val="bg1"/>
                </a:solidFill>
                <a:latin typeface="Garamond" pitchFamily="18" charset="0"/>
              </a:rPr>
              <a:t>By </a:t>
            </a:r>
            <a:r>
              <a:rPr lang="en-US" sz="4000" dirty="0" smtClean="0">
                <a:solidFill>
                  <a:schemeClr val="bg1"/>
                </a:solidFill>
                <a:latin typeface="Garamond" pitchFamily="18" charset="0"/>
              </a:rPr>
              <a:t>Student A </a:t>
            </a:r>
            <a:r>
              <a:rPr lang="en-US" sz="4000" smtClean="0">
                <a:solidFill>
                  <a:schemeClr val="bg1"/>
                </a:solidFill>
                <a:latin typeface="Garamond" pitchFamily="18" charset="0"/>
              </a:rPr>
              <a:t>and Student B</a:t>
            </a:r>
            <a:endParaRPr lang="en-US" sz="4000" dirty="0">
              <a:solidFill>
                <a:schemeClr val="bg1"/>
              </a:solidFill>
              <a:latin typeface="Garamond" pitchFamily="18" charset="0"/>
            </a:endParaRPr>
          </a:p>
        </p:txBody>
      </p:sp>
    </p:spTree>
    <p:extLst>
      <p:ext uri="{BB962C8B-B14F-4D97-AF65-F5344CB8AC3E}">
        <p14:creationId xmlns:p14="http://schemas.microsoft.com/office/powerpoint/2010/main" val="3897439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dailymail.co.uk/i/pix/2012/07/31/article-2181687-144FFC7E000005DC-253_964x1029.jpg">
            <a:hlinkClick r:id="rId2"/>
          </p:cNvPr>
          <p:cNvPicPr>
            <a:picLocks noChangeAspect="1" noChangeArrowheads="1"/>
          </p:cNvPicPr>
          <p:nvPr/>
        </p:nvPicPr>
        <p:blipFill>
          <a:blip r:embed="rId3" cstate="print"/>
          <a:srcRect/>
          <a:stretch>
            <a:fillRect/>
          </a:stretch>
        </p:blipFill>
        <p:spPr bwMode="auto">
          <a:xfrm>
            <a:off x="0" y="28192"/>
            <a:ext cx="9144000" cy="6829808"/>
          </a:xfrm>
          <a:prstGeom prst="rect">
            <a:avLst/>
          </a:prstGeom>
          <a:noFill/>
        </p:spPr>
      </p:pic>
      <p:sp>
        <p:nvSpPr>
          <p:cNvPr id="3" name="TextBox 2"/>
          <p:cNvSpPr txBox="1"/>
          <p:nvPr/>
        </p:nvSpPr>
        <p:spPr>
          <a:xfrm>
            <a:off x="0" y="0"/>
            <a:ext cx="5638800" cy="707886"/>
          </a:xfrm>
          <a:prstGeom prst="rect">
            <a:avLst/>
          </a:prstGeom>
          <a:solidFill>
            <a:schemeClr val="tx1"/>
          </a:solidFill>
        </p:spPr>
        <p:txBody>
          <a:bodyPr wrap="square" rtlCol="0">
            <a:spAutoFit/>
          </a:bodyPr>
          <a:lstStyle/>
          <a:p>
            <a:r>
              <a:rPr lang="en-US" sz="4000" dirty="0" smtClean="0">
                <a:solidFill>
                  <a:schemeClr val="bg1"/>
                </a:solidFill>
                <a:latin typeface="Garamond" pitchFamily="18" charset="0"/>
              </a:rPr>
              <a:t>Basics of Gymnastics</a:t>
            </a:r>
            <a:endParaRPr lang="en-US" sz="4000" dirty="0">
              <a:solidFill>
                <a:schemeClr val="bg1"/>
              </a:solidFill>
              <a:latin typeface="Garamond" pitchFamily="18" charset="0"/>
            </a:endParaRPr>
          </a:p>
        </p:txBody>
      </p:sp>
      <p:sp>
        <p:nvSpPr>
          <p:cNvPr id="4" name="TextBox 3"/>
          <p:cNvSpPr txBox="1"/>
          <p:nvPr/>
        </p:nvSpPr>
        <p:spPr>
          <a:xfrm>
            <a:off x="0" y="3886200"/>
            <a:ext cx="4800600" cy="2862322"/>
          </a:xfrm>
          <a:prstGeom prst="rect">
            <a:avLst/>
          </a:prstGeom>
          <a:solidFill>
            <a:schemeClr val="tx1"/>
          </a:solidFill>
        </p:spPr>
        <p:txBody>
          <a:bodyPr wrap="square" rtlCol="0">
            <a:spAutoFit/>
          </a:bodyPr>
          <a:lstStyle/>
          <a:p>
            <a:pPr>
              <a:buFont typeface="Arial" pitchFamily="34" charset="0"/>
              <a:buChar char="•"/>
            </a:pPr>
            <a:r>
              <a:rPr lang="en-US" dirty="0" smtClean="0">
                <a:solidFill>
                  <a:schemeClr val="bg1"/>
                </a:solidFill>
                <a:latin typeface="Garamond" pitchFamily="18" charset="0"/>
              </a:rPr>
              <a:t>Gymnastics is about perfection. A gymnast has many goals, including sticking her landings and staying on the apparatuses.</a:t>
            </a:r>
          </a:p>
          <a:p>
            <a:pPr>
              <a:buFont typeface="Arial" pitchFamily="34" charset="0"/>
              <a:buChar char="•"/>
            </a:pPr>
            <a:r>
              <a:rPr lang="en-US" dirty="0" smtClean="0">
                <a:solidFill>
                  <a:schemeClr val="bg1"/>
                </a:solidFill>
                <a:latin typeface="Garamond" pitchFamily="18" charset="0"/>
              </a:rPr>
              <a:t>In order to perform her best, a gymnast must gain the most amount of momentum from everything she pushes off of during her flips, cartwheels, and tumbling.</a:t>
            </a:r>
          </a:p>
          <a:p>
            <a:pPr>
              <a:buFont typeface="Arial" pitchFamily="34" charset="0"/>
              <a:buChar char="•"/>
            </a:pPr>
            <a:r>
              <a:rPr lang="en-US" dirty="0" smtClean="0">
                <a:solidFill>
                  <a:schemeClr val="bg1"/>
                </a:solidFill>
                <a:latin typeface="Garamond" pitchFamily="18" charset="0"/>
              </a:rPr>
              <a:t>In this picture, Kyla gained enough momentum from jumping on the beam to leap into splits in the air.</a:t>
            </a:r>
            <a:endParaRPr lang="en-US" dirty="0">
              <a:solidFill>
                <a:schemeClr val="bg1"/>
              </a:solidFill>
              <a:latin typeface="Garamond"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foundwalls.com/wp-content/uploads/2012/08/Gabrielle-Douglas-USA-Gymnastic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926"/>
            <a:ext cx="9144000" cy="6851073"/>
          </a:xfrm>
          <a:prstGeom prst="rect">
            <a:avLst/>
          </a:prstGeom>
          <a:noFill/>
          <a:ln>
            <a:noFill/>
          </a:ln>
        </p:spPr>
      </p:pic>
      <p:sp>
        <p:nvSpPr>
          <p:cNvPr id="3" name="TextBox 2"/>
          <p:cNvSpPr txBox="1"/>
          <p:nvPr/>
        </p:nvSpPr>
        <p:spPr>
          <a:xfrm>
            <a:off x="152400" y="152400"/>
            <a:ext cx="3429000" cy="2308324"/>
          </a:xfrm>
          <a:prstGeom prst="rect">
            <a:avLst/>
          </a:prstGeom>
          <a:noFill/>
        </p:spPr>
        <p:txBody>
          <a:bodyPr wrap="square" rtlCol="0">
            <a:spAutoFit/>
          </a:bodyPr>
          <a:lstStyle/>
          <a:p>
            <a:r>
              <a:rPr lang="en-US" sz="4800" b="1" dirty="0" smtClean="0">
                <a:solidFill>
                  <a:schemeClr val="bg1"/>
                </a:solidFill>
                <a:latin typeface="Garamond" pitchFamily="18" charset="0"/>
              </a:rPr>
              <a:t>Impulse-momentum Theorem</a:t>
            </a:r>
            <a:endParaRPr lang="en-US" sz="4800" b="1" dirty="0">
              <a:solidFill>
                <a:schemeClr val="bg1"/>
              </a:solidFill>
              <a:latin typeface="Garamond" pitchFamily="18" charset="0"/>
            </a:endParaRPr>
          </a:p>
        </p:txBody>
      </p:sp>
    </p:spTree>
    <p:extLst>
      <p:ext uri="{BB962C8B-B14F-4D97-AF65-F5344CB8AC3E}">
        <p14:creationId xmlns:p14="http://schemas.microsoft.com/office/powerpoint/2010/main" val="1102382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http://www.bloomergirlsblog.com/wp-content/uploads/2012/08/mckayla-maroney-olympics-gymnastics.jpg"/>
          <p:cNvPicPr/>
          <p:nvPr/>
        </p:nvPicPr>
        <p:blipFill rotWithShape="1">
          <a:blip r:embed="rId2" cstate="print">
            <a:extLst>
              <a:ext uri="{28A0092B-C50C-407E-A947-70E740481C1C}">
                <a14:useLocalDpi xmlns:a14="http://schemas.microsoft.com/office/drawing/2010/main" val="0"/>
              </a:ext>
            </a:extLst>
          </a:blip>
          <a:srcRect r="13616"/>
          <a:stretch/>
        </p:blipFill>
        <p:spPr bwMode="auto">
          <a:xfrm>
            <a:off x="1233053" y="0"/>
            <a:ext cx="7910947" cy="6858000"/>
          </a:xfrm>
          <a:prstGeom prst="rect">
            <a:avLst/>
          </a:prstGeom>
          <a:noFill/>
          <a:ln>
            <a:noFill/>
          </a:ln>
        </p:spPr>
      </p:pic>
      <p:sp>
        <p:nvSpPr>
          <p:cNvPr id="2" name="TextBox 1"/>
          <p:cNvSpPr txBox="1"/>
          <p:nvPr/>
        </p:nvSpPr>
        <p:spPr>
          <a:xfrm>
            <a:off x="0" y="228600"/>
            <a:ext cx="9144000" cy="707886"/>
          </a:xfrm>
          <a:prstGeom prst="rect">
            <a:avLst/>
          </a:prstGeom>
          <a:noFill/>
        </p:spPr>
        <p:txBody>
          <a:bodyPr wrap="square" rtlCol="0">
            <a:spAutoFit/>
          </a:bodyPr>
          <a:lstStyle/>
          <a:p>
            <a:pPr algn="ctr"/>
            <a:r>
              <a:rPr lang="en-US" sz="4000" dirty="0" smtClean="0">
                <a:solidFill>
                  <a:schemeClr val="bg1"/>
                </a:solidFill>
                <a:latin typeface="Garamond" pitchFamily="18" charset="0"/>
              </a:rPr>
              <a:t>Technique: High speeds</a:t>
            </a:r>
            <a:endParaRPr lang="en-US" sz="4000" dirty="0">
              <a:solidFill>
                <a:schemeClr val="bg1"/>
              </a:solidFill>
              <a:latin typeface="Garamond" pitchFamily="18" charset="0"/>
            </a:endParaRPr>
          </a:p>
        </p:txBody>
      </p:sp>
      <p:sp>
        <p:nvSpPr>
          <p:cNvPr id="3" name="TextBox 2"/>
          <p:cNvSpPr txBox="1"/>
          <p:nvPr/>
        </p:nvSpPr>
        <p:spPr>
          <a:xfrm>
            <a:off x="0" y="1143000"/>
            <a:ext cx="4191000" cy="3139321"/>
          </a:xfrm>
          <a:prstGeom prst="rect">
            <a:avLst/>
          </a:prstGeom>
          <a:solidFill>
            <a:schemeClr val="tx1"/>
          </a:solidFill>
          <a:effectLst>
            <a:outerShdw blurRad="50800" dist="50800" dir="5400000" algn="ctr" rotWithShape="0">
              <a:srgbClr val="000000">
                <a:alpha val="28000"/>
              </a:srgbClr>
            </a:outerShdw>
          </a:effectLst>
        </p:spPr>
        <p:txBody>
          <a:bodyPr wrap="square" rtlCol="0">
            <a:spAutoFit/>
          </a:bodyPr>
          <a:lstStyle/>
          <a:p>
            <a:pPr marL="285750" indent="-285750">
              <a:buFont typeface="Arial" pitchFamily="34" charset="0"/>
              <a:buChar char="•"/>
            </a:pPr>
            <a:r>
              <a:rPr lang="en-US" dirty="0" smtClean="0">
                <a:solidFill>
                  <a:schemeClr val="bg1"/>
                </a:solidFill>
                <a:latin typeface="Garamond" pitchFamily="18" charset="0"/>
              </a:rPr>
              <a:t>The Impulse-Momentum Theorem states: Force∙∆time = mass∙∆velocity</a:t>
            </a:r>
          </a:p>
          <a:p>
            <a:pPr marL="285750" indent="-285750">
              <a:buFont typeface="Arial" pitchFamily="34" charset="0"/>
              <a:buChar char="•"/>
            </a:pPr>
            <a:r>
              <a:rPr lang="en-US" dirty="0" smtClean="0">
                <a:solidFill>
                  <a:schemeClr val="bg1"/>
                </a:solidFill>
                <a:latin typeface="Garamond" pitchFamily="18" charset="0"/>
              </a:rPr>
              <a:t>Momentum through high speeds is one of the most important techniques in gymnastics. Gymnasts work up speed in order to get enough power and height to land their moves</a:t>
            </a:r>
          </a:p>
          <a:p>
            <a:pPr marL="285750" indent="-285750">
              <a:buFont typeface="Arial" pitchFamily="34" charset="0"/>
              <a:buChar char="•"/>
            </a:pPr>
            <a:r>
              <a:rPr lang="en-US" dirty="0" smtClean="0">
                <a:solidFill>
                  <a:schemeClr val="bg1"/>
                </a:solidFill>
                <a:latin typeface="Garamond" pitchFamily="18" charset="0"/>
              </a:rPr>
              <a:t>They run at high speeds and then use their power to push off the floor, increasing velocity and momentum</a:t>
            </a:r>
            <a:endParaRPr lang="en-US" dirty="0" smtClean="0"/>
          </a:p>
          <a:p>
            <a:pPr marL="285750" indent="-285750">
              <a:buFont typeface="Arial" pitchFamily="34" charset="0"/>
              <a:buChar char="•"/>
            </a:pPr>
            <a:endParaRPr lang="en-US" dirty="0"/>
          </a:p>
        </p:txBody>
      </p:sp>
    </p:spTree>
    <p:extLst>
      <p:ext uri="{BB962C8B-B14F-4D97-AF65-F5344CB8AC3E}">
        <p14:creationId xmlns:p14="http://schemas.microsoft.com/office/powerpoint/2010/main" val="3534326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ttp://www.akathletics.com/images/v2/gymnastics-mat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85087">
            <a:off x="3715011" y="1547398"/>
            <a:ext cx="4979577" cy="4419228"/>
          </a:xfrm>
          <a:prstGeom prst="rect">
            <a:avLst/>
          </a:prstGeom>
          <a:noFill/>
          <a:ln>
            <a:noFill/>
          </a:ln>
        </p:spPr>
      </p:pic>
      <p:sp>
        <p:nvSpPr>
          <p:cNvPr id="2" name="TextBox 1"/>
          <p:cNvSpPr txBox="1"/>
          <p:nvPr/>
        </p:nvSpPr>
        <p:spPr>
          <a:xfrm>
            <a:off x="0" y="228600"/>
            <a:ext cx="9144000" cy="707886"/>
          </a:xfrm>
          <a:prstGeom prst="rect">
            <a:avLst/>
          </a:prstGeom>
          <a:noFill/>
        </p:spPr>
        <p:txBody>
          <a:bodyPr wrap="square" rtlCol="0">
            <a:spAutoFit/>
          </a:bodyPr>
          <a:lstStyle/>
          <a:p>
            <a:pPr algn="ctr"/>
            <a:r>
              <a:rPr lang="en-US" sz="4000" dirty="0" smtClean="0">
                <a:solidFill>
                  <a:schemeClr val="bg1"/>
                </a:solidFill>
                <a:latin typeface="Garamond" pitchFamily="18" charset="0"/>
              </a:rPr>
              <a:t>Safety: Gymnastic mats</a:t>
            </a:r>
            <a:endParaRPr lang="en-US" sz="4000" dirty="0">
              <a:solidFill>
                <a:schemeClr val="bg1"/>
              </a:solidFill>
              <a:latin typeface="Garamond" pitchFamily="18" charset="0"/>
            </a:endParaRPr>
          </a:p>
        </p:txBody>
      </p:sp>
      <p:sp>
        <p:nvSpPr>
          <p:cNvPr id="3" name="TextBox 2"/>
          <p:cNvSpPr txBox="1"/>
          <p:nvPr/>
        </p:nvSpPr>
        <p:spPr>
          <a:xfrm>
            <a:off x="0" y="1040189"/>
            <a:ext cx="5943600" cy="6617196"/>
          </a:xfrm>
          <a:prstGeom prst="rect">
            <a:avLst/>
          </a:prstGeom>
          <a:noFill/>
          <a:effectLst>
            <a:outerShdw blurRad="50800" dist="50800" dir="5400000" algn="ctr" rotWithShape="0">
              <a:srgbClr val="000000">
                <a:alpha val="28000"/>
              </a:srgbClr>
            </a:outerShdw>
          </a:effectLst>
        </p:spPr>
        <p:txBody>
          <a:bodyPr wrap="square" rtlCol="0">
            <a:spAutoFit/>
          </a:bodyPr>
          <a:lstStyle/>
          <a:p>
            <a:pPr marL="285750" indent="-285750">
              <a:buFont typeface="Arial" pitchFamily="34" charset="0"/>
              <a:buChar char="•"/>
            </a:pPr>
            <a:r>
              <a:rPr lang="en-US" sz="3200" dirty="0" smtClean="0">
                <a:solidFill>
                  <a:schemeClr val="bg1"/>
                </a:solidFill>
                <a:latin typeface="Garamond" pitchFamily="18" charset="0"/>
              </a:rPr>
              <a:t>Gymnasts perform on gymnastic mats to protect themselves when they collide with the mat</a:t>
            </a:r>
          </a:p>
          <a:p>
            <a:endParaRPr lang="en-US" sz="3200" dirty="0" smtClean="0">
              <a:solidFill>
                <a:schemeClr val="bg1"/>
              </a:solidFill>
              <a:latin typeface="Garamond" pitchFamily="18" charset="0"/>
            </a:endParaRPr>
          </a:p>
          <a:p>
            <a:pPr marL="285750" indent="-285750">
              <a:buFont typeface="Arial" pitchFamily="34" charset="0"/>
              <a:buChar char="•"/>
            </a:pPr>
            <a:r>
              <a:rPr lang="en-US" sz="3200" dirty="0" smtClean="0">
                <a:solidFill>
                  <a:schemeClr val="bg1"/>
                </a:solidFill>
                <a:latin typeface="Garamond" pitchFamily="18" charset="0"/>
              </a:rPr>
              <a:t>Much like the air bag example we discussed in class, gym mats  are used by gymnasts to lessen the effect of the force they receive because the mat prolongs time in the equation Impulse = </a:t>
            </a:r>
            <a:r>
              <a:rPr lang="el-GR" sz="3200" dirty="0" smtClean="0">
                <a:solidFill>
                  <a:schemeClr val="bg1"/>
                </a:solidFill>
                <a:latin typeface="Garamond" pitchFamily="18" charset="0"/>
              </a:rPr>
              <a:t>Δ</a:t>
            </a:r>
            <a:r>
              <a:rPr lang="en-US" sz="3200" dirty="0" smtClean="0">
                <a:solidFill>
                  <a:schemeClr val="bg1"/>
                </a:solidFill>
                <a:latin typeface="Garamond" pitchFamily="18" charset="0"/>
              </a:rPr>
              <a:t>Momentum = Force∙∆time</a:t>
            </a:r>
          </a:p>
          <a:p>
            <a:pPr marL="285750" indent="-285750">
              <a:buFont typeface="Arial" pitchFamily="34" charset="0"/>
              <a:buChar char="•"/>
            </a:pPr>
            <a:endParaRPr lang="en-US" dirty="0"/>
          </a:p>
          <a:p>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a:p>
        </p:txBody>
      </p:sp>
    </p:spTree>
    <p:extLst>
      <p:ext uri="{BB962C8B-B14F-4D97-AF65-F5344CB8AC3E}">
        <p14:creationId xmlns:p14="http://schemas.microsoft.com/office/powerpoint/2010/main" val="2511949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3810000" cy="2308324"/>
          </a:xfrm>
          <a:prstGeom prst="rect">
            <a:avLst/>
          </a:prstGeom>
          <a:noFill/>
        </p:spPr>
        <p:txBody>
          <a:bodyPr wrap="square" rtlCol="0">
            <a:spAutoFit/>
          </a:bodyPr>
          <a:lstStyle/>
          <a:p>
            <a:r>
              <a:rPr lang="en-US" sz="4800" b="1" dirty="0" smtClean="0">
                <a:solidFill>
                  <a:schemeClr val="bg1"/>
                </a:solidFill>
                <a:latin typeface="Garamond" pitchFamily="18" charset="0"/>
              </a:rPr>
              <a:t>Conservation of Momentum</a:t>
            </a:r>
            <a:endParaRPr lang="en-US" sz="4800" b="1" dirty="0">
              <a:solidFill>
                <a:schemeClr val="bg1"/>
              </a:solidFill>
              <a:latin typeface="Garamond" pitchFamily="18" charset="0"/>
            </a:endParaRPr>
          </a:p>
        </p:txBody>
      </p:sp>
      <p:pic>
        <p:nvPicPr>
          <p:cNvPr id="18434" name="Picture 2" descr="http://www.wltx.com/images/640/360/2/assetpool/images/120731014524_gymnastic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152400" y="152400"/>
            <a:ext cx="3657600" cy="2308324"/>
          </a:xfrm>
          <a:prstGeom prst="rect">
            <a:avLst/>
          </a:prstGeom>
          <a:noFill/>
        </p:spPr>
        <p:txBody>
          <a:bodyPr wrap="square" rtlCol="0">
            <a:spAutoFit/>
          </a:bodyPr>
          <a:lstStyle/>
          <a:p>
            <a:r>
              <a:rPr lang="en-US" sz="4800" b="1" dirty="0" smtClean="0">
                <a:solidFill>
                  <a:schemeClr val="bg1"/>
                </a:solidFill>
                <a:latin typeface="Garamond" pitchFamily="18" charset="0"/>
              </a:rPr>
              <a:t>Conservation of Momentum</a:t>
            </a:r>
            <a:endParaRPr lang="en-US" sz="4800" b="1" dirty="0">
              <a:solidFill>
                <a:schemeClr val="bg1"/>
              </a:solidFill>
              <a:latin typeface="Garamond" pitchFamily="18" charset="0"/>
            </a:endParaRPr>
          </a:p>
        </p:txBody>
      </p:sp>
    </p:spTree>
    <p:extLst>
      <p:ext uri="{BB962C8B-B14F-4D97-AF65-F5344CB8AC3E}">
        <p14:creationId xmlns:p14="http://schemas.microsoft.com/office/powerpoint/2010/main" val="1102382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media.npr.org/assets/img/2012/07/26/mckayla_custom-dc4a6dc60b5e4132e955bd3d698fbf6b74d7baf4-s6-c10.jpg">
            <a:hlinkClick r:id="rId2"/>
          </p:cNvPr>
          <p:cNvPicPr>
            <a:picLocks noChangeAspect="1" noChangeArrowheads="1"/>
          </p:cNvPicPr>
          <p:nvPr/>
        </p:nvPicPr>
        <p:blipFill>
          <a:blip r:embed="rId3" cstate="print"/>
          <a:srcRect/>
          <a:stretch>
            <a:fillRect/>
          </a:stretch>
        </p:blipFill>
        <p:spPr bwMode="auto">
          <a:xfrm>
            <a:off x="0" y="0"/>
            <a:ext cx="9139022" cy="6858000"/>
          </a:xfrm>
          <a:prstGeom prst="rect">
            <a:avLst/>
          </a:prstGeom>
          <a:noFill/>
        </p:spPr>
      </p:pic>
      <p:sp>
        <p:nvSpPr>
          <p:cNvPr id="3" name="TextBox 2"/>
          <p:cNvSpPr txBox="1"/>
          <p:nvPr/>
        </p:nvSpPr>
        <p:spPr>
          <a:xfrm>
            <a:off x="0" y="990600"/>
            <a:ext cx="9144000" cy="707886"/>
          </a:xfrm>
          <a:prstGeom prst="rect">
            <a:avLst/>
          </a:prstGeom>
          <a:noFill/>
        </p:spPr>
        <p:txBody>
          <a:bodyPr wrap="square" rtlCol="0">
            <a:spAutoFit/>
          </a:bodyPr>
          <a:lstStyle/>
          <a:p>
            <a:pPr algn="ctr"/>
            <a:r>
              <a:rPr lang="en-US" sz="4000" dirty="0" smtClean="0">
                <a:solidFill>
                  <a:schemeClr val="bg1"/>
                </a:solidFill>
                <a:latin typeface="Garamond" pitchFamily="18" charset="0"/>
              </a:rPr>
              <a:t>Technique: Vault Jump</a:t>
            </a:r>
            <a:endParaRPr lang="en-US" sz="4000" dirty="0">
              <a:solidFill>
                <a:schemeClr val="bg1"/>
              </a:solidFill>
              <a:latin typeface="Garamond" pitchFamily="18" charset="0"/>
            </a:endParaRPr>
          </a:p>
        </p:txBody>
      </p:sp>
      <p:sp>
        <p:nvSpPr>
          <p:cNvPr id="4" name="TextBox 3"/>
          <p:cNvSpPr txBox="1"/>
          <p:nvPr/>
        </p:nvSpPr>
        <p:spPr>
          <a:xfrm>
            <a:off x="4724400" y="3429000"/>
            <a:ext cx="4191000" cy="3139321"/>
          </a:xfrm>
          <a:prstGeom prst="rect">
            <a:avLst/>
          </a:prstGeom>
          <a:solidFill>
            <a:schemeClr val="tx1"/>
          </a:solidFill>
          <a:effectLst>
            <a:outerShdw blurRad="50800" dist="50800" dir="5400000" algn="ctr" rotWithShape="0">
              <a:srgbClr val="000000">
                <a:alpha val="28000"/>
              </a:srgbClr>
            </a:outerShdw>
          </a:effectLst>
        </p:spPr>
        <p:txBody>
          <a:bodyPr wrap="square" rtlCol="0">
            <a:spAutoFit/>
          </a:bodyPr>
          <a:lstStyle/>
          <a:p>
            <a:pPr marL="285750" indent="-285750">
              <a:buFont typeface="Arial" pitchFamily="34" charset="0"/>
              <a:buChar char="•"/>
            </a:pPr>
            <a:r>
              <a:rPr lang="en-US" dirty="0" smtClean="0">
                <a:solidFill>
                  <a:schemeClr val="bg1"/>
                </a:solidFill>
                <a:latin typeface="Garamond" pitchFamily="18" charset="0"/>
              </a:rPr>
              <a:t>When the gymnast jumps and makes a temporary handstand on the vault, she applies a force to the vault. </a:t>
            </a:r>
          </a:p>
          <a:p>
            <a:pPr marL="285750" indent="-285750">
              <a:buFont typeface="Arial" pitchFamily="34" charset="0"/>
              <a:buChar char="•"/>
            </a:pPr>
            <a:r>
              <a:rPr lang="en-US" dirty="0" smtClean="0">
                <a:solidFill>
                  <a:schemeClr val="bg1"/>
                </a:solidFill>
                <a:latin typeface="Garamond" pitchFamily="18" charset="0"/>
              </a:rPr>
              <a:t>The hard vault in turn applies a strong reaction force on the gymnast that allows her to then push off the vault with the same momentum.</a:t>
            </a:r>
          </a:p>
          <a:p>
            <a:pPr marL="285750" indent="-285750">
              <a:buFont typeface="Arial" pitchFamily="34" charset="0"/>
              <a:buChar char="•"/>
            </a:pPr>
            <a:r>
              <a:rPr lang="en-US" dirty="0" smtClean="0">
                <a:solidFill>
                  <a:schemeClr val="bg1"/>
                </a:solidFill>
                <a:latin typeface="Garamond" pitchFamily="18" charset="0"/>
              </a:rPr>
              <a:t>The momentum is conserved because the momentum first exerted on the vault is never lost, but rather reused.</a:t>
            </a:r>
            <a:endParaRPr lang="en-US" dirty="0" smtClean="0"/>
          </a:p>
          <a:p>
            <a:pPr marL="285750" indent="-285750">
              <a:buFont typeface="Arial" pitchFamily="34" charset="0"/>
              <a:buChar cha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mg.bleacherreport.net/img/images/photos/001/768/984/146129400_crop_exact.jpg?w=650&amp;h=440&amp;q=75">
            <a:hlinkClick r:id="rId2"/>
          </p:cNvPr>
          <p:cNvPicPr>
            <a:picLocks noChangeAspect="1" noChangeArrowheads="1"/>
          </p:cNvPicPr>
          <p:nvPr/>
        </p:nvPicPr>
        <p:blipFill>
          <a:blip r:embed="rId3" cstate="print"/>
          <a:srcRect/>
          <a:stretch>
            <a:fillRect/>
          </a:stretch>
        </p:blipFill>
        <p:spPr bwMode="auto">
          <a:xfrm>
            <a:off x="0" y="0"/>
            <a:ext cx="9144000" cy="6858001"/>
          </a:xfrm>
          <a:prstGeom prst="rect">
            <a:avLst/>
          </a:prstGeom>
          <a:noFill/>
        </p:spPr>
      </p:pic>
      <p:sp>
        <p:nvSpPr>
          <p:cNvPr id="3" name="TextBox 2"/>
          <p:cNvSpPr txBox="1"/>
          <p:nvPr/>
        </p:nvSpPr>
        <p:spPr>
          <a:xfrm>
            <a:off x="0" y="0"/>
            <a:ext cx="9144000" cy="707886"/>
          </a:xfrm>
          <a:prstGeom prst="rect">
            <a:avLst/>
          </a:prstGeom>
          <a:noFill/>
        </p:spPr>
        <p:txBody>
          <a:bodyPr wrap="square" rtlCol="0">
            <a:spAutoFit/>
          </a:bodyPr>
          <a:lstStyle/>
          <a:p>
            <a:pPr algn="ctr"/>
            <a:r>
              <a:rPr lang="en-US" sz="4000" dirty="0" smtClean="0">
                <a:solidFill>
                  <a:schemeClr val="bg1"/>
                </a:solidFill>
                <a:latin typeface="Garamond" pitchFamily="18" charset="0"/>
              </a:rPr>
              <a:t>Safety: Uneven Bars</a:t>
            </a:r>
            <a:endParaRPr lang="en-US" sz="4000" dirty="0">
              <a:solidFill>
                <a:schemeClr val="bg1"/>
              </a:solidFill>
              <a:latin typeface="Garamond" pitchFamily="18" charset="0"/>
            </a:endParaRPr>
          </a:p>
        </p:txBody>
      </p:sp>
      <p:sp>
        <p:nvSpPr>
          <p:cNvPr id="4" name="TextBox 3"/>
          <p:cNvSpPr txBox="1"/>
          <p:nvPr/>
        </p:nvSpPr>
        <p:spPr>
          <a:xfrm>
            <a:off x="0" y="609600"/>
            <a:ext cx="5943600" cy="6617196"/>
          </a:xfrm>
          <a:prstGeom prst="rect">
            <a:avLst/>
          </a:prstGeom>
          <a:noFill/>
          <a:effectLst>
            <a:outerShdw blurRad="50800" dist="50800" dir="5400000" algn="ctr" rotWithShape="0">
              <a:srgbClr val="000000">
                <a:alpha val="28000"/>
              </a:srgbClr>
            </a:outerShdw>
          </a:effectLst>
        </p:spPr>
        <p:txBody>
          <a:bodyPr wrap="square" rtlCol="0">
            <a:spAutoFit/>
          </a:bodyPr>
          <a:lstStyle/>
          <a:p>
            <a:pPr marL="285750" indent="-285750">
              <a:buFont typeface="Arial" pitchFamily="34" charset="0"/>
              <a:buChar char="•"/>
            </a:pPr>
            <a:r>
              <a:rPr lang="en-US" sz="3200" dirty="0" smtClean="0">
                <a:solidFill>
                  <a:schemeClr val="bg1"/>
                </a:solidFill>
                <a:latin typeface="Garamond" pitchFamily="18" charset="0"/>
              </a:rPr>
              <a:t>Covered in soft material and chalk so that when a gymnast flips while on the bars and needs to grab hold of them when returning, the force of the impact is diminished somewhat because the momentum is transferred to the bars.</a:t>
            </a:r>
          </a:p>
          <a:p>
            <a:pPr marL="285750" indent="-285750">
              <a:buFont typeface="Arial" pitchFamily="34" charset="0"/>
              <a:buChar char="•"/>
            </a:pPr>
            <a:r>
              <a:rPr lang="en-US" sz="3200" dirty="0" smtClean="0">
                <a:solidFill>
                  <a:schemeClr val="bg1"/>
                </a:solidFill>
                <a:latin typeface="Garamond" pitchFamily="18" charset="0"/>
              </a:rPr>
              <a:t>Strong reaction force not exhibited back on gymnast so that she stays on the bars, rather than falling off and getting hurt</a:t>
            </a:r>
          </a:p>
          <a:p>
            <a:pPr marL="285750" indent="-285750">
              <a:buFont typeface="Arial" pitchFamily="34" charset="0"/>
              <a:buChar char="•"/>
            </a:pPr>
            <a:endParaRPr lang="en-US" dirty="0"/>
          </a:p>
          <a:p>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361</Words>
  <Application>Microsoft Office PowerPoint</Application>
  <PresentationFormat>On-screen Show (4:3)</PresentationFormat>
  <Paragraphs>28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Bennett; Lee</dc:creator>
  <cp:lastModifiedBy>Bennett, Kristin    SHS - Staff</cp:lastModifiedBy>
  <cp:revision>8</cp:revision>
  <dcterms:created xsi:type="dcterms:W3CDTF">2013-02-06T05:07:03Z</dcterms:created>
  <dcterms:modified xsi:type="dcterms:W3CDTF">2016-02-01T15:49:39Z</dcterms:modified>
</cp:coreProperties>
</file>