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38" r:id="rId2"/>
    <p:sldId id="339" r:id="rId3"/>
    <p:sldId id="317" r:id="rId4"/>
    <p:sldId id="318" r:id="rId5"/>
    <p:sldId id="319" r:id="rId6"/>
    <p:sldId id="320" r:id="rId7"/>
    <p:sldId id="347" r:id="rId8"/>
    <p:sldId id="34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urier New" pitchFamily="4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urier New" pitchFamily="4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urier New" pitchFamily="4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urier New" pitchFamily="4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urier New" pitchFamily="49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urier New" pitchFamily="49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urier New" pitchFamily="49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urier New" pitchFamily="49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urier New" pitchFamily="4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FF00"/>
    <a:srgbClr val="CCFFCC"/>
    <a:srgbClr val="FFFFCC"/>
    <a:srgbClr val="FF9900"/>
    <a:srgbClr val="66FF33"/>
    <a:srgbClr val="66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44CCB7F-9B01-4541-99AF-C97DA61CC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5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B8C5362-5203-4639-A675-A64CC08EFDC7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C0C23F5-68A0-4C23-9E5C-4EDB4EBE5E87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10D221-0055-4055-B0F0-8B8BEB772708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B0C823E-BC7D-4C25-AE13-3EC750D3E671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18F8731-D1FA-49A9-9754-09A3BEF070DB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68A8DFE-E69A-4402-A772-3601AD96DCC4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D8974DD-4E0B-458B-9B54-9054499CFDF7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E25D069-0983-4731-AB61-0A5F9EDBD76C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291AF-29E1-4C96-942B-9244ECA61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02434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7466F-3DB8-4FCC-B7BB-1E2408181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264747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A6089-B2A4-4CD8-9490-6EB4987332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88369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30EEB-5511-4D35-8191-E1353ED4F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488229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A6728-8107-4581-8977-87A638B82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132399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463D5-E4B4-4026-8498-B64DA4977C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076664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02197-ADAB-485D-AA5C-094226441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09131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ADABB-06EE-498E-BC47-19CB79056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744493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F1471-A81B-45F5-B943-0E6E7E13F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32931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529E8-6022-47F2-9750-F5BBC3092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87334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1275F-CD01-48A8-9CF1-428A8042A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64016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2D8E57F4-9104-4489-A3AD-32E4817D3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ndAc>
      <p:stSnd>
        <p:snd r:embed="rId13" name="camera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685800" y="1549400"/>
            <a:ext cx="7772400" cy="29876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/>
        </p:spPr>
        <p:txBody>
          <a:bodyPr/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defRPr/>
            </a:pPr>
            <a:r>
              <a:rPr lang="en-US" sz="2400" b="1" dirty="0" smtClean="0">
                <a:solidFill>
                  <a:schemeClr val="accent2"/>
                </a:solidFill>
                <a:latin typeface="+mn-lt"/>
              </a:rPr>
              <a:t>Understandings: </a:t>
            </a:r>
            <a:endParaRPr lang="en-US" sz="2400" dirty="0" smtClean="0">
              <a:solidFill>
                <a:schemeClr val="accent2"/>
              </a:solidFill>
              <a:latin typeface="+mn-lt"/>
            </a:endParaRPr>
          </a:p>
          <a:p>
            <a:pPr>
              <a:defRPr/>
            </a:pPr>
            <a:endParaRPr lang="en-US" sz="2400" dirty="0" smtClean="0">
              <a:solidFill>
                <a:schemeClr val="accent2"/>
              </a:solidFill>
              <a:latin typeface="+mn-lt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accent2"/>
                </a:solidFill>
                <a:latin typeface="+mn-lt"/>
              </a:rPr>
              <a:t>• Hooke’s Law</a:t>
            </a:r>
          </a:p>
          <a:p>
            <a:pPr>
              <a:defRPr/>
            </a:pPr>
            <a:r>
              <a:rPr lang="en-US" sz="2400" dirty="0" smtClean="0">
                <a:solidFill>
                  <a:schemeClr val="accent2"/>
                </a:solidFill>
                <a:latin typeface="+mn-lt"/>
              </a:rPr>
              <a:t>• Elastic potential energy </a:t>
            </a:r>
          </a:p>
          <a:p>
            <a:pPr>
              <a:defRPr/>
            </a:pPr>
            <a:endParaRPr lang="en-US" sz="2400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2051" name="Rectangle 118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 smtClean="0">
                <a:solidFill>
                  <a:schemeClr val="accent1">
                    <a:lumMod val="50000"/>
                  </a:schemeClr>
                </a:solidFill>
              </a:rPr>
              <a:t>Hooke’s Law</a:t>
            </a:r>
            <a:br>
              <a:rPr lang="en-US" altLang="en-US" sz="2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altLang="en-US" sz="2800" dirty="0" smtClean="0">
                <a:solidFill>
                  <a:schemeClr val="accent1">
                    <a:lumMod val="50000"/>
                  </a:schemeClr>
                </a:solidFill>
              </a:rPr>
              <a:t>Elastic Potential Energy</a:t>
            </a:r>
            <a:endParaRPr lang="en-US" altLang="en-US" sz="2800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685800" y="1549400"/>
            <a:ext cx="7772400" cy="29876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/>
        </p:spPr>
        <p:txBody>
          <a:bodyPr/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defRPr/>
            </a:pPr>
            <a:r>
              <a:rPr lang="en-US" sz="2400" b="1" dirty="0" smtClean="0">
                <a:solidFill>
                  <a:schemeClr val="accent2"/>
                </a:solidFill>
                <a:latin typeface="+mn-lt"/>
              </a:rPr>
              <a:t>Applications and skills: </a:t>
            </a:r>
            <a:endParaRPr lang="en-US" sz="2400" dirty="0" smtClean="0">
              <a:solidFill>
                <a:schemeClr val="accent2"/>
              </a:solidFill>
              <a:latin typeface="+mn-lt"/>
            </a:endParaRPr>
          </a:p>
          <a:p>
            <a:pPr>
              <a:defRPr/>
            </a:pPr>
            <a:endParaRPr lang="en-US" sz="2400" dirty="0" smtClean="0">
              <a:solidFill>
                <a:schemeClr val="accent2"/>
              </a:solidFill>
              <a:latin typeface="+mn-lt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accent2"/>
                </a:solidFill>
                <a:latin typeface="+mn-lt"/>
              </a:rPr>
              <a:t>• Sketching and interpreting force–distance graphs </a:t>
            </a:r>
          </a:p>
          <a:p>
            <a:pPr>
              <a:defRPr/>
            </a:pPr>
            <a:r>
              <a:rPr lang="en-US" sz="2400" dirty="0" smtClean="0">
                <a:solidFill>
                  <a:schemeClr val="accent2"/>
                </a:solidFill>
                <a:latin typeface="+mn-lt"/>
              </a:rPr>
              <a:t>• Determining work done including cases where a resistive force acts </a:t>
            </a:r>
          </a:p>
          <a:p>
            <a:pPr>
              <a:defRPr/>
            </a:pPr>
            <a:endParaRPr lang="en-US" sz="2400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2051" name="Rectangle 118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2800" b="1" dirty="0" smtClean="0"/>
              <a:t>Hooke’s Law</a:t>
            </a:r>
            <a:br>
              <a:rPr lang="en-US" altLang="en-US" sz="2800" b="1" dirty="0" smtClean="0"/>
            </a:br>
            <a:endParaRPr lang="en-US" altLang="en-US" sz="2800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46228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sz="2400" i="1" dirty="0" smtClean="0">
                <a:solidFill>
                  <a:srgbClr val="333399"/>
                </a:solidFill>
                <a:latin typeface="Arial"/>
              </a:rPr>
              <a:t>Sketching and interpreting force – distance graphs </a:t>
            </a:r>
            <a:r>
              <a:rPr lang="en-US" altLang="en-US" dirty="0" smtClean="0"/>
              <a:t>	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en-US" altLang="en-US" sz="2400" dirty="0" smtClean="0">
                <a:latin typeface="+mn-lt"/>
                <a:sym typeface="Symbol" pitchFamily="18" charset="2"/>
              </a:rPr>
              <a:t></a:t>
            </a:r>
            <a:r>
              <a:rPr lang="en-US" altLang="en-US" sz="2400" dirty="0" smtClean="0">
                <a:latin typeface="+mn-lt"/>
              </a:rPr>
              <a:t>Consider a spring mounted to a wall as shown.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en-US" altLang="en-US" sz="2400" dirty="0" smtClean="0">
                <a:latin typeface="+mn-lt"/>
                <a:sym typeface="Symbol" pitchFamily="18" charset="2"/>
              </a:rPr>
              <a:t>If we pull the spring to the right, it resists in direct proportion to the distance it is stretched.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en-US" altLang="en-US" sz="2400" dirty="0" smtClean="0">
                <a:latin typeface="+mn-lt"/>
                <a:sym typeface="Symbol" pitchFamily="18" charset="2"/>
              </a:rPr>
              <a:t>If we push to the left, it does the same thing.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en-US" altLang="en-US" sz="2400" dirty="0" smtClean="0">
                <a:latin typeface="+mn-lt"/>
                <a:sym typeface="Symbol" pitchFamily="18" charset="2"/>
              </a:rPr>
              <a:t>It turns out that the spring force </a:t>
            </a:r>
            <a:r>
              <a:rPr lang="en-US" altLang="en-US" sz="2400" i="1" dirty="0" smtClean="0">
                <a:latin typeface="+mn-lt"/>
                <a:sym typeface="Symbol" pitchFamily="18" charset="2"/>
              </a:rPr>
              <a:t>F</a:t>
            </a:r>
            <a:r>
              <a:rPr lang="en-US" altLang="en-US" sz="2400" dirty="0" smtClean="0">
                <a:latin typeface="+mn-lt"/>
                <a:sym typeface="Symbol" pitchFamily="18" charset="2"/>
              </a:rPr>
              <a:t> is given by</a:t>
            </a:r>
          </a:p>
          <a:p>
            <a:pPr eaLnBrk="1" hangingPunct="1">
              <a:spcBef>
                <a:spcPct val="20000"/>
              </a:spcBef>
              <a:defRPr/>
            </a:pPr>
            <a:endParaRPr lang="en-US" altLang="en-US" sz="2400" dirty="0" smtClean="0">
              <a:latin typeface="+mn-lt"/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  <a:defRPr/>
            </a:pPr>
            <a:r>
              <a:rPr lang="en-US" altLang="en-US" sz="2400" dirty="0" smtClean="0">
                <a:latin typeface="+mn-lt"/>
                <a:sym typeface="Symbol" pitchFamily="18" charset="2"/>
              </a:rPr>
              <a:t>The minus sign gives the force the correct direction, namely, opposite the direction of the displacement </a:t>
            </a:r>
            <a:r>
              <a:rPr lang="en-US" altLang="en-US" sz="2400" i="1" dirty="0" smtClean="0">
                <a:latin typeface="+mn-lt"/>
                <a:sym typeface="Symbol" pitchFamily="18" charset="2"/>
              </a:rPr>
              <a:t>s</a:t>
            </a:r>
            <a:r>
              <a:rPr lang="en-US" altLang="en-US" sz="2400" dirty="0" smtClean="0">
                <a:latin typeface="+mn-lt"/>
                <a:sym typeface="Symbol" pitchFamily="18" charset="2"/>
              </a:rPr>
              <a:t>.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en-US" altLang="en-US" sz="2400" dirty="0" smtClean="0">
                <a:latin typeface="+mn-lt"/>
                <a:sym typeface="Symbol" pitchFamily="18" charset="2"/>
              </a:rPr>
              <a:t>Since </a:t>
            </a:r>
            <a:r>
              <a:rPr lang="en-US" altLang="en-US" sz="2400" i="1" dirty="0" smtClean="0">
                <a:latin typeface="+mn-lt"/>
                <a:sym typeface="Symbol" pitchFamily="18" charset="2"/>
              </a:rPr>
              <a:t>F</a:t>
            </a:r>
            <a:r>
              <a:rPr lang="en-US" altLang="en-US" sz="2400" dirty="0" smtClean="0">
                <a:latin typeface="+mn-lt"/>
                <a:sym typeface="Symbol" pitchFamily="18" charset="2"/>
              </a:rPr>
              <a:t> is in (N) and </a:t>
            </a:r>
            <a:r>
              <a:rPr lang="en-US" altLang="en-US" sz="2400" i="1" dirty="0" smtClean="0">
                <a:latin typeface="+mn-lt"/>
                <a:sym typeface="Symbol" pitchFamily="18" charset="2"/>
              </a:rPr>
              <a:t>s</a:t>
            </a:r>
            <a:r>
              <a:rPr lang="en-US" altLang="en-US" sz="2400" dirty="0" smtClean="0">
                <a:latin typeface="+mn-lt"/>
                <a:sym typeface="Symbol" pitchFamily="18" charset="2"/>
              </a:rPr>
              <a:t> is in (m), the units for the </a:t>
            </a:r>
            <a:r>
              <a:rPr lang="en-US" altLang="en-US" sz="2400" b="1" dirty="0" smtClean="0">
                <a:latin typeface="+mn-lt"/>
                <a:sym typeface="Symbol" pitchFamily="18" charset="2"/>
              </a:rPr>
              <a:t>spring constant</a:t>
            </a:r>
            <a:r>
              <a:rPr lang="en-US" altLang="en-US" sz="2400" dirty="0" smtClean="0">
                <a:latin typeface="+mn-lt"/>
                <a:sym typeface="Symbol" pitchFamily="18" charset="2"/>
              </a:rPr>
              <a:t> </a:t>
            </a:r>
            <a:r>
              <a:rPr lang="en-US" altLang="en-US" sz="2400" i="1" dirty="0" smtClean="0">
                <a:latin typeface="+mn-lt"/>
                <a:sym typeface="Symbol" pitchFamily="18" charset="2"/>
              </a:rPr>
              <a:t>k</a:t>
            </a:r>
            <a:r>
              <a:rPr lang="en-US" altLang="en-US" sz="2400" dirty="0" smtClean="0">
                <a:latin typeface="+mn-lt"/>
                <a:sym typeface="Symbol" pitchFamily="18" charset="2"/>
              </a:rPr>
              <a:t> are (N</a:t>
            </a:r>
            <a:r>
              <a:rPr lang="en-US" altLang="en-US" sz="2400" baseline="-25000" dirty="0" smtClean="0">
                <a:latin typeface="+mn-lt"/>
                <a:sym typeface="Symbol" pitchFamily="18" charset="2"/>
              </a:rPr>
              <a:t> </a:t>
            </a:r>
            <a:r>
              <a:rPr lang="en-US" altLang="en-US" sz="2400" dirty="0" smtClean="0">
                <a:latin typeface="+mn-lt"/>
                <a:sym typeface="Symbol" pitchFamily="18" charset="2"/>
              </a:rPr>
              <a:t>m</a:t>
            </a:r>
            <a:r>
              <a:rPr lang="en-US" altLang="en-US" sz="2400" baseline="30000" dirty="0" smtClean="0">
                <a:latin typeface="+mn-lt"/>
                <a:sym typeface="Symbol" pitchFamily="18" charset="2"/>
              </a:rPr>
              <a:t>-1</a:t>
            </a:r>
            <a:r>
              <a:rPr lang="en-US" altLang="en-US" sz="2400" dirty="0" smtClean="0">
                <a:latin typeface="+mn-lt"/>
                <a:sym typeface="Symbol" pitchFamily="18" charset="2"/>
              </a:rPr>
              <a:t>).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dirty="0" smtClean="0">
                <a:solidFill>
                  <a:srgbClr val="000000"/>
                </a:solidFill>
              </a:rPr>
              <a:t>Hooke’s Law</a:t>
            </a:r>
            <a:endParaRPr lang="en-US" altLang="en-US" sz="2400" dirty="0" smtClean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438276" name="Freeform 4"/>
          <p:cNvSpPr>
            <a:spLocks/>
          </p:cNvSpPr>
          <p:nvPr/>
        </p:nvSpPr>
        <p:spPr bwMode="auto">
          <a:xfrm>
            <a:off x="5443538" y="246063"/>
            <a:ext cx="1676400" cy="533400"/>
          </a:xfrm>
          <a:custGeom>
            <a:avLst/>
            <a:gdLst>
              <a:gd name="T0" fmla="*/ 0 w 1056"/>
              <a:gd name="T1" fmla="*/ 2147483647 h 336"/>
              <a:gd name="T2" fmla="*/ 2147483647 w 1056"/>
              <a:gd name="T3" fmla="*/ 2147483647 h 336"/>
              <a:gd name="T4" fmla="*/ 2147483647 w 1056"/>
              <a:gd name="T5" fmla="*/ 2147483647 h 336"/>
              <a:gd name="T6" fmla="*/ 2147483647 w 1056"/>
              <a:gd name="T7" fmla="*/ 2147483647 h 336"/>
              <a:gd name="T8" fmla="*/ 2147483647 w 1056"/>
              <a:gd name="T9" fmla="*/ 2147483647 h 336"/>
              <a:gd name="T10" fmla="*/ 2147483647 w 1056"/>
              <a:gd name="T11" fmla="*/ 2147483647 h 336"/>
              <a:gd name="T12" fmla="*/ 2147483647 w 1056"/>
              <a:gd name="T13" fmla="*/ 2147483647 h 336"/>
              <a:gd name="T14" fmla="*/ 2147483647 w 1056"/>
              <a:gd name="T15" fmla="*/ 2147483647 h 336"/>
              <a:gd name="T16" fmla="*/ 2147483647 w 1056"/>
              <a:gd name="T17" fmla="*/ 2147483647 h 336"/>
              <a:gd name="T18" fmla="*/ 2147483647 w 1056"/>
              <a:gd name="T19" fmla="*/ 2147483647 h 336"/>
              <a:gd name="T20" fmla="*/ 2147483647 w 1056"/>
              <a:gd name="T21" fmla="*/ 2147483647 h 336"/>
              <a:gd name="T22" fmla="*/ 2147483647 w 1056"/>
              <a:gd name="T23" fmla="*/ 2147483647 h 3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056"/>
              <a:gd name="T37" fmla="*/ 0 h 336"/>
              <a:gd name="T38" fmla="*/ 1056 w 1056"/>
              <a:gd name="T39" fmla="*/ 336 h 3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056" h="336">
                <a:moveTo>
                  <a:pt x="0" y="168"/>
                </a:moveTo>
                <a:cubicBezTo>
                  <a:pt x="32" y="180"/>
                  <a:pt x="64" y="192"/>
                  <a:pt x="96" y="168"/>
                </a:cubicBezTo>
                <a:cubicBezTo>
                  <a:pt x="128" y="144"/>
                  <a:pt x="160" y="0"/>
                  <a:pt x="192" y="24"/>
                </a:cubicBezTo>
                <a:cubicBezTo>
                  <a:pt x="224" y="48"/>
                  <a:pt x="256" y="312"/>
                  <a:pt x="288" y="312"/>
                </a:cubicBezTo>
                <a:cubicBezTo>
                  <a:pt x="320" y="312"/>
                  <a:pt x="352" y="24"/>
                  <a:pt x="384" y="24"/>
                </a:cubicBezTo>
                <a:cubicBezTo>
                  <a:pt x="416" y="24"/>
                  <a:pt x="448" y="312"/>
                  <a:pt x="480" y="312"/>
                </a:cubicBezTo>
                <a:cubicBezTo>
                  <a:pt x="512" y="312"/>
                  <a:pt x="544" y="24"/>
                  <a:pt x="576" y="24"/>
                </a:cubicBezTo>
                <a:cubicBezTo>
                  <a:pt x="608" y="24"/>
                  <a:pt x="640" y="312"/>
                  <a:pt x="672" y="312"/>
                </a:cubicBezTo>
                <a:cubicBezTo>
                  <a:pt x="704" y="312"/>
                  <a:pt x="736" y="24"/>
                  <a:pt x="768" y="24"/>
                </a:cubicBezTo>
                <a:cubicBezTo>
                  <a:pt x="800" y="24"/>
                  <a:pt x="832" y="288"/>
                  <a:pt x="864" y="312"/>
                </a:cubicBezTo>
                <a:cubicBezTo>
                  <a:pt x="896" y="336"/>
                  <a:pt x="928" y="192"/>
                  <a:pt x="960" y="168"/>
                </a:cubicBezTo>
                <a:cubicBezTo>
                  <a:pt x="992" y="144"/>
                  <a:pt x="1024" y="156"/>
                  <a:pt x="1056" y="1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 flipH="1">
            <a:off x="5291138" y="246063"/>
            <a:ext cx="3124200" cy="685800"/>
            <a:chOff x="1056" y="2400"/>
            <a:chExt cx="1968" cy="432"/>
          </a:xfrm>
        </p:grpSpPr>
        <p:sp>
          <p:nvSpPr>
            <p:cNvPr id="18475" name="Freeform 6" descr="Light upward diagonal"/>
            <p:cNvSpPr>
              <a:spLocks/>
            </p:cNvSpPr>
            <p:nvPr/>
          </p:nvSpPr>
          <p:spPr bwMode="auto">
            <a:xfrm>
              <a:off x="1056" y="2400"/>
              <a:ext cx="1968" cy="432"/>
            </a:xfrm>
            <a:custGeom>
              <a:avLst/>
              <a:gdLst>
                <a:gd name="T0" fmla="*/ 0 w 1968"/>
                <a:gd name="T1" fmla="*/ 432 h 432"/>
                <a:gd name="T2" fmla="*/ 0 w 1968"/>
                <a:gd name="T3" fmla="*/ 336 h 432"/>
                <a:gd name="T4" fmla="*/ 1872 w 1968"/>
                <a:gd name="T5" fmla="*/ 336 h 432"/>
                <a:gd name="T6" fmla="*/ 1872 w 1968"/>
                <a:gd name="T7" fmla="*/ 0 h 432"/>
                <a:gd name="T8" fmla="*/ 1968 w 1968"/>
                <a:gd name="T9" fmla="*/ 0 h 432"/>
                <a:gd name="T10" fmla="*/ 1968 w 1968"/>
                <a:gd name="T11" fmla="*/ 432 h 432"/>
                <a:gd name="T12" fmla="*/ 0 w 1968"/>
                <a:gd name="T13" fmla="*/ 432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68"/>
                <a:gd name="T22" fmla="*/ 0 h 432"/>
                <a:gd name="T23" fmla="*/ 1968 w 1968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68" h="432">
                  <a:moveTo>
                    <a:pt x="0" y="432"/>
                  </a:moveTo>
                  <a:lnTo>
                    <a:pt x="0" y="336"/>
                  </a:lnTo>
                  <a:lnTo>
                    <a:pt x="1872" y="336"/>
                  </a:lnTo>
                  <a:lnTo>
                    <a:pt x="1872" y="0"/>
                  </a:lnTo>
                  <a:lnTo>
                    <a:pt x="1968" y="0"/>
                  </a:lnTo>
                  <a:lnTo>
                    <a:pt x="1968" y="432"/>
                  </a:lnTo>
                  <a:lnTo>
                    <a:pt x="0" y="432"/>
                  </a:lnTo>
                  <a:close/>
                </a:path>
              </a:pathLst>
            </a:custGeom>
            <a:pattFill prst="ltUpDiag">
              <a:fgClr>
                <a:schemeClr val="tx1"/>
              </a:fgClr>
              <a:bgClr>
                <a:srgbClr val="FFCC99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Freeform 7"/>
            <p:cNvSpPr>
              <a:spLocks/>
            </p:cNvSpPr>
            <p:nvPr/>
          </p:nvSpPr>
          <p:spPr bwMode="auto">
            <a:xfrm>
              <a:off x="1056" y="2400"/>
              <a:ext cx="1872" cy="336"/>
            </a:xfrm>
            <a:custGeom>
              <a:avLst/>
              <a:gdLst>
                <a:gd name="T0" fmla="*/ 0 w 1872"/>
                <a:gd name="T1" fmla="*/ 336 h 336"/>
                <a:gd name="T2" fmla="*/ 1872 w 1872"/>
                <a:gd name="T3" fmla="*/ 336 h 336"/>
                <a:gd name="T4" fmla="*/ 1872 w 1872"/>
                <a:gd name="T5" fmla="*/ 0 h 336"/>
                <a:gd name="T6" fmla="*/ 0 60000 65536"/>
                <a:gd name="T7" fmla="*/ 0 60000 65536"/>
                <a:gd name="T8" fmla="*/ 0 60000 65536"/>
                <a:gd name="T9" fmla="*/ 0 w 1872"/>
                <a:gd name="T10" fmla="*/ 0 h 336"/>
                <a:gd name="T11" fmla="*/ 1872 w 187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72" h="336">
                  <a:moveTo>
                    <a:pt x="0" y="336"/>
                  </a:moveTo>
                  <a:lnTo>
                    <a:pt x="1872" y="336"/>
                  </a:lnTo>
                  <a:lnTo>
                    <a:pt x="187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8280" name="Rectangle 8"/>
          <p:cNvSpPr>
            <a:spLocks noChangeArrowheads="1"/>
          </p:cNvSpPr>
          <p:nvPr/>
        </p:nvSpPr>
        <p:spPr bwMode="auto">
          <a:xfrm>
            <a:off x="7119938" y="246063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ourier New" pitchFamily="49" charset="0"/>
            </a:endParaRPr>
          </a:p>
        </p:txBody>
      </p:sp>
      <p:pic>
        <p:nvPicPr>
          <p:cNvPr id="438281" name="Picture 9" descr="bd05378_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220663"/>
            <a:ext cx="839788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443538" y="222250"/>
            <a:ext cx="3009900" cy="558800"/>
            <a:chOff x="1944" y="3456"/>
            <a:chExt cx="1896" cy="352"/>
          </a:xfrm>
        </p:grpSpPr>
        <p:sp>
          <p:nvSpPr>
            <p:cNvPr id="18472" name="Freeform 11"/>
            <p:cNvSpPr>
              <a:spLocks/>
            </p:cNvSpPr>
            <p:nvPr/>
          </p:nvSpPr>
          <p:spPr bwMode="auto">
            <a:xfrm>
              <a:off x="1944" y="3472"/>
              <a:ext cx="1248" cy="336"/>
            </a:xfrm>
            <a:custGeom>
              <a:avLst/>
              <a:gdLst>
                <a:gd name="T0" fmla="*/ 0 w 1056"/>
                <a:gd name="T1" fmla="*/ 168 h 336"/>
                <a:gd name="T2" fmla="*/ 221 w 1056"/>
                <a:gd name="T3" fmla="*/ 168 h 336"/>
                <a:gd name="T4" fmla="*/ 443 w 1056"/>
                <a:gd name="T5" fmla="*/ 24 h 336"/>
                <a:gd name="T6" fmla="*/ 663 w 1056"/>
                <a:gd name="T7" fmla="*/ 312 h 336"/>
                <a:gd name="T8" fmla="*/ 886 w 1056"/>
                <a:gd name="T9" fmla="*/ 24 h 336"/>
                <a:gd name="T10" fmla="*/ 1106 w 1056"/>
                <a:gd name="T11" fmla="*/ 312 h 336"/>
                <a:gd name="T12" fmla="*/ 1328 w 1056"/>
                <a:gd name="T13" fmla="*/ 24 h 336"/>
                <a:gd name="T14" fmla="*/ 1549 w 1056"/>
                <a:gd name="T15" fmla="*/ 312 h 336"/>
                <a:gd name="T16" fmla="*/ 1772 w 1056"/>
                <a:gd name="T17" fmla="*/ 24 h 336"/>
                <a:gd name="T18" fmla="*/ 1991 w 1056"/>
                <a:gd name="T19" fmla="*/ 312 h 336"/>
                <a:gd name="T20" fmla="*/ 2214 w 1056"/>
                <a:gd name="T21" fmla="*/ 168 h 336"/>
                <a:gd name="T22" fmla="*/ 2435 w 1056"/>
                <a:gd name="T23" fmla="*/ 168 h 3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56"/>
                <a:gd name="T37" fmla="*/ 0 h 336"/>
                <a:gd name="T38" fmla="*/ 1056 w 1056"/>
                <a:gd name="T39" fmla="*/ 336 h 3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56" h="336">
                  <a:moveTo>
                    <a:pt x="0" y="168"/>
                  </a:moveTo>
                  <a:cubicBezTo>
                    <a:pt x="32" y="180"/>
                    <a:pt x="64" y="192"/>
                    <a:pt x="96" y="168"/>
                  </a:cubicBezTo>
                  <a:cubicBezTo>
                    <a:pt x="128" y="144"/>
                    <a:pt x="160" y="0"/>
                    <a:pt x="192" y="24"/>
                  </a:cubicBezTo>
                  <a:cubicBezTo>
                    <a:pt x="224" y="48"/>
                    <a:pt x="256" y="312"/>
                    <a:pt x="288" y="312"/>
                  </a:cubicBezTo>
                  <a:cubicBezTo>
                    <a:pt x="320" y="312"/>
                    <a:pt x="352" y="24"/>
                    <a:pt x="384" y="24"/>
                  </a:cubicBezTo>
                  <a:cubicBezTo>
                    <a:pt x="416" y="24"/>
                    <a:pt x="448" y="312"/>
                    <a:pt x="480" y="312"/>
                  </a:cubicBezTo>
                  <a:cubicBezTo>
                    <a:pt x="512" y="312"/>
                    <a:pt x="544" y="24"/>
                    <a:pt x="576" y="24"/>
                  </a:cubicBezTo>
                  <a:cubicBezTo>
                    <a:pt x="608" y="24"/>
                    <a:pt x="640" y="312"/>
                    <a:pt x="672" y="312"/>
                  </a:cubicBezTo>
                  <a:cubicBezTo>
                    <a:pt x="704" y="312"/>
                    <a:pt x="736" y="24"/>
                    <a:pt x="768" y="24"/>
                  </a:cubicBezTo>
                  <a:cubicBezTo>
                    <a:pt x="800" y="24"/>
                    <a:pt x="832" y="288"/>
                    <a:pt x="864" y="312"/>
                  </a:cubicBezTo>
                  <a:cubicBezTo>
                    <a:pt x="896" y="336"/>
                    <a:pt x="928" y="192"/>
                    <a:pt x="960" y="168"/>
                  </a:cubicBezTo>
                  <a:cubicBezTo>
                    <a:pt x="992" y="144"/>
                    <a:pt x="1024" y="156"/>
                    <a:pt x="1056" y="1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3" name="Rectangle 12"/>
            <p:cNvSpPr>
              <a:spLocks noChangeArrowheads="1"/>
            </p:cNvSpPr>
            <p:nvPr/>
          </p:nvSpPr>
          <p:spPr bwMode="auto">
            <a:xfrm>
              <a:off x="3192" y="3472"/>
              <a:ext cx="38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pic>
          <p:nvPicPr>
            <p:cNvPr id="18474" name="Picture 13" descr="bd05378_[1]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1" y="3456"/>
              <a:ext cx="529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6494463" y="246063"/>
            <a:ext cx="914400" cy="366712"/>
            <a:chOff x="3648" y="220"/>
            <a:chExt cx="576" cy="231"/>
          </a:xfrm>
        </p:grpSpPr>
        <p:sp>
          <p:nvSpPr>
            <p:cNvPr id="18470" name="Line 15"/>
            <p:cNvSpPr>
              <a:spLocks noChangeShapeType="1"/>
            </p:cNvSpPr>
            <p:nvPr/>
          </p:nvSpPr>
          <p:spPr bwMode="auto">
            <a:xfrm flipH="1">
              <a:off x="3840" y="336"/>
              <a:ext cx="384" cy="0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1" name="Text Box 16"/>
            <p:cNvSpPr txBox="1">
              <a:spLocks noChangeArrowheads="1"/>
            </p:cNvSpPr>
            <p:nvPr/>
          </p:nvSpPr>
          <p:spPr bwMode="auto">
            <a:xfrm>
              <a:off x="3648" y="220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chemeClr val="folHlink"/>
                  </a:solidFill>
                </a:rPr>
                <a:t>F</a:t>
              </a: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5443538" y="246063"/>
            <a:ext cx="2286000" cy="533400"/>
            <a:chOff x="864" y="3568"/>
            <a:chExt cx="1440" cy="336"/>
          </a:xfrm>
        </p:grpSpPr>
        <p:sp>
          <p:nvSpPr>
            <p:cNvPr id="18468" name="Freeform 18"/>
            <p:cNvSpPr>
              <a:spLocks/>
            </p:cNvSpPr>
            <p:nvPr/>
          </p:nvSpPr>
          <p:spPr bwMode="auto">
            <a:xfrm>
              <a:off x="864" y="3568"/>
              <a:ext cx="1056" cy="336"/>
            </a:xfrm>
            <a:custGeom>
              <a:avLst/>
              <a:gdLst>
                <a:gd name="T0" fmla="*/ 0 w 1056"/>
                <a:gd name="T1" fmla="*/ 168 h 336"/>
                <a:gd name="T2" fmla="*/ 96 w 1056"/>
                <a:gd name="T3" fmla="*/ 168 h 336"/>
                <a:gd name="T4" fmla="*/ 192 w 1056"/>
                <a:gd name="T5" fmla="*/ 24 h 336"/>
                <a:gd name="T6" fmla="*/ 288 w 1056"/>
                <a:gd name="T7" fmla="*/ 312 h 336"/>
                <a:gd name="T8" fmla="*/ 384 w 1056"/>
                <a:gd name="T9" fmla="*/ 24 h 336"/>
                <a:gd name="T10" fmla="*/ 480 w 1056"/>
                <a:gd name="T11" fmla="*/ 312 h 336"/>
                <a:gd name="T12" fmla="*/ 576 w 1056"/>
                <a:gd name="T13" fmla="*/ 24 h 336"/>
                <a:gd name="T14" fmla="*/ 672 w 1056"/>
                <a:gd name="T15" fmla="*/ 312 h 336"/>
                <a:gd name="T16" fmla="*/ 768 w 1056"/>
                <a:gd name="T17" fmla="*/ 24 h 336"/>
                <a:gd name="T18" fmla="*/ 864 w 1056"/>
                <a:gd name="T19" fmla="*/ 312 h 336"/>
                <a:gd name="T20" fmla="*/ 960 w 1056"/>
                <a:gd name="T21" fmla="*/ 168 h 336"/>
                <a:gd name="T22" fmla="*/ 1056 w 1056"/>
                <a:gd name="T23" fmla="*/ 168 h 3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56"/>
                <a:gd name="T37" fmla="*/ 0 h 336"/>
                <a:gd name="T38" fmla="*/ 1056 w 1056"/>
                <a:gd name="T39" fmla="*/ 336 h 3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56" h="336">
                  <a:moveTo>
                    <a:pt x="0" y="168"/>
                  </a:moveTo>
                  <a:cubicBezTo>
                    <a:pt x="32" y="180"/>
                    <a:pt x="64" y="192"/>
                    <a:pt x="96" y="168"/>
                  </a:cubicBezTo>
                  <a:cubicBezTo>
                    <a:pt x="128" y="144"/>
                    <a:pt x="160" y="0"/>
                    <a:pt x="192" y="24"/>
                  </a:cubicBezTo>
                  <a:cubicBezTo>
                    <a:pt x="224" y="48"/>
                    <a:pt x="256" y="312"/>
                    <a:pt x="288" y="312"/>
                  </a:cubicBezTo>
                  <a:cubicBezTo>
                    <a:pt x="320" y="312"/>
                    <a:pt x="352" y="24"/>
                    <a:pt x="384" y="24"/>
                  </a:cubicBezTo>
                  <a:cubicBezTo>
                    <a:pt x="416" y="24"/>
                    <a:pt x="448" y="312"/>
                    <a:pt x="480" y="312"/>
                  </a:cubicBezTo>
                  <a:cubicBezTo>
                    <a:pt x="512" y="312"/>
                    <a:pt x="544" y="24"/>
                    <a:pt x="576" y="24"/>
                  </a:cubicBezTo>
                  <a:cubicBezTo>
                    <a:pt x="608" y="24"/>
                    <a:pt x="640" y="312"/>
                    <a:pt x="672" y="312"/>
                  </a:cubicBezTo>
                  <a:cubicBezTo>
                    <a:pt x="704" y="312"/>
                    <a:pt x="736" y="24"/>
                    <a:pt x="768" y="24"/>
                  </a:cubicBezTo>
                  <a:cubicBezTo>
                    <a:pt x="800" y="24"/>
                    <a:pt x="832" y="288"/>
                    <a:pt x="864" y="312"/>
                  </a:cubicBezTo>
                  <a:cubicBezTo>
                    <a:pt x="896" y="336"/>
                    <a:pt x="928" y="192"/>
                    <a:pt x="960" y="168"/>
                  </a:cubicBezTo>
                  <a:cubicBezTo>
                    <a:pt x="992" y="144"/>
                    <a:pt x="1024" y="156"/>
                    <a:pt x="1056" y="1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Rectangle 19"/>
            <p:cNvSpPr>
              <a:spLocks noChangeArrowheads="1"/>
            </p:cNvSpPr>
            <p:nvPr/>
          </p:nvSpPr>
          <p:spPr bwMode="auto">
            <a:xfrm>
              <a:off x="1920" y="3568"/>
              <a:ext cx="38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5443538" y="246063"/>
            <a:ext cx="2209800" cy="533400"/>
            <a:chOff x="432" y="3568"/>
            <a:chExt cx="1392" cy="336"/>
          </a:xfrm>
        </p:grpSpPr>
        <p:sp>
          <p:nvSpPr>
            <p:cNvPr id="18465" name="Freeform 21"/>
            <p:cNvSpPr>
              <a:spLocks/>
            </p:cNvSpPr>
            <p:nvPr/>
          </p:nvSpPr>
          <p:spPr bwMode="auto">
            <a:xfrm>
              <a:off x="432" y="3568"/>
              <a:ext cx="863" cy="336"/>
            </a:xfrm>
            <a:custGeom>
              <a:avLst/>
              <a:gdLst>
                <a:gd name="T0" fmla="*/ 0 w 1056"/>
                <a:gd name="T1" fmla="*/ 168 h 336"/>
                <a:gd name="T2" fmla="*/ 34 w 1056"/>
                <a:gd name="T3" fmla="*/ 168 h 336"/>
                <a:gd name="T4" fmla="*/ 70 w 1056"/>
                <a:gd name="T5" fmla="*/ 24 h 336"/>
                <a:gd name="T6" fmla="*/ 105 w 1056"/>
                <a:gd name="T7" fmla="*/ 312 h 336"/>
                <a:gd name="T8" fmla="*/ 141 w 1056"/>
                <a:gd name="T9" fmla="*/ 24 h 336"/>
                <a:gd name="T10" fmla="*/ 175 w 1056"/>
                <a:gd name="T11" fmla="*/ 312 h 336"/>
                <a:gd name="T12" fmla="*/ 210 w 1056"/>
                <a:gd name="T13" fmla="*/ 24 h 336"/>
                <a:gd name="T14" fmla="*/ 245 w 1056"/>
                <a:gd name="T15" fmla="*/ 312 h 336"/>
                <a:gd name="T16" fmla="*/ 279 w 1056"/>
                <a:gd name="T17" fmla="*/ 24 h 336"/>
                <a:gd name="T18" fmla="*/ 315 w 1056"/>
                <a:gd name="T19" fmla="*/ 312 h 336"/>
                <a:gd name="T20" fmla="*/ 351 w 1056"/>
                <a:gd name="T21" fmla="*/ 168 h 336"/>
                <a:gd name="T22" fmla="*/ 385 w 1056"/>
                <a:gd name="T23" fmla="*/ 168 h 3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56"/>
                <a:gd name="T37" fmla="*/ 0 h 336"/>
                <a:gd name="T38" fmla="*/ 1056 w 1056"/>
                <a:gd name="T39" fmla="*/ 336 h 3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56" h="336">
                  <a:moveTo>
                    <a:pt x="0" y="168"/>
                  </a:moveTo>
                  <a:cubicBezTo>
                    <a:pt x="32" y="180"/>
                    <a:pt x="64" y="192"/>
                    <a:pt x="96" y="168"/>
                  </a:cubicBezTo>
                  <a:cubicBezTo>
                    <a:pt x="128" y="144"/>
                    <a:pt x="160" y="0"/>
                    <a:pt x="192" y="24"/>
                  </a:cubicBezTo>
                  <a:cubicBezTo>
                    <a:pt x="224" y="48"/>
                    <a:pt x="256" y="312"/>
                    <a:pt x="288" y="312"/>
                  </a:cubicBezTo>
                  <a:cubicBezTo>
                    <a:pt x="320" y="312"/>
                    <a:pt x="352" y="24"/>
                    <a:pt x="384" y="24"/>
                  </a:cubicBezTo>
                  <a:cubicBezTo>
                    <a:pt x="416" y="24"/>
                    <a:pt x="448" y="312"/>
                    <a:pt x="480" y="312"/>
                  </a:cubicBezTo>
                  <a:cubicBezTo>
                    <a:pt x="512" y="312"/>
                    <a:pt x="544" y="24"/>
                    <a:pt x="576" y="24"/>
                  </a:cubicBezTo>
                  <a:cubicBezTo>
                    <a:pt x="608" y="24"/>
                    <a:pt x="640" y="312"/>
                    <a:pt x="672" y="312"/>
                  </a:cubicBezTo>
                  <a:cubicBezTo>
                    <a:pt x="704" y="312"/>
                    <a:pt x="736" y="24"/>
                    <a:pt x="768" y="24"/>
                  </a:cubicBezTo>
                  <a:cubicBezTo>
                    <a:pt x="800" y="24"/>
                    <a:pt x="832" y="288"/>
                    <a:pt x="864" y="312"/>
                  </a:cubicBezTo>
                  <a:cubicBezTo>
                    <a:pt x="896" y="336"/>
                    <a:pt x="928" y="192"/>
                    <a:pt x="960" y="168"/>
                  </a:cubicBezTo>
                  <a:cubicBezTo>
                    <a:pt x="992" y="144"/>
                    <a:pt x="1024" y="156"/>
                    <a:pt x="1056" y="1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Rectangle 22"/>
            <p:cNvSpPr>
              <a:spLocks noChangeArrowheads="1"/>
            </p:cNvSpPr>
            <p:nvPr/>
          </p:nvSpPr>
          <p:spPr bwMode="auto">
            <a:xfrm>
              <a:off x="1295" y="3568"/>
              <a:ext cx="38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pic>
          <p:nvPicPr>
            <p:cNvPr id="18467" name="Picture 23" descr="bd05378_[1]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295" y="3583"/>
              <a:ext cx="529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5748338" y="246063"/>
            <a:ext cx="3270250" cy="1346200"/>
            <a:chOff x="2688" y="1584"/>
            <a:chExt cx="2060" cy="848"/>
          </a:xfrm>
        </p:grpSpPr>
        <p:sp>
          <p:nvSpPr>
            <p:cNvPr id="18453" name="Line 25"/>
            <p:cNvSpPr>
              <a:spLocks noChangeShapeType="1"/>
            </p:cNvSpPr>
            <p:nvPr/>
          </p:nvSpPr>
          <p:spPr bwMode="auto">
            <a:xfrm>
              <a:off x="3552" y="1584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Line 26"/>
            <p:cNvSpPr>
              <a:spLocks noChangeShapeType="1"/>
            </p:cNvSpPr>
            <p:nvPr/>
          </p:nvSpPr>
          <p:spPr bwMode="auto">
            <a:xfrm>
              <a:off x="2688" y="2112"/>
              <a:ext cx="18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Text Box 27"/>
            <p:cNvSpPr txBox="1">
              <a:spLocks noChangeArrowheads="1"/>
            </p:cNvSpPr>
            <p:nvPr/>
          </p:nvSpPr>
          <p:spPr bwMode="auto">
            <a:xfrm>
              <a:off x="4560" y="2016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i="1"/>
                <a:t>x</a:t>
              </a:r>
            </a:p>
          </p:txBody>
        </p:sp>
        <p:sp>
          <p:nvSpPr>
            <p:cNvPr id="18456" name="Text Box 28"/>
            <p:cNvSpPr txBox="1">
              <a:spLocks noChangeArrowheads="1"/>
            </p:cNvSpPr>
            <p:nvPr/>
          </p:nvSpPr>
          <p:spPr bwMode="auto">
            <a:xfrm>
              <a:off x="3454" y="2240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0</a:t>
              </a:r>
            </a:p>
          </p:txBody>
        </p:sp>
        <p:sp>
          <p:nvSpPr>
            <p:cNvPr id="18457" name="Line 29"/>
            <p:cNvSpPr>
              <a:spLocks noChangeShapeType="1"/>
            </p:cNvSpPr>
            <p:nvPr/>
          </p:nvSpPr>
          <p:spPr bwMode="auto">
            <a:xfrm>
              <a:off x="3744" y="192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8" name="Line 30"/>
            <p:cNvSpPr>
              <a:spLocks noChangeShapeType="1"/>
            </p:cNvSpPr>
            <p:nvPr/>
          </p:nvSpPr>
          <p:spPr bwMode="auto">
            <a:xfrm>
              <a:off x="3936" y="192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9" name="Line 31"/>
            <p:cNvSpPr>
              <a:spLocks noChangeShapeType="1"/>
            </p:cNvSpPr>
            <p:nvPr/>
          </p:nvSpPr>
          <p:spPr bwMode="auto">
            <a:xfrm>
              <a:off x="4128" y="192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Line 32"/>
            <p:cNvSpPr>
              <a:spLocks noChangeShapeType="1"/>
            </p:cNvSpPr>
            <p:nvPr/>
          </p:nvSpPr>
          <p:spPr bwMode="auto">
            <a:xfrm>
              <a:off x="4320" y="192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Line 33"/>
            <p:cNvSpPr>
              <a:spLocks noChangeShapeType="1"/>
            </p:cNvSpPr>
            <p:nvPr/>
          </p:nvSpPr>
          <p:spPr bwMode="auto">
            <a:xfrm>
              <a:off x="3360" y="192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Line 34"/>
            <p:cNvSpPr>
              <a:spLocks noChangeShapeType="1"/>
            </p:cNvSpPr>
            <p:nvPr/>
          </p:nvSpPr>
          <p:spPr bwMode="auto">
            <a:xfrm>
              <a:off x="3168" y="192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3" name="Line 35"/>
            <p:cNvSpPr>
              <a:spLocks noChangeShapeType="1"/>
            </p:cNvSpPr>
            <p:nvPr/>
          </p:nvSpPr>
          <p:spPr bwMode="auto">
            <a:xfrm>
              <a:off x="2976" y="192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4" name="Line 36"/>
            <p:cNvSpPr>
              <a:spLocks noChangeShapeType="1"/>
            </p:cNvSpPr>
            <p:nvPr/>
          </p:nvSpPr>
          <p:spPr bwMode="auto">
            <a:xfrm>
              <a:off x="2784" y="192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6196013" y="315913"/>
            <a:ext cx="933450" cy="366712"/>
            <a:chOff x="3397" y="3568"/>
            <a:chExt cx="588" cy="231"/>
          </a:xfrm>
        </p:grpSpPr>
        <p:sp>
          <p:nvSpPr>
            <p:cNvPr id="18451" name="Line 38"/>
            <p:cNvSpPr>
              <a:spLocks noChangeShapeType="1"/>
            </p:cNvSpPr>
            <p:nvPr/>
          </p:nvSpPr>
          <p:spPr bwMode="auto">
            <a:xfrm flipH="1">
              <a:off x="3397" y="3684"/>
              <a:ext cx="384" cy="0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2" name="Text Box 39"/>
            <p:cNvSpPr txBox="1">
              <a:spLocks noChangeArrowheads="1"/>
            </p:cNvSpPr>
            <p:nvPr/>
          </p:nvSpPr>
          <p:spPr bwMode="auto">
            <a:xfrm>
              <a:off x="3781" y="3568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chemeClr val="folHlink"/>
                  </a:solidFill>
                </a:rPr>
                <a:t>F</a:t>
              </a:r>
            </a:p>
          </p:txBody>
        </p:sp>
      </p:grpSp>
      <p:grpSp>
        <p:nvGrpSpPr>
          <p:cNvPr id="9" name="Group 1"/>
          <p:cNvGrpSpPr>
            <a:grpSpLocks/>
          </p:cNvGrpSpPr>
          <p:nvPr/>
        </p:nvGrpSpPr>
        <p:grpSpPr bwMode="auto">
          <a:xfrm>
            <a:off x="828675" y="4141788"/>
            <a:ext cx="7464425" cy="461962"/>
            <a:chOff x="828675" y="4080730"/>
            <a:chExt cx="7464426" cy="461665"/>
          </a:xfrm>
        </p:grpSpPr>
        <p:sp>
          <p:nvSpPr>
            <p:cNvPr id="12304" name="Rectangle 41"/>
            <p:cNvSpPr>
              <a:spLocks noChangeArrowheads="1"/>
            </p:cNvSpPr>
            <p:nvPr/>
          </p:nvSpPr>
          <p:spPr bwMode="auto">
            <a:xfrm>
              <a:off x="965200" y="4090249"/>
              <a:ext cx="1358900" cy="32046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en-US" altLang="en-US" sz="2400" i="1" dirty="0" smtClean="0">
                  <a:latin typeface="+mn-lt"/>
                  <a:cs typeface="Courier New" pitchFamily="49" charset="0"/>
                </a:rPr>
                <a:t>F</a:t>
              </a:r>
              <a:r>
                <a:rPr lang="en-US" altLang="en-US" sz="2400" dirty="0" smtClean="0">
                  <a:latin typeface="+mn-lt"/>
                  <a:cs typeface="Courier New" pitchFamily="49" charset="0"/>
                </a:rPr>
                <a:t> = </a:t>
              </a:r>
              <a:r>
                <a:rPr lang="en-US" altLang="en-US" sz="2400" i="1" dirty="0" smtClean="0">
                  <a:latin typeface="+mn-lt"/>
                  <a:cs typeface="Courier New" pitchFamily="49" charset="0"/>
                  <a:sym typeface="Symbol" pitchFamily="18" charset="2"/>
                </a:rPr>
                <a:t>- </a:t>
              </a:r>
              <a:r>
                <a:rPr lang="en-US" altLang="en-US" sz="2400" i="1" dirty="0" err="1" smtClean="0">
                  <a:latin typeface="+mn-lt"/>
                  <a:cs typeface="Courier New" pitchFamily="49" charset="0"/>
                  <a:sym typeface="Symbol" pitchFamily="18" charset="2"/>
                </a:rPr>
                <a:t>ks</a:t>
              </a:r>
              <a:endParaRPr lang="en-US" altLang="en-US" sz="2400" i="1" dirty="0" smtClean="0">
                <a:latin typeface="+mn-lt"/>
                <a:sym typeface="Symbol" pitchFamily="18" charset="2"/>
              </a:endParaRPr>
            </a:p>
          </p:txBody>
        </p:sp>
        <p:sp>
          <p:nvSpPr>
            <p:cNvPr id="12305" name="Text Box 42"/>
            <p:cNvSpPr txBox="1">
              <a:spLocks noChangeArrowheads="1"/>
            </p:cNvSpPr>
            <p:nvPr/>
          </p:nvSpPr>
          <p:spPr bwMode="auto">
            <a:xfrm>
              <a:off x="3497263" y="4080730"/>
              <a:ext cx="4795838" cy="46166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/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altLang="en-US" sz="2400" dirty="0" smtClean="0">
                  <a:solidFill>
                    <a:schemeClr val="bg1"/>
                  </a:solidFill>
                  <a:latin typeface="+mn-lt"/>
                </a:rPr>
                <a:t>Hooke’s Law (the spring force)</a:t>
              </a:r>
            </a:p>
          </p:txBody>
        </p:sp>
        <p:sp>
          <p:nvSpPr>
            <p:cNvPr id="12306" name="Rectangle 43"/>
            <p:cNvSpPr>
              <a:spLocks noChangeArrowheads="1"/>
            </p:cNvSpPr>
            <p:nvPr/>
          </p:nvSpPr>
          <p:spPr bwMode="auto">
            <a:xfrm>
              <a:off x="828675" y="4083903"/>
              <a:ext cx="7462839" cy="4584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+mn-lt"/>
              </a:endParaRPr>
            </a:p>
          </p:txBody>
        </p:sp>
      </p:grpSp>
      <p:sp>
        <p:nvSpPr>
          <p:cNvPr id="438317" name="Rectangle 45"/>
          <p:cNvSpPr>
            <a:spLocks noChangeArrowheads="1"/>
          </p:cNvSpPr>
          <p:nvPr/>
        </p:nvSpPr>
        <p:spPr bwMode="auto">
          <a:xfrm>
            <a:off x="1541463" y="4251325"/>
            <a:ext cx="206375" cy="180975"/>
          </a:xfrm>
          <a:prstGeom prst="rect">
            <a:avLst/>
          </a:prstGeom>
          <a:solidFill>
            <a:srgbClr val="FF9900">
              <a:alpha val="38823"/>
            </a:srgb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defRPr/>
            </a:pPr>
            <a:endParaRPr lang="en-US" altLang="en-US" sz="2400" smtClean="0">
              <a:latin typeface="+mn-lt"/>
            </a:endParaRP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8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8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8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8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382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4" dur="1000"/>
                                        <p:tgtEl>
                                          <p:spTgt spid="4382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82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8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38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438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438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438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38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38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38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38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38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38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38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38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38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382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382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6" grpId="0" animBg="1"/>
      <p:bldP spid="438276" grpId="1" animBg="1"/>
      <p:bldP spid="438280" grpId="0" animBg="1"/>
      <p:bldP spid="438280" grpId="1" animBg="1"/>
      <p:bldP spid="4383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110807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i="1">
                <a:solidFill>
                  <a:srgbClr val="333399"/>
                </a:solidFill>
              </a:rPr>
              <a:t>Sketching and interpreting force – distance graphs </a:t>
            </a:r>
            <a:r>
              <a:rPr lang="en-US" altLang="en-US" sz="2000">
                <a:latin typeface="Courier New" pitchFamily="49" charset="0"/>
              </a:rPr>
              <a:t>	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dirty="0" smtClean="0">
                <a:solidFill>
                  <a:srgbClr val="000000"/>
                </a:solidFill>
              </a:rPr>
              <a:t>Hooke’s Law</a:t>
            </a:r>
            <a:endParaRPr lang="en-US" altLang="en-US" sz="2400" dirty="0" smtClean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440365" name="Rectangle 45"/>
          <p:cNvSpPr>
            <a:spLocks noChangeArrowheads="1"/>
          </p:cNvSpPr>
          <p:nvPr/>
        </p:nvSpPr>
        <p:spPr bwMode="auto">
          <a:xfrm>
            <a:off x="674688" y="2551113"/>
            <a:ext cx="7781925" cy="4214812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altLang="en-US" sz="2400" dirty="0" smtClean="0">
                <a:latin typeface="+mn-lt"/>
                <a:sym typeface="Symbol" pitchFamily="18" charset="2"/>
              </a:rPr>
              <a:t>EXAMPLE: A force vs. displacement plot for a spring is shown. Find the value of the spring constant, and find the spring force if the displacement is -65 mm.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en-US" altLang="en-US" sz="2400" dirty="0" smtClean="0">
                <a:latin typeface="+mn-lt"/>
              </a:rPr>
              <a:t>SOLUTION: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  <a:defRPr/>
            </a:pPr>
            <a:r>
              <a:rPr lang="en-US" altLang="en-US" sz="2400" dirty="0" smtClean="0">
                <a:latin typeface="+mn-lt"/>
                <a:cs typeface="Courier New" pitchFamily="49" charset="0"/>
              </a:rPr>
              <a:t>Pick any convenient point. 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  <a:defRPr/>
            </a:pPr>
            <a:r>
              <a:rPr lang="en-US" altLang="en-US" sz="2400" dirty="0" smtClean="0">
                <a:latin typeface="+mn-lt"/>
                <a:cs typeface="Courier New" pitchFamily="49" charset="0"/>
              </a:rPr>
              <a:t>For this point </a:t>
            </a:r>
            <a:r>
              <a:rPr lang="en-US" altLang="en-US" sz="2400" i="1" dirty="0" smtClean="0">
                <a:latin typeface="+mn-lt"/>
                <a:cs typeface="Courier New" pitchFamily="49" charset="0"/>
              </a:rPr>
              <a:t>F</a:t>
            </a:r>
            <a:r>
              <a:rPr lang="en-US" altLang="en-US" sz="2400" dirty="0" smtClean="0">
                <a:latin typeface="+mn-lt"/>
                <a:cs typeface="Courier New" pitchFamily="49" charset="0"/>
              </a:rPr>
              <a:t> = -15 N and                                                                     </a:t>
            </a:r>
            <a:r>
              <a:rPr lang="en-US" altLang="en-US" sz="2400" i="1" dirty="0" smtClean="0">
                <a:latin typeface="+mn-lt"/>
                <a:cs typeface="Courier New" pitchFamily="49" charset="0"/>
              </a:rPr>
              <a:t>s</a:t>
            </a:r>
            <a:r>
              <a:rPr lang="en-US" altLang="en-US" sz="2400" dirty="0" smtClean="0">
                <a:latin typeface="+mn-lt"/>
                <a:cs typeface="Courier New" pitchFamily="49" charset="0"/>
              </a:rPr>
              <a:t> = 30 mm = 0.030 m so that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en-US" altLang="en-US" sz="2400" i="1" dirty="0" smtClean="0">
                <a:latin typeface="+mn-lt"/>
                <a:cs typeface="Courier New" pitchFamily="49" charset="0"/>
              </a:rPr>
              <a:t>         F</a:t>
            </a:r>
            <a:r>
              <a:rPr lang="en-US" altLang="en-US" sz="2400" dirty="0" smtClean="0">
                <a:latin typeface="+mn-lt"/>
                <a:cs typeface="Courier New" pitchFamily="49" charset="0"/>
              </a:rPr>
              <a:t> = </a:t>
            </a:r>
            <a:r>
              <a:rPr lang="en-US" altLang="en-US" sz="2400" i="1" dirty="0" smtClean="0">
                <a:latin typeface="+mn-lt"/>
                <a:cs typeface="Courier New" pitchFamily="49" charset="0"/>
                <a:sym typeface="Symbol" pitchFamily="18" charset="2"/>
              </a:rPr>
              <a:t>-</a:t>
            </a:r>
            <a:r>
              <a:rPr lang="en-US" altLang="en-US" sz="2400" i="1" dirty="0" err="1" smtClean="0">
                <a:latin typeface="+mn-lt"/>
                <a:cs typeface="Courier New" pitchFamily="49" charset="0"/>
                <a:sym typeface="Symbol" pitchFamily="18" charset="2"/>
              </a:rPr>
              <a:t>ks</a:t>
            </a:r>
            <a:r>
              <a:rPr lang="en-US" altLang="en-US" sz="2400" dirty="0" smtClean="0">
                <a:latin typeface="+mn-lt"/>
                <a:cs typeface="Courier New" pitchFamily="49" charset="0"/>
                <a:sym typeface="Symbol" pitchFamily="18" charset="2"/>
              </a:rPr>
              <a:t> or -15 = -</a:t>
            </a:r>
            <a:r>
              <a:rPr lang="en-US" altLang="en-US" sz="2400" i="1" dirty="0" smtClean="0">
                <a:latin typeface="+mn-lt"/>
                <a:cs typeface="Courier New" pitchFamily="49" charset="0"/>
                <a:sym typeface="Symbol" pitchFamily="18" charset="2"/>
              </a:rPr>
              <a:t>k</a:t>
            </a:r>
            <a:r>
              <a:rPr lang="en-US" altLang="en-US" sz="2400" dirty="0" smtClean="0">
                <a:latin typeface="+mn-lt"/>
                <a:cs typeface="Courier New" pitchFamily="49" charset="0"/>
                <a:sym typeface="Symbol" pitchFamily="18" charset="2"/>
              </a:rPr>
              <a:t>(0.030) 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en-US" altLang="en-US" sz="2400" i="1" dirty="0" smtClean="0">
                <a:latin typeface="+mn-lt"/>
                <a:cs typeface="Courier New" pitchFamily="49" charset="0"/>
                <a:sym typeface="Symbol" pitchFamily="18" charset="2"/>
              </a:rPr>
              <a:t>                 k</a:t>
            </a:r>
            <a:r>
              <a:rPr lang="en-US" altLang="en-US" sz="2400" dirty="0" smtClean="0">
                <a:latin typeface="+mn-lt"/>
                <a:cs typeface="Courier New" pitchFamily="49" charset="0"/>
                <a:sym typeface="Symbol" pitchFamily="18" charset="2"/>
              </a:rPr>
              <a:t> = 500 N</a:t>
            </a:r>
            <a:r>
              <a:rPr lang="en-US" altLang="en-US" sz="2400" baseline="-25000" dirty="0" smtClean="0">
                <a:latin typeface="+mn-lt"/>
                <a:cs typeface="Courier New" pitchFamily="49" charset="0"/>
                <a:sym typeface="Symbol" pitchFamily="18" charset="2"/>
              </a:rPr>
              <a:t> </a:t>
            </a:r>
            <a:r>
              <a:rPr lang="en-US" altLang="en-US" sz="2400" dirty="0" smtClean="0">
                <a:latin typeface="+mn-lt"/>
                <a:cs typeface="Courier New" pitchFamily="49" charset="0"/>
                <a:sym typeface="Symbol" pitchFamily="18" charset="2"/>
              </a:rPr>
              <a:t>m</a:t>
            </a:r>
            <a:r>
              <a:rPr lang="en-US" altLang="en-US" sz="2400" baseline="30000" dirty="0" smtClean="0">
                <a:latin typeface="+mn-lt"/>
                <a:cs typeface="Courier New" pitchFamily="49" charset="0"/>
                <a:sym typeface="Symbol" pitchFamily="18" charset="2"/>
              </a:rPr>
              <a:t>-1</a:t>
            </a:r>
            <a:r>
              <a:rPr lang="en-US" altLang="en-US" sz="2400" dirty="0" smtClean="0">
                <a:latin typeface="+mn-lt"/>
                <a:cs typeface="Courier New" pitchFamily="49" charset="0"/>
                <a:sym typeface="Symbol" pitchFamily="18" charset="2"/>
              </a:rPr>
              <a:t>.</a:t>
            </a:r>
            <a:endParaRPr lang="en-US" altLang="en-US" sz="2400" dirty="0" smtClean="0">
              <a:latin typeface="+mn-lt"/>
              <a:cs typeface="Courier New" pitchFamily="49" charset="0"/>
            </a:endParaRP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  <a:defRPr/>
            </a:pPr>
            <a:r>
              <a:rPr lang="en-US" altLang="en-US" sz="2400" i="1" dirty="0" smtClean="0">
                <a:latin typeface="+mn-lt"/>
                <a:cs typeface="Courier New" pitchFamily="49" charset="0"/>
              </a:rPr>
              <a:t>F</a:t>
            </a:r>
            <a:r>
              <a:rPr lang="en-US" altLang="en-US" sz="2400" dirty="0" smtClean="0">
                <a:latin typeface="+mn-lt"/>
                <a:cs typeface="Courier New" pitchFamily="49" charset="0"/>
              </a:rPr>
              <a:t> = </a:t>
            </a:r>
            <a:r>
              <a:rPr lang="en-US" altLang="en-US" sz="2400" i="1" dirty="0" smtClean="0">
                <a:latin typeface="+mn-lt"/>
                <a:cs typeface="Courier New" pitchFamily="49" charset="0"/>
                <a:sym typeface="Symbol" pitchFamily="18" charset="2"/>
              </a:rPr>
              <a:t>-</a:t>
            </a:r>
            <a:r>
              <a:rPr lang="en-US" altLang="en-US" sz="2400" i="1" dirty="0" err="1" smtClean="0">
                <a:latin typeface="+mn-lt"/>
                <a:cs typeface="Courier New" pitchFamily="49" charset="0"/>
                <a:sym typeface="Symbol" pitchFamily="18" charset="2"/>
              </a:rPr>
              <a:t>ks</a:t>
            </a:r>
            <a:r>
              <a:rPr lang="en-US" altLang="en-US" sz="2400" i="1" dirty="0" smtClean="0">
                <a:latin typeface="+mn-lt"/>
                <a:cs typeface="Courier New" pitchFamily="49" charset="0"/>
                <a:sym typeface="Symbol" pitchFamily="18" charset="2"/>
              </a:rPr>
              <a:t> </a:t>
            </a:r>
            <a:r>
              <a:rPr lang="en-US" altLang="en-US" sz="2400" dirty="0" smtClean="0">
                <a:latin typeface="+mn-lt"/>
                <a:cs typeface="Courier New" pitchFamily="49" charset="0"/>
                <a:sym typeface="Symbol" pitchFamily="18" charset="2"/>
              </a:rPr>
              <a:t>= -(500)(-6510</a:t>
            </a:r>
            <a:r>
              <a:rPr lang="en-US" altLang="en-US" sz="2400" baseline="30000" dirty="0" smtClean="0">
                <a:latin typeface="+mn-lt"/>
                <a:cs typeface="Courier New" pitchFamily="49" charset="0"/>
                <a:sym typeface="Symbol" pitchFamily="18" charset="2"/>
              </a:rPr>
              <a:t>-3</a:t>
            </a:r>
            <a:r>
              <a:rPr lang="en-US" altLang="en-US" sz="2400" dirty="0" smtClean="0">
                <a:latin typeface="+mn-lt"/>
                <a:cs typeface="Courier New" pitchFamily="49" charset="0"/>
                <a:sym typeface="Symbol" pitchFamily="18" charset="2"/>
              </a:rPr>
              <a:t>) = +32.5 n.</a:t>
            </a: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5453063" y="4083050"/>
            <a:ext cx="2659062" cy="1773238"/>
            <a:chOff x="3648" y="1295"/>
            <a:chExt cx="1152" cy="768"/>
          </a:xfrm>
        </p:grpSpPr>
        <p:sp>
          <p:nvSpPr>
            <p:cNvPr id="19482" name="Rectangle 47"/>
            <p:cNvSpPr>
              <a:spLocks noChangeArrowheads="1"/>
            </p:cNvSpPr>
            <p:nvPr/>
          </p:nvSpPr>
          <p:spPr bwMode="auto">
            <a:xfrm>
              <a:off x="3648" y="1295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483" name="Rectangle 48"/>
            <p:cNvSpPr>
              <a:spLocks noChangeArrowheads="1"/>
            </p:cNvSpPr>
            <p:nvPr/>
          </p:nvSpPr>
          <p:spPr bwMode="auto">
            <a:xfrm>
              <a:off x="3792" y="1295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484" name="Rectangle 49"/>
            <p:cNvSpPr>
              <a:spLocks noChangeArrowheads="1"/>
            </p:cNvSpPr>
            <p:nvPr/>
          </p:nvSpPr>
          <p:spPr bwMode="auto">
            <a:xfrm>
              <a:off x="3936" y="1295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485" name="Rectangle 50"/>
            <p:cNvSpPr>
              <a:spLocks noChangeArrowheads="1"/>
            </p:cNvSpPr>
            <p:nvPr/>
          </p:nvSpPr>
          <p:spPr bwMode="auto">
            <a:xfrm>
              <a:off x="4080" y="1295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486" name="Rectangle 51"/>
            <p:cNvSpPr>
              <a:spLocks noChangeArrowheads="1"/>
            </p:cNvSpPr>
            <p:nvPr/>
          </p:nvSpPr>
          <p:spPr bwMode="auto">
            <a:xfrm>
              <a:off x="4224" y="1295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487" name="Rectangle 52"/>
            <p:cNvSpPr>
              <a:spLocks noChangeArrowheads="1"/>
            </p:cNvSpPr>
            <p:nvPr/>
          </p:nvSpPr>
          <p:spPr bwMode="auto">
            <a:xfrm>
              <a:off x="4368" y="1295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488" name="Rectangle 53"/>
            <p:cNvSpPr>
              <a:spLocks noChangeArrowheads="1"/>
            </p:cNvSpPr>
            <p:nvPr/>
          </p:nvSpPr>
          <p:spPr bwMode="auto">
            <a:xfrm>
              <a:off x="4512" y="1295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489" name="Rectangle 54"/>
            <p:cNvSpPr>
              <a:spLocks noChangeArrowheads="1"/>
            </p:cNvSpPr>
            <p:nvPr/>
          </p:nvSpPr>
          <p:spPr bwMode="auto">
            <a:xfrm>
              <a:off x="4656" y="1295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490" name="Rectangle 55"/>
            <p:cNvSpPr>
              <a:spLocks noChangeArrowheads="1"/>
            </p:cNvSpPr>
            <p:nvPr/>
          </p:nvSpPr>
          <p:spPr bwMode="auto">
            <a:xfrm>
              <a:off x="3648" y="1391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491" name="Rectangle 56"/>
            <p:cNvSpPr>
              <a:spLocks noChangeArrowheads="1"/>
            </p:cNvSpPr>
            <p:nvPr/>
          </p:nvSpPr>
          <p:spPr bwMode="auto">
            <a:xfrm>
              <a:off x="3792" y="1391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492" name="Rectangle 57"/>
            <p:cNvSpPr>
              <a:spLocks noChangeArrowheads="1"/>
            </p:cNvSpPr>
            <p:nvPr/>
          </p:nvSpPr>
          <p:spPr bwMode="auto">
            <a:xfrm>
              <a:off x="3936" y="1391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493" name="Rectangle 58"/>
            <p:cNvSpPr>
              <a:spLocks noChangeArrowheads="1"/>
            </p:cNvSpPr>
            <p:nvPr/>
          </p:nvSpPr>
          <p:spPr bwMode="auto">
            <a:xfrm>
              <a:off x="4080" y="1391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494" name="Rectangle 59"/>
            <p:cNvSpPr>
              <a:spLocks noChangeArrowheads="1"/>
            </p:cNvSpPr>
            <p:nvPr/>
          </p:nvSpPr>
          <p:spPr bwMode="auto">
            <a:xfrm>
              <a:off x="4224" y="1391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495" name="Rectangle 60"/>
            <p:cNvSpPr>
              <a:spLocks noChangeArrowheads="1"/>
            </p:cNvSpPr>
            <p:nvPr/>
          </p:nvSpPr>
          <p:spPr bwMode="auto">
            <a:xfrm>
              <a:off x="4368" y="1391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496" name="Rectangle 61"/>
            <p:cNvSpPr>
              <a:spLocks noChangeArrowheads="1"/>
            </p:cNvSpPr>
            <p:nvPr/>
          </p:nvSpPr>
          <p:spPr bwMode="auto">
            <a:xfrm>
              <a:off x="4512" y="1391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497" name="Rectangle 62"/>
            <p:cNvSpPr>
              <a:spLocks noChangeArrowheads="1"/>
            </p:cNvSpPr>
            <p:nvPr/>
          </p:nvSpPr>
          <p:spPr bwMode="auto">
            <a:xfrm>
              <a:off x="4656" y="1391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498" name="Rectangle 63"/>
            <p:cNvSpPr>
              <a:spLocks noChangeArrowheads="1"/>
            </p:cNvSpPr>
            <p:nvPr/>
          </p:nvSpPr>
          <p:spPr bwMode="auto">
            <a:xfrm>
              <a:off x="3648" y="1487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499" name="Rectangle 64"/>
            <p:cNvSpPr>
              <a:spLocks noChangeArrowheads="1"/>
            </p:cNvSpPr>
            <p:nvPr/>
          </p:nvSpPr>
          <p:spPr bwMode="auto">
            <a:xfrm>
              <a:off x="3792" y="1487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00" name="Rectangle 65"/>
            <p:cNvSpPr>
              <a:spLocks noChangeArrowheads="1"/>
            </p:cNvSpPr>
            <p:nvPr/>
          </p:nvSpPr>
          <p:spPr bwMode="auto">
            <a:xfrm>
              <a:off x="3936" y="1487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01" name="Rectangle 66"/>
            <p:cNvSpPr>
              <a:spLocks noChangeArrowheads="1"/>
            </p:cNvSpPr>
            <p:nvPr/>
          </p:nvSpPr>
          <p:spPr bwMode="auto">
            <a:xfrm>
              <a:off x="4080" y="1487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02" name="Rectangle 67"/>
            <p:cNvSpPr>
              <a:spLocks noChangeArrowheads="1"/>
            </p:cNvSpPr>
            <p:nvPr/>
          </p:nvSpPr>
          <p:spPr bwMode="auto">
            <a:xfrm>
              <a:off x="4224" y="1487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03" name="Rectangle 68"/>
            <p:cNvSpPr>
              <a:spLocks noChangeArrowheads="1"/>
            </p:cNvSpPr>
            <p:nvPr/>
          </p:nvSpPr>
          <p:spPr bwMode="auto">
            <a:xfrm>
              <a:off x="4368" y="1487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04" name="Rectangle 69"/>
            <p:cNvSpPr>
              <a:spLocks noChangeArrowheads="1"/>
            </p:cNvSpPr>
            <p:nvPr/>
          </p:nvSpPr>
          <p:spPr bwMode="auto">
            <a:xfrm>
              <a:off x="4512" y="1487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05" name="Rectangle 70"/>
            <p:cNvSpPr>
              <a:spLocks noChangeArrowheads="1"/>
            </p:cNvSpPr>
            <p:nvPr/>
          </p:nvSpPr>
          <p:spPr bwMode="auto">
            <a:xfrm>
              <a:off x="4656" y="1487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06" name="Rectangle 71"/>
            <p:cNvSpPr>
              <a:spLocks noChangeArrowheads="1"/>
            </p:cNvSpPr>
            <p:nvPr/>
          </p:nvSpPr>
          <p:spPr bwMode="auto">
            <a:xfrm>
              <a:off x="3648" y="1583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07" name="Rectangle 72"/>
            <p:cNvSpPr>
              <a:spLocks noChangeArrowheads="1"/>
            </p:cNvSpPr>
            <p:nvPr/>
          </p:nvSpPr>
          <p:spPr bwMode="auto">
            <a:xfrm>
              <a:off x="3792" y="1583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08" name="Rectangle 73"/>
            <p:cNvSpPr>
              <a:spLocks noChangeArrowheads="1"/>
            </p:cNvSpPr>
            <p:nvPr/>
          </p:nvSpPr>
          <p:spPr bwMode="auto">
            <a:xfrm>
              <a:off x="3936" y="1583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09" name="Rectangle 74"/>
            <p:cNvSpPr>
              <a:spLocks noChangeArrowheads="1"/>
            </p:cNvSpPr>
            <p:nvPr/>
          </p:nvSpPr>
          <p:spPr bwMode="auto">
            <a:xfrm>
              <a:off x="4080" y="1583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10" name="Rectangle 75"/>
            <p:cNvSpPr>
              <a:spLocks noChangeArrowheads="1"/>
            </p:cNvSpPr>
            <p:nvPr/>
          </p:nvSpPr>
          <p:spPr bwMode="auto">
            <a:xfrm>
              <a:off x="4224" y="1583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11" name="Rectangle 76"/>
            <p:cNvSpPr>
              <a:spLocks noChangeArrowheads="1"/>
            </p:cNvSpPr>
            <p:nvPr/>
          </p:nvSpPr>
          <p:spPr bwMode="auto">
            <a:xfrm>
              <a:off x="4368" y="1583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12" name="Rectangle 77"/>
            <p:cNvSpPr>
              <a:spLocks noChangeArrowheads="1"/>
            </p:cNvSpPr>
            <p:nvPr/>
          </p:nvSpPr>
          <p:spPr bwMode="auto">
            <a:xfrm>
              <a:off x="4512" y="1583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13" name="Rectangle 78"/>
            <p:cNvSpPr>
              <a:spLocks noChangeArrowheads="1"/>
            </p:cNvSpPr>
            <p:nvPr/>
          </p:nvSpPr>
          <p:spPr bwMode="auto">
            <a:xfrm>
              <a:off x="4656" y="1583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14" name="Rectangle 79"/>
            <p:cNvSpPr>
              <a:spLocks noChangeArrowheads="1"/>
            </p:cNvSpPr>
            <p:nvPr/>
          </p:nvSpPr>
          <p:spPr bwMode="auto">
            <a:xfrm>
              <a:off x="3648" y="1679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15" name="Rectangle 80"/>
            <p:cNvSpPr>
              <a:spLocks noChangeArrowheads="1"/>
            </p:cNvSpPr>
            <p:nvPr/>
          </p:nvSpPr>
          <p:spPr bwMode="auto">
            <a:xfrm>
              <a:off x="3792" y="1679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16" name="Rectangle 81"/>
            <p:cNvSpPr>
              <a:spLocks noChangeArrowheads="1"/>
            </p:cNvSpPr>
            <p:nvPr/>
          </p:nvSpPr>
          <p:spPr bwMode="auto">
            <a:xfrm>
              <a:off x="3936" y="1679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17" name="Rectangle 82"/>
            <p:cNvSpPr>
              <a:spLocks noChangeArrowheads="1"/>
            </p:cNvSpPr>
            <p:nvPr/>
          </p:nvSpPr>
          <p:spPr bwMode="auto">
            <a:xfrm>
              <a:off x="4080" y="1679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18" name="Rectangle 83"/>
            <p:cNvSpPr>
              <a:spLocks noChangeArrowheads="1"/>
            </p:cNvSpPr>
            <p:nvPr/>
          </p:nvSpPr>
          <p:spPr bwMode="auto">
            <a:xfrm>
              <a:off x="4224" y="1679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19" name="Rectangle 84"/>
            <p:cNvSpPr>
              <a:spLocks noChangeArrowheads="1"/>
            </p:cNvSpPr>
            <p:nvPr/>
          </p:nvSpPr>
          <p:spPr bwMode="auto">
            <a:xfrm>
              <a:off x="4368" y="1679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20" name="Rectangle 85"/>
            <p:cNvSpPr>
              <a:spLocks noChangeArrowheads="1"/>
            </p:cNvSpPr>
            <p:nvPr/>
          </p:nvSpPr>
          <p:spPr bwMode="auto">
            <a:xfrm>
              <a:off x="4512" y="1679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21" name="Rectangle 86"/>
            <p:cNvSpPr>
              <a:spLocks noChangeArrowheads="1"/>
            </p:cNvSpPr>
            <p:nvPr/>
          </p:nvSpPr>
          <p:spPr bwMode="auto">
            <a:xfrm>
              <a:off x="4656" y="1679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22" name="Rectangle 87"/>
            <p:cNvSpPr>
              <a:spLocks noChangeArrowheads="1"/>
            </p:cNvSpPr>
            <p:nvPr/>
          </p:nvSpPr>
          <p:spPr bwMode="auto">
            <a:xfrm>
              <a:off x="3648" y="1775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23" name="Rectangle 88"/>
            <p:cNvSpPr>
              <a:spLocks noChangeArrowheads="1"/>
            </p:cNvSpPr>
            <p:nvPr/>
          </p:nvSpPr>
          <p:spPr bwMode="auto">
            <a:xfrm>
              <a:off x="3792" y="1775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24" name="Rectangle 89"/>
            <p:cNvSpPr>
              <a:spLocks noChangeArrowheads="1"/>
            </p:cNvSpPr>
            <p:nvPr/>
          </p:nvSpPr>
          <p:spPr bwMode="auto">
            <a:xfrm>
              <a:off x="3936" y="1775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25" name="Rectangle 90"/>
            <p:cNvSpPr>
              <a:spLocks noChangeArrowheads="1"/>
            </p:cNvSpPr>
            <p:nvPr/>
          </p:nvSpPr>
          <p:spPr bwMode="auto">
            <a:xfrm>
              <a:off x="4080" y="1775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26" name="Rectangle 91"/>
            <p:cNvSpPr>
              <a:spLocks noChangeArrowheads="1"/>
            </p:cNvSpPr>
            <p:nvPr/>
          </p:nvSpPr>
          <p:spPr bwMode="auto">
            <a:xfrm>
              <a:off x="4224" y="1775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27" name="Rectangle 92"/>
            <p:cNvSpPr>
              <a:spLocks noChangeArrowheads="1"/>
            </p:cNvSpPr>
            <p:nvPr/>
          </p:nvSpPr>
          <p:spPr bwMode="auto">
            <a:xfrm>
              <a:off x="4368" y="1775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28" name="Rectangle 93"/>
            <p:cNvSpPr>
              <a:spLocks noChangeArrowheads="1"/>
            </p:cNvSpPr>
            <p:nvPr/>
          </p:nvSpPr>
          <p:spPr bwMode="auto">
            <a:xfrm>
              <a:off x="4512" y="1775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29" name="Rectangle 94"/>
            <p:cNvSpPr>
              <a:spLocks noChangeArrowheads="1"/>
            </p:cNvSpPr>
            <p:nvPr/>
          </p:nvSpPr>
          <p:spPr bwMode="auto">
            <a:xfrm>
              <a:off x="4656" y="1775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30" name="Rectangle 95"/>
            <p:cNvSpPr>
              <a:spLocks noChangeArrowheads="1"/>
            </p:cNvSpPr>
            <p:nvPr/>
          </p:nvSpPr>
          <p:spPr bwMode="auto">
            <a:xfrm>
              <a:off x="3648" y="1871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31" name="Rectangle 96"/>
            <p:cNvSpPr>
              <a:spLocks noChangeArrowheads="1"/>
            </p:cNvSpPr>
            <p:nvPr/>
          </p:nvSpPr>
          <p:spPr bwMode="auto">
            <a:xfrm>
              <a:off x="3792" y="1871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32" name="Rectangle 97"/>
            <p:cNvSpPr>
              <a:spLocks noChangeArrowheads="1"/>
            </p:cNvSpPr>
            <p:nvPr/>
          </p:nvSpPr>
          <p:spPr bwMode="auto">
            <a:xfrm>
              <a:off x="3936" y="1871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33" name="Rectangle 98"/>
            <p:cNvSpPr>
              <a:spLocks noChangeArrowheads="1"/>
            </p:cNvSpPr>
            <p:nvPr/>
          </p:nvSpPr>
          <p:spPr bwMode="auto">
            <a:xfrm>
              <a:off x="4080" y="1871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34" name="Rectangle 99"/>
            <p:cNvSpPr>
              <a:spLocks noChangeArrowheads="1"/>
            </p:cNvSpPr>
            <p:nvPr/>
          </p:nvSpPr>
          <p:spPr bwMode="auto">
            <a:xfrm>
              <a:off x="4224" y="1871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35" name="Rectangle 100"/>
            <p:cNvSpPr>
              <a:spLocks noChangeArrowheads="1"/>
            </p:cNvSpPr>
            <p:nvPr/>
          </p:nvSpPr>
          <p:spPr bwMode="auto">
            <a:xfrm>
              <a:off x="4368" y="1871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36" name="Rectangle 101"/>
            <p:cNvSpPr>
              <a:spLocks noChangeArrowheads="1"/>
            </p:cNvSpPr>
            <p:nvPr/>
          </p:nvSpPr>
          <p:spPr bwMode="auto">
            <a:xfrm>
              <a:off x="4512" y="1871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37" name="Rectangle 102"/>
            <p:cNvSpPr>
              <a:spLocks noChangeArrowheads="1"/>
            </p:cNvSpPr>
            <p:nvPr/>
          </p:nvSpPr>
          <p:spPr bwMode="auto">
            <a:xfrm>
              <a:off x="4656" y="1871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38" name="Rectangle 103"/>
            <p:cNvSpPr>
              <a:spLocks noChangeArrowheads="1"/>
            </p:cNvSpPr>
            <p:nvPr/>
          </p:nvSpPr>
          <p:spPr bwMode="auto">
            <a:xfrm>
              <a:off x="3648" y="1967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39" name="Rectangle 104"/>
            <p:cNvSpPr>
              <a:spLocks noChangeArrowheads="1"/>
            </p:cNvSpPr>
            <p:nvPr/>
          </p:nvSpPr>
          <p:spPr bwMode="auto">
            <a:xfrm>
              <a:off x="3792" y="1967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40" name="Rectangle 105"/>
            <p:cNvSpPr>
              <a:spLocks noChangeArrowheads="1"/>
            </p:cNvSpPr>
            <p:nvPr/>
          </p:nvSpPr>
          <p:spPr bwMode="auto">
            <a:xfrm>
              <a:off x="3936" y="1967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41" name="Rectangle 106"/>
            <p:cNvSpPr>
              <a:spLocks noChangeArrowheads="1"/>
            </p:cNvSpPr>
            <p:nvPr/>
          </p:nvSpPr>
          <p:spPr bwMode="auto">
            <a:xfrm>
              <a:off x="4080" y="1967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42" name="Rectangle 107"/>
            <p:cNvSpPr>
              <a:spLocks noChangeArrowheads="1"/>
            </p:cNvSpPr>
            <p:nvPr/>
          </p:nvSpPr>
          <p:spPr bwMode="auto">
            <a:xfrm>
              <a:off x="4224" y="1967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43" name="Rectangle 108"/>
            <p:cNvSpPr>
              <a:spLocks noChangeArrowheads="1"/>
            </p:cNvSpPr>
            <p:nvPr/>
          </p:nvSpPr>
          <p:spPr bwMode="auto">
            <a:xfrm>
              <a:off x="4368" y="1967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44" name="Rectangle 109"/>
            <p:cNvSpPr>
              <a:spLocks noChangeArrowheads="1"/>
            </p:cNvSpPr>
            <p:nvPr/>
          </p:nvSpPr>
          <p:spPr bwMode="auto">
            <a:xfrm>
              <a:off x="4512" y="1967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45" name="Rectangle 110"/>
            <p:cNvSpPr>
              <a:spLocks noChangeArrowheads="1"/>
            </p:cNvSpPr>
            <p:nvPr/>
          </p:nvSpPr>
          <p:spPr bwMode="auto">
            <a:xfrm>
              <a:off x="4656" y="1967"/>
              <a:ext cx="144" cy="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urier New" pitchFamily="49" charset="0"/>
              </a:endParaRPr>
            </a:p>
          </p:txBody>
        </p:sp>
      </p:grpSp>
      <p:sp>
        <p:nvSpPr>
          <p:cNvPr id="440431" name="Line 111"/>
          <p:cNvSpPr>
            <a:spLocks noChangeShapeType="1"/>
          </p:cNvSpPr>
          <p:nvPr/>
        </p:nvSpPr>
        <p:spPr bwMode="auto">
          <a:xfrm>
            <a:off x="5453063" y="4083050"/>
            <a:ext cx="2659062" cy="1773238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133"/>
          <p:cNvGrpSpPr>
            <a:grpSpLocks/>
          </p:cNvGrpSpPr>
          <p:nvPr/>
        </p:nvGrpSpPr>
        <p:grpSpPr bwMode="auto">
          <a:xfrm>
            <a:off x="6780213" y="3698875"/>
            <a:ext cx="884237" cy="2154238"/>
            <a:chOff x="4144" y="2252"/>
            <a:chExt cx="557" cy="1357"/>
          </a:xfrm>
        </p:grpSpPr>
        <p:sp>
          <p:nvSpPr>
            <p:cNvPr id="19480" name="Line 116"/>
            <p:cNvSpPr>
              <a:spLocks noChangeShapeType="1"/>
            </p:cNvSpPr>
            <p:nvPr/>
          </p:nvSpPr>
          <p:spPr bwMode="auto">
            <a:xfrm flipV="1">
              <a:off x="4144" y="2352"/>
              <a:ext cx="0" cy="12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1" name="Text Box 117"/>
            <p:cNvSpPr txBox="1">
              <a:spLocks noChangeArrowheads="1"/>
            </p:cNvSpPr>
            <p:nvPr/>
          </p:nvSpPr>
          <p:spPr bwMode="auto">
            <a:xfrm>
              <a:off x="4169" y="2252"/>
              <a:ext cx="53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/>
                <a:t>F </a:t>
              </a:r>
              <a:r>
                <a:rPr lang="en-US" altLang="en-US" sz="2400"/>
                <a:t>/ N</a:t>
              </a:r>
              <a:endParaRPr lang="en-US" altLang="en-US" sz="2400" i="1"/>
            </a:p>
          </p:txBody>
        </p:sp>
      </p:grpSp>
      <p:sp>
        <p:nvSpPr>
          <p:cNvPr id="440438" name="Text Box 118"/>
          <p:cNvSpPr txBox="1">
            <a:spLocks noChangeArrowheads="1"/>
          </p:cNvSpPr>
          <p:nvPr/>
        </p:nvSpPr>
        <p:spPr bwMode="auto">
          <a:xfrm>
            <a:off x="4991100" y="390525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20</a:t>
            </a:r>
          </a:p>
        </p:txBody>
      </p:sp>
      <p:sp>
        <p:nvSpPr>
          <p:cNvPr id="440442" name="Text Box 122"/>
          <p:cNvSpPr txBox="1">
            <a:spLocks noChangeArrowheads="1"/>
          </p:cNvSpPr>
          <p:nvPr/>
        </p:nvSpPr>
        <p:spPr bwMode="auto">
          <a:xfrm>
            <a:off x="5024438" y="4799013"/>
            <a:ext cx="374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0</a:t>
            </a:r>
          </a:p>
        </p:txBody>
      </p:sp>
      <p:sp>
        <p:nvSpPr>
          <p:cNvPr id="440446" name="Text Box 126"/>
          <p:cNvSpPr txBox="1">
            <a:spLocks noChangeArrowheads="1"/>
          </p:cNvSpPr>
          <p:nvPr/>
        </p:nvSpPr>
        <p:spPr bwMode="auto">
          <a:xfrm>
            <a:off x="4924425" y="5676900"/>
            <a:ext cx="488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aseline="30000"/>
              <a:t>-</a:t>
            </a:r>
            <a:r>
              <a:rPr lang="en-US" altLang="en-US" sz="1800"/>
              <a:t>20</a:t>
            </a:r>
          </a:p>
        </p:txBody>
      </p:sp>
      <p:sp>
        <p:nvSpPr>
          <p:cNvPr id="440447" name="Text Box 127"/>
          <p:cNvSpPr txBox="1">
            <a:spLocks noChangeArrowheads="1"/>
          </p:cNvSpPr>
          <p:nvPr/>
        </p:nvSpPr>
        <p:spPr bwMode="auto">
          <a:xfrm>
            <a:off x="5829300" y="5857875"/>
            <a:ext cx="522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aseline="30000"/>
              <a:t>-</a:t>
            </a:r>
            <a:r>
              <a:rPr lang="en-US" altLang="en-US" sz="2000"/>
              <a:t>20</a:t>
            </a:r>
          </a:p>
        </p:txBody>
      </p:sp>
      <p:sp>
        <p:nvSpPr>
          <p:cNvPr id="440448" name="Text Box 128"/>
          <p:cNvSpPr txBox="1">
            <a:spLocks noChangeArrowheads="1"/>
          </p:cNvSpPr>
          <p:nvPr/>
        </p:nvSpPr>
        <p:spPr bwMode="auto">
          <a:xfrm>
            <a:off x="7194550" y="5856288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20</a:t>
            </a:r>
          </a:p>
        </p:txBody>
      </p:sp>
      <p:sp>
        <p:nvSpPr>
          <p:cNvPr id="440449" name="Text Box 129"/>
          <p:cNvSpPr txBox="1">
            <a:spLocks noChangeArrowheads="1"/>
          </p:cNvSpPr>
          <p:nvPr/>
        </p:nvSpPr>
        <p:spPr bwMode="auto">
          <a:xfrm>
            <a:off x="5191125" y="5854700"/>
            <a:ext cx="522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aseline="30000"/>
              <a:t>-</a:t>
            </a:r>
            <a:r>
              <a:rPr lang="en-US" altLang="en-US" sz="2000"/>
              <a:t>40</a:t>
            </a:r>
          </a:p>
        </p:txBody>
      </p:sp>
      <p:sp>
        <p:nvSpPr>
          <p:cNvPr id="440450" name="Text Box 130"/>
          <p:cNvSpPr txBox="1">
            <a:spLocks noChangeArrowheads="1"/>
          </p:cNvSpPr>
          <p:nvPr/>
        </p:nvSpPr>
        <p:spPr bwMode="auto">
          <a:xfrm>
            <a:off x="7870825" y="5861050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40</a:t>
            </a:r>
          </a:p>
        </p:txBody>
      </p:sp>
      <p:sp>
        <p:nvSpPr>
          <p:cNvPr id="440451" name="Text Box 131"/>
          <p:cNvSpPr txBox="1">
            <a:spLocks noChangeArrowheads="1"/>
          </p:cNvSpPr>
          <p:nvPr/>
        </p:nvSpPr>
        <p:spPr bwMode="auto">
          <a:xfrm>
            <a:off x="6618288" y="5857875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0</a:t>
            </a:r>
          </a:p>
        </p:txBody>
      </p:sp>
      <p:sp>
        <p:nvSpPr>
          <p:cNvPr id="440452" name="Oval 132"/>
          <p:cNvSpPr>
            <a:spLocks noChangeArrowheads="1"/>
          </p:cNvSpPr>
          <p:nvPr/>
        </p:nvSpPr>
        <p:spPr bwMode="auto">
          <a:xfrm>
            <a:off x="7742238" y="5578475"/>
            <a:ext cx="112712" cy="112713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ourier New" pitchFamily="49" charset="0"/>
            </a:endParaRPr>
          </a:p>
        </p:txBody>
      </p:sp>
      <p:grpSp>
        <p:nvGrpSpPr>
          <p:cNvPr id="4" name="Group 134"/>
          <p:cNvGrpSpPr>
            <a:grpSpLocks/>
          </p:cNvGrpSpPr>
          <p:nvPr/>
        </p:nvGrpSpPr>
        <p:grpSpPr bwMode="auto">
          <a:xfrm>
            <a:off x="5449888" y="4543425"/>
            <a:ext cx="3563937" cy="461963"/>
            <a:chOff x="3306" y="2784"/>
            <a:chExt cx="2245" cy="291"/>
          </a:xfrm>
        </p:grpSpPr>
        <p:sp>
          <p:nvSpPr>
            <p:cNvPr id="19478" name="Text Box 114"/>
            <p:cNvSpPr txBox="1">
              <a:spLocks noChangeArrowheads="1"/>
            </p:cNvSpPr>
            <p:nvPr/>
          </p:nvSpPr>
          <p:spPr bwMode="auto">
            <a:xfrm>
              <a:off x="4961" y="2784"/>
              <a:ext cx="59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/>
                <a:t>s</a:t>
              </a:r>
              <a:r>
                <a:rPr lang="en-US" altLang="en-US" sz="2400"/>
                <a:t>/mm</a:t>
              </a:r>
              <a:endParaRPr lang="en-US" altLang="en-US" sz="2400" i="1"/>
            </a:p>
          </p:txBody>
        </p:sp>
        <p:sp>
          <p:nvSpPr>
            <p:cNvPr id="13332" name="Line 113"/>
            <p:cNvSpPr>
              <a:spLocks noChangeShapeType="1"/>
            </p:cNvSpPr>
            <p:nvPr/>
          </p:nvSpPr>
          <p:spPr bwMode="auto">
            <a:xfrm>
              <a:off x="3306" y="3051"/>
              <a:ext cx="1814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ln w="12700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5" name="Group 89"/>
          <p:cNvGrpSpPr>
            <a:grpSpLocks/>
          </p:cNvGrpSpPr>
          <p:nvPr/>
        </p:nvGrpSpPr>
        <p:grpSpPr bwMode="auto">
          <a:xfrm>
            <a:off x="828675" y="2008188"/>
            <a:ext cx="7464425" cy="461962"/>
            <a:chOff x="828675" y="4080730"/>
            <a:chExt cx="7464426" cy="461665"/>
          </a:xfrm>
        </p:grpSpPr>
        <p:sp>
          <p:nvSpPr>
            <p:cNvPr id="91" name="Rectangle 41"/>
            <p:cNvSpPr>
              <a:spLocks noChangeArrowheads="1"/>
            </p:cNvSpPr>
            <p:nvPr/>
          </p:nvSpPr>
          <p:spPr bwMode="auto">
            <a:xfrm>
              <a:off x="965200" y="4090249"/>
              <a:ext cx="1358900" cy="32046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en-US" altLang="en-US" sz="2400" i="1" dirty="0" smtClean="0">
                  <a:latin typeface="+mn-lt"/>
                  <a:cs typeface="Courier New" pitchFamily="49" charset="0"/>
                </a:rPr>
                <a:t>F</a:t>
              </a:r>
              <a:r>
                <a:rPr lang="en-US" altLang="en-US" sz="2400" dirty="0" smtClean="0">
                  <a:latin typeface="+mn-lt"/>
                  <a:cs typeface="Courier New" pitchFamily="49" charset="0"/>
                </a:rPr>
                <a:t> = </a:t>
              </a:r>
              <a:r>
                <a:rPr lang="en-US" altLang="en-US" sz="2400" i="1" dirty="0" smtClean="0">
                  <a:latin typeface="+mn-lt"/>
                  <a:cs typeface="Courier New" pitchFamily="49" charset="0"/>
                  <a:sym typeface="Symbol" pitchFamily="18" charset="2"/>
                </a:rPr>
                <a:t>- </a:t>
              </a:r>
              <a:r>
                <a:rPr lang="en-US" altLang="en-US" sz="2400" i="1" dirty="0" err="1" smtClean="0">
                  <a:latin typeface="+mn-lt"/>
                  <a:cs typeface="Courier New" pitchFamily="49" charset="0"/>
                  <a:sym typeface="Symbol" pitchFamily="18" charset="2"/>
                </a:rPr>
                <a:t>ks</a:t>
              </a:r>
              <a:endParaRPr lang="en-US" altLang="en-US" sz="2400" i="1" dirty="0" smtClean="0">
                <a:latin typeface="+mn-lt"/>
                <a:sym typeface="Symbol" pitchFamily="18" charset="2"/>
              </a:endParaRPr>
            </a:p>
          </p:txBody>
        </p:sp>
        <p:sp>
          <p:nvSpPr>
            <p:cNvPr id="92" name="Text Box 42"/>
            <p:cNvSpPr txBox="1">
              <a:spLocks noChangeArrowheads="1"/>
            </p:cNvSpPr>
            <p:nvPr/>
          </p:nvSpPr>
          <p:spPr bwMode="auto">
            <a:xfrm>
              <a:off x="3497263" y="4080730"/>
              <a:ext cx="4795838" cy="46166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/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altLang="en-US" sz="2400" dirty="0" smtClean="0">
                  <a:solidFill>
                    <a:schemeClr val="bg1"/>
                  </a:solidFill>
                  <a:latin typeface="+mn-lt"/>
                </a:rPr>
                <a:t>Hooke’s Law (the spring force)</a:t>
              </a:r>
            </a:p>
          </p:txBody>
        </p:sp>
        <p:sp>
          <p:nvSpPr>
            <p:cNvPr id="93" name="Rectangle 43"/>
            <p:cNvSpPr>
              <a:spLocks noChangeArrowheads="1"/>
            </p:cNvSpPr>
            <p:nvPr/>
          </p:nvSpPr>
          <p:spPr bwMode="auto">
            <a:xfrm>
              <a:off x="828675" y="4083903"/>
              <a:ext cx="7462839" cy="4584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+mn-lt"/>
              </a:endParaRPr>
            </a:p>
          </p:txBody>
        </p:sp>
      </p:grp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0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440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440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440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440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40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440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440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440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440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440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440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440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440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440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440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440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4404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40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40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40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40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40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40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40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40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40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40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40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40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40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40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31" grpId="0" animBg="1"/>
      <p:bldP spid="440438" grpId="0"/>
      <p:bldP spid="440442" grpId="0"/>
      <p:bldP spid="440446" grpId="0"/>
      <p:bldP spid="440447" grpId="0"/>
      <p:bldP spid="440448" grpId="0"/>
      <p:bldP spid="440449" grpId="0"/>
      <p:bldP spid="440450" grpId="0"/>
      <p:bldP spid="440451" grpId="0"/>
      <p:bldP spid="4404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110807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i="1">
                <a:solidFill>
                  <a:srgbClr val="333399"/>
                </a:solidFill>
              </a:rPr>
              <a:t>Sketching and interpreting force – distance graphs </a:t>
            </a:r>
            <a:r>
              <a:rPr lang="en-US" altLang="en-US" sz="2000">
                <a:latin typeface="Courier New" pitchFamily="49" charset="0"/>
              </a:rPr>
              <a:t>	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dirty="0" smtClean="0">
                <a:solidFill>
                  <a:srgbClr val="000000"/>
                </a:solidFill>
              </a:rPr>
              <a:t>Hooke’s Law</a:t>
            </a:r>
            <a:endParaRPr lang="en-US" altLang="en-US" sz="2400" dirty="0" smtClean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442376" name="Rectangle 8"/>
          <p:cNvSpPr>
            <a:spLocks noChangeArrowheads="1"/>
          </p:cNvSpPr>
          <p:nvPr/>
        </p:nvSpPr>
        <p:spPr bwMode="auto">
          <a:xfrm>
            <a:off x="674688" y="2551113"/>
            <a:ext cx="7781925" cy="430688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altLang="en-US" sz="2400" dirty="0" smtClean="0">
                <a:latin typeface="+mn-lt"/>
                <a:sym typeface="Symbol" pitchFamily="18" charset="2"/>
              </a:rPr>
              <a:t>EXAMPLE: A force vs. displacement plot for a spring is shown. Find the work done by you if you displace the spring from 0 to 40 mm.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en-US" sz="2400" dirty="0" smtClean="0">
                <a:latin typeface="+mn-lt"/>
              </a:rPr>
              <a:t>SOLUTION:</a:t>
            </a:r>
          </a:p>
          <a:p>
            <a:pPr eaLnBrk="1" hangingPunct="1">
              <a:spcBef>
                <a:spcPts val="400"/>
              </a:spcBef>
              <a:buFont typeface="Symbol" pitchFamily="18" charset="2"/>
              <a:buChar char="·"/>
              <a:defRPr/>
            </a:pPr>
            <a:r>
              <a:rPr lang="en-US" altLang="en-US" sz="2400" dirty="0" smtClean="0">
                <a:latin typeface="+mn-lt"/>
                <a:cs typeface="Courier New" pitchFamily="49" charset="0"/>
              </a:rPr>
              <a:t>The graph shows the force </a:t>
            </a:r>
            <a:r>
              <a:rPr lang="en-US" altLang="en-US" sz="2400" i="1" dirty="0" smtClean="0">
                <a:solidFill>
                  <a:srgbClr val="008000"/>
                </a:solidFill>
                <a:latin typeface="+mn-lt"/>
                <a:cs typeface="Courier New" pitchFamily="49" charset="0"/>
              </a:rPr>
              <a:t>F</a:t>
            </a:r>
            <a:r>
              <a:rPr lang="en-US" altLang="en-US" sz="2400" i="1" dirty="0" smtClean="0">
                <a:latin typeface="+mn-lt"/>
                <a:cs typeface="Courier New" pitchFamily="49" charset="0"/>
              </a:rPr>
              <a:t>                                                </a:t>
            </a:r>
            <a:r>
              <a:rPr lang="en-US" altLang="en-US" sz="2400" dirty="0" smtClean="0">
                <a:latin typeface="+mn-lt"/>
                <a:cs typeface="Courier New" pitchFamily="49" charset="0"/>
              </a:rPr>
              <a:t>of the spring, not </a:t>
            </a:r>
            <a:r>
              <a:rPr lang="en-US" altLang="en-US" sz="2400" i="1" dirty="0" smtClean="0">
                <a:latin typeface="+mn-lt"/>
                <a:cs typeface="Courier New" pitchFamily="49" charset="0"/>
              </a:rPr>
              <a:t>your</a:t>
            </a:r>
            <a:r>
              <a:rPr lang="en-US" altLang="en-US" sz="2400" dirty="0" smtClean="0">
                <a:latin typeface="+mn-lt"/>
                <a:cs typeface="Courier New" pitchFamily="49" charset="0"/>
              </a:rPr>
              <a:t> force.</a:t>
            </a:r>
            <a:endParaRPr lang="en-US" altLang="en-US" sz="2400" dirty="0" smtClean="0">
              <a:latin typeface="+mn-lt"/>
              <a:cs typeface="Courier New" pitchFamily="49" charset="0"/>
              <a:sym typeface="Symbol" pitchFamily="18" charset="2"/>
            </a:endParaRPr>
          </a:p>
          <a:p>
            <a:pPr eaLnBrk="1" hangingPunct="1">
              <a:spcBef>
                <a:spcPts val="400"/>
              </a:spcBef>
              <a:buFont typeface="Symbol" pitchFamily="18" charset="2"/>
              <a:buChar char="·"/>
              <a:defRPr/>
            </a:pPr>
            <a:r>
              <a:rPr lang="en-US" altLang="en-US" sz="2400" dirty="0" smtClean="0">
                <a:latin typeface="+mn-lt"/>
                <a:cs typeface="Courier New" pitchFamily="49" charset="0"/>
              </a:rPr>
              <a:t>The force </a:t>
            </a:r>
            <a:r>
              <a:rPr lang="en-US" altLang="en-US" sz="2400" i="1" dirty="0" smtClean="0">
                <a:latin typeface="+mn-lt"/>
                <a:cs typeface="Courier New" pitchFamily="49" charset="0"/>
              </a:rPr>
              <a:t>you</a:t>
            </a:r>
            <a:r>
              <a:rPr lang="en-US" altLang="en-US" sz="2400" dirty="0" smtClean="0">
                <a:latin typeface="+mn-lt"/>
                <a:cs typeface="Courier New" pitchFamily="49" charset="0"/>
              </a:rPr>
              <a:t> apply will be                                                 opposite to the spring’s force                                           according to </a:t>
            </a:r>
            <a:r>
              <a:rPr lang="en-US" altLang="en-US" sz="2400" i="1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F</a:t>
            </a:r>
            <a:r>
              <a:rPr lang="en-US" altLang="en-US" sz="2400" dirty="0" smtClean="0">
                <a:latin typeface="+mn-lt"/>
                <a:cs typeface="Courier New" pitchFamily="49" charset="0"/>
              </a:rPr>
              <a:t> = </a:t>
            </a:r>
            <a:r>
              <a:rPr lang="en-US" altLang="en-US" sz="2400" baseline="30000" dirty="0" smtClean="0">
                <a:latin typeface="+mn-lt"/>
                <a:cs typeface="Courier New" pitchFamily="49" charset="0"/>
              </a:rPr>
              <a:t>+</a:t>
            </a:r>
            <a:r>
              <a:rPr lang="en-US" altLang="en-US" sz="2400" i="1" dirty="0" err="1" smtClean="0">
                <a:latin typeface="+mn-lt"/>
                <a:cs typeface="Courier New" pitchFamily="49" charset="0"/>
              </a:rPr>
              <a:t>ks</a:t>
            </a:r>
            <a:r>
              <a:rPr lang="en-US" altLang="en-US" sz="2400" dirty="0" smtClean="0">
                <a:latin typeface="+mn-lt"/>
                <a:cs typeface="Courier New" pitchFamily="49" charset="0"/>
              </a:rPr>
              <a:t>.</a:t>
            </a:r>
          </a:p>
          <a:p>
            <a:pPr eaLnBrk="1" hangingPunct="1">
              <a:spcBef>
                <a:spcPts val="400"/>
              </a:spcBef>
              <a:buFont typeface="Symbol" pitchFamily="18" charset="2"/>
              <a:buChar char="·"/>
              <a:defRPr/>
            </a:pPr>
            <a:r>
              <a:rPr lang="en-US" altLang="en-US" sz="2400" i="1" dirty="0" smtClean="0">
                <a:latin typeface="+mn-lt"/>
                <a:cs typeface="Courier New" pitchFamily="49" charset="0"/>
              </a:rPr>
              <a:t>F</a:t>
            </a:r>
            <a:r>
              <a:rPr lang="en-US" altLang="en-US" sz="2400" dirty="0" smtClean="0">
                <a:latin typeface="+mn-lt"/>
                <a:cs typeface="Courier New" pitchFamily="49" charset="0"/>
              </a:rPr>
              <a:t> = </a:t>
            </a:r>
            <a:r>
              <a:rPr lang="en-US" altLang="en-US" sz="2400" baseline="30000" dirty="0">
                <a:latin typeface="+mn-lt"/>
                <a:cs typeface="Courier New" pitchFamily="49" charset="0"/>
              </a:rPr>
              <a:t>+</a:t>
            </a:r>
            <a:r>
              <a:rPr lang="en-US" altLang="en-US" sz="2400" i="1" dirty="0" err="1" smtClean="0">
                <a:latin typeface="+mn-lt"/>
                <a:cs typeface="Courier New" pitchFamily="49" charset="0"/>
                <a:sym typeface="Symbol" pitchFamily="18" charset="2"/>
              </a:rPr>
              <a:t>ks</a:t>
            </a:r>
            <a:r>
              <a:rPr lang="en-US" altLang="en-US" sz="2400" dirty="0" smtClean="0">
                <a:latin typeface="+mn-lt"/>
                <a:cs typeface="Courier New" pitchFamily="49" charset="0"/>
                <a:sym typeface="Symbol" pitchFamily="18" charset="2"/>
              </a:rPr>
              <a:t> is plotted in </a:t>
            </a:r>
            <a:r>
              <a:rPr lang="en-US" altLang="en-US" sz="2400" dirty="0" smtClean="0">
                <a:solidFill>
                  <a:srgbClr val="FF0000"/>
                </a:solidFill>
                <a:latin typeface="+mn-lt"/>
                <a:cs typeface="Courier New" pitchFamily="49" charset="0"/>
                <a:sym typeface="Symbol" pitchFamily="18" charset="2"/>
              </a:rPr>
              <a:t>red</a:t>
            </a:r>
            <a:r>
              <a:rPr lang="en-US" altLang="en-US" sz="2400" dirty="0" smtClean="0">
                <a:latin typeface="+mn-lt"/>
                <a:cs typeface="Courier New" pitchFamily="49" charset="0"/>
                <a:sym typeface="Symbol" pitchFamily="18" charset="2"/>
              </a:rPr>
              <a:t>.</a:t>
            </a:r>
          </a:p>
        </p:txBody>
      </p:sp>
      <p:grpSp>
        <p:nvGrpSpPr>
          <p:cNvPr id="20485" name="Group 89"/>
          <p:cNvGrpSpPr>
            <a:grpSpLocks/>
          </p:cNvGrpSpPr>
          <p:nvPr/>
        </p:nvGrpSpPr>
        <p:grpSpPr bwMode="auto">
          <a:xfrm>
            <a:off x="828675" y="2008188"/>
            <a:ext cx="7464425" cy="461962"/>
            <a:chOff x="828675" y="4080730"/>
            <a:chExt cx="7464426" cy="461665"/>
          </a:xfrm>
        </p:grpSpPr>
        <p:sp>
          <p:nvSpPr>
            <p:cNvPr id="91" name="Rectangle 41"/>
            <p:cNvSpPr>
              <a:spLocks noChangeArrowheads="1"/>
            </p:cNvSpPr>
            <p:nvPr/>
          </p:nvSpPr>
          <p:spPr bwMode="auto">
            <a:xfrm>
              <a:off x="965200" y="4090249"/>
              <a:ext cx="1358900" cy="32046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en-US" altLang="en-US" sz="2400" i="1" dirty="0" smtClean="0">
                  <a:latin typeface="+mn-lt"/>
                  <a:cs typeface="Courier New" pitchFamily="49" charset="0"/>
                </a:rPr>
                <a:t>F</a:t>
              </a:r>
              <a:r>
                <a:rPr lang="en-US" altLang="en-US" sz="2400" dirty="0" smtClean="0">
                  <a:latin typeface="+mn-lt"/>
                  <a:cs typeface="Courier New" pitchFamily="49" charset="0"/>
                </a:rPr>
                <a:t> = </a:t>
              </a:r>
              <a:r>
                <a:rPr lang="en-US" altLang="en-US" sz="2400" i="1" dirty="0" smtClean="0">
                  <a:latin typeface="+mn-lt"/>
                  <a:cs typeface="Courier New" pitchFamily="49" charset="0"/>
                  <a:sym typeface="Symbol" pitchFamily="18" charset="2"/>
                </a:rPr>
                <a:t>- </a:t>
              </a:r>
              <a:r>
                <a:rPr lang="en-US" altLang="en-US" sz="2400" i="1" dirty="0" err="1" smtClean="0">
                  <a:latin typeface="+mn-lt"/>
                  <a:cs typeface="Courier New" pitchFamily="49" charset="0"/>
                  <a:sym typeface="Symbol" pitchFamily="18" charset="2"/>
                </a:rPr>
                <a:t>ks</a:t>
              </a:r>
              <a:endParaRPr lang="en-US" altLang="en-US" sz="2400" i="1" dirty="0" smtClean="0">
                <a:latin typeface="+mn-lt"/>
                <a:sym typeface="Symbol" pitchFamily="18" charset="2"/>
              </a:endParaRPr>
            </a:p>
          </p:txBody>
        </p:sp>
        <p:sp>
          <p:nvSpPr>
            <p:cNvPr id="92" name="Text Box 42"/>
            <p:cNvSpPr txBox="1">
              <a:spLocks noChangeArrowheads="1"/>
            </p:cNvSpPr>
            <p:nvPr/>
          </p:nvSpPr>
          <p:spPr bwMode="auto">
            <a:xfrm>
              <a:off x="3497263" y="4080730"/>
              <a:ext cx="4795838" cy="46166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/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altLang="en-US" sz="2400" dirty="0" smtClean="0">
                  <a:solidFill>
                    <a:schemeClr val="bg1"/>
                  </a:solidFill>
                  <a:latin typeface="+mn-lt"/>
                </a:rPr>
                <a:t>Hooke’s Law (the spring force)</a:t>
              </a:r>
            </a:p>
          </p:txBody>
        </p:sp>
        <p:sp>
          <p:nvSpPr>
            <p:cNvPr id="93" name="Rectangle 43"/>
            <p:cNvSpPr>
              <a:spLocks noChangeArrowheads="1"/>
            </p:cNvSpPr>
            <p:nvPr/>
          </p:nvSpPr>
          <p:spPr bwMode="auto">
            <a:xfrm>
              <a:off x="828675" y="4083903"/>
              <a:ext cx="7462839" cy="4584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+mn-lt"/>
              </a:endParaRPr>
            </a:p>
          </p:txBody>
        </p:sp>
      </p:grpSp>
      <p:grpSp>
        <p:nvGrpSpPr>
          <p:cNvPr id="20486" name="Group 2"/>
          <p:cNvGrpSpPr>
            <a:grpSpLocks/>
          </p:cNvGrpSpPr>
          <p:nvPr/>
        </p:nvGrpSpPr>
        <p:grpSpPr bwMode="auto">
          <a:xfrm>
            <a:off x="4924425" y="3699193"/>
            <a:ext cx="4089400" cy="2559050"/>
            <a:chOff x="5076091" y="3211572"/>
            <a:chExt cx="4089401" cy="2559110"/>
          </a:xfrm>
        </p:grpSpPr>
        <p:grpSp>
          <p:nvGrpSpPr>
            <p:cNvPr id="20488" name="Group 46"/>
            <p:cNvGrpSpPr>
              <a:grpSpLocks/>
            </p:cNvGrpSpPr>
            <p:nvPr/>
          </p:nvGrpSpPr>
          <p:grpSpPr bwMode="auto">
            <a:xfrm>
              <a:off x="5604728" y="3595747"/>
              <a:ext cx="2659063" cy="1773238"/>
              <a:chOff x="3648" y="1295"/>
              <a:chExt cx="1152" cy="768"/>
            </a:xfrm>
          </p:grpSpPr>
          <p:sp>
            <p:nvSpPr>
              <p:cNvPr id="20504" name="Rectangle 47"/>
              <p:cNvSpPr>
                <a:spLocks noChangeArrowheads="1"/>
              </p:cNvSpPr>
              <p:nvPr/>
            </p:nvSpPr>
            <p:spPr bwMode="auto">
              <a:xfrm>
                <a:off x="3648" y="129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05" name="Rectangle 48"/>
              <p:cNvSpPr>
                <a:spLocks noChangeArrowheads="1"/>
              </p:cNvSpPr>
              <p:nvPr/>
            </p:nvSpPr>
            <p:spPr bwMode="auto">
              <a:xfrm>
                <a:off x="3792" y="129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06" name="Rectangle 49"/>
              <p:cNvSpPr>
                <a:spLocks noChangeArrowheads="1"/>
              </p:cNvSpPr>
              <p:nvPr/>
            </p:nvSpPr>
            <p:spPr bwMode="auto">
              <a:xfrm>
                <a:off x="3936" y="129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07" name="Rectangle 50"/>
              <p:cNvSpPr>
                <a:spLocks noChangeArrowheads="1"/>
              </p:cNvSpPr>
              <p:nvPr/>
            </p:nvSpPr>
            <p:spPr bwMode="auto">
              <a:xfrm>
                <a:off x="4080" y="129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08" name="Rectangle 51"/>
              <p:cNvSpPr>
                <a:spLocks noChangeArrowheads="1"/>
              </p:cNvSpPr>
              <p:nvPr/>
            </p:nvSpPr>
            <p:spPr bwMode="auto">
              <a:xfrm>
                <a:off x="4224" y="129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09" name="Rectangle 52"/>
              <p:cNvSpPr>
                <a:spLocks noChangeArrowheads="1"/>
              </p:cNvSpPr>
              <p:nvPr/>
            </p:nvSpPr>
            <p:spPr bwMode="auto">
              <a:xfrm>
                <a:off x="4368" y="129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10" name="Rectangle 53"/>
              <p:cNvSpPr>
                <a:spLocks noChangeArrowheads="1"/>
              </p:cNvSpPr>
              <p:nvPr/>
            </p:nvSpPr>
            <p:spPr bwMode="auto">
              <a:xfrm>
                <a:off x="4512" y="129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11" name="Rectangle 54"/>
              <p:cNvSpPr>
                <a:spLocks noChangeArrowheads="1"/>
              </p:cNvSpPr>
              <p:nvPr/>
            </p:nvSpPr>
            <p:spPr bwMode="auto">
              <a:xfrm>
                <a:off x="4656" y="129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12" name="Rectangle 55"/>
              <p:cNvSpPr>
                <a:spLocks noChangeArrowheads="1"/>
              </p:cNvSpPr>
              <p:nvPr/>
            </p:nvSpPr>
            <p:spPr bwMode="auto">
              <a:xfrm>
                <a:off x="3648" y="139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13" name="Rectangle 56"/>
              <p:cNvSpPr>
                <a:spLocks noChangeArrowheads="1"/>
              </p:cNvSpPr>
              <p:nvPr/>
            </p:nvSpPr>
            <p:spPr bwMode="auto">
              <a:xfrm>
                <a:off x="3792" y="139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14" name="Rectangle 57"/>
              <p:cNvSpPr>
                <a:spLocks noChangeArrowheads="1"/>
              </p:cNvSpPr>
              <p:nvPr/>
            </p:nvSpPr>
            <p:spPr bwMode="auto">
              <a:xfrm>
                <a:off x="3936" y="139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15" name="Rectangle 58"/>
              <p:cNvSpPr>
                <a:spLocks noChangeArrowheads="1"/>
              </p:cNvSpPr>
              <p:nvPr/>
            </p:nvSpPr>
            <p:spPr bwMode="auto">
              <a:xfrm>
                <a:off x="4080" y="139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16" name="Rectangle 59"/>
              <p:cNvSpPr>
                <a:spLocks noChangeArrowheads="1"/>
              </p:cNvSpPr>
              <p:nvPr/>
            </p:nvSpPr>
            <p:spPr bwMode="auto">
              <a:xfrm>
                <a:off x="4224" y="139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17" name="Rectangle 60"/>
              <p:cNvSpPr>
                <a:spLocks noChangeArrowheads="1"/>
              </p:cNvSpPr>
              <p:nvPr/>
            </p:nvSpPr>
            <p:spPr bwMode="auto">
              <a:xfrm>
                <a:off x="4368" y="139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18" name="Rectangle 61"/>
              <p:cNvSpPr>
                <a:spLocks noChangeArrowheads="1"/>
              </p:cNvSpPr>
              <p:nvPr/>
            </p:nvSpPr>
            <p:spPr bwMode="auto">
              <a:xfrm>
                <a:off x="4512" y="139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19" name="Rectangle 62"/>
              <p:cNvSpPr>
                <a:spLocks noChangeArrowheads="1"/>
              </p:cNvSpPr>
              <p:nvPr/>
            </p:nvSpPr>
            <p:spPr bwMode="auto">
              <a:xfrm>
                <a:off x="4656" y="139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20" name="Rectangle 63"/>
              <p:cNvSpPr>
                <a:spLocks noChangeArrowheads="1"/>
              </p:cNvSpPr>
              <p:nvPr/>
            </p:nvSpPr>
            <p:spPr bwMode="auto">
              <a:xfrm>
                <a:off x="3648" y="148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21" name="Rectangle 64"/>
              <p:cNvSpPr>
                <a:spLocks noChangeArrowheads="1"/>
              </p:cNvSpPr>
              <p:nvPr/>
            </p:nvSpPr>
            <p:spPr bwMode="auto">
              <a:xfrm>
                <a:off x="3792" y="148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22" name="Rectangle 65"/>
              <p:cNvSpPr>
                <a:spLocks noChangeArrowheads="1"/>
              </p:cNvSpPr>
              <p:nvPr/>
            </p:nvSpPr>
            <p:spPr bwMode="auto">
              <a:xfrm>
                <a:off x="3936" y="148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23" name="Rectangle 66"/>
              <p:cNvSpPr>
                <a:spLocks noChangeArrowheads="1"/>
              </p:cNvSpPr>
              <p:nvPr/>
            </p:nvSpPr>
            <p:spPr bwMode="auto">
              <a:xfrm>
                <a:off x="4080" y="148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24" name="Rectangle 67"/>
              <p:cNvSpPr>
                <a:spLocks noChangeArrowheads="1"/>
              </p:cNvSpPr>
              <p:nvPr/>
            </p:nvSpPr>
            <p:spPr bwMode="auto">
              <a:xfrm>
                <a:off x="4224" y="148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25" name="Rectangle 68"/>
              <p:cNvSpPr>
                <a:spLocks noChangeArrowheads="1"/>
              </p:cNvSpPr>
              <p:nvPr/>
            </p:nvSpPr>
            <p:spPr bwMode="auto">
              <a:xfrm>
                <a:off x="4368" y="148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26" name="Rectangle 69"/>
              <p:cNvSpPr>
                <a:spLocks noChangeArrowheads="1"/>
              </p:cNvSpPr>
              <p:nvPr/>
            </p:nvSpPr>
            <p:spPr bwMode="auto">
              <a:xfrm>
                <a:off x="4512" y="148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27" name="Rectangle 70"/>
              <p:cNvSpPr>
                <a:spLocks noChangeArrowheads="1"/>
              </p:cNvSpPr>
              <p:nvPr/>
            </p:nvSpPr>
            <p:spPr bwMode="auto">
              <a:xfrm>
                <a:off x="4656" y="148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28" name="Rectangle 71"/>
              <p:cNvSpPr>
                <a:spLocks noChangeArrowheads="1"/>
              </p:cNvSpPr>
              <p:nvPr/>
            </p:nvSpPr>
            <p:spPr bwMode="auto">
              <a:xfrm>
                <a:off x="3648" y="1583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29" name="Rectangle 72"/>
              <p:cNvSpPr>
                <a:spLocks noChangeArrowheads="1"/>
              </p:cNvSpPr>
              <p:nvPr/>
            </p:nvSpPr>
            <p:spPr bwMode="auto">
              <a:xfrm>
                <a:off x="3792" y="1583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30" name="Rectangle 73"/>
              <p:cNvSpPr>
                <a:spLocks noChangeArrowheads="1"/>
              </p:cNvSpPr>
              <p:nvPr/>
            </p:nvSpPr>
            <p:spPr bwMode="auto">
              <a:xfrm>
                <a:off x="3936" y="1583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31" name="Rectangle 74"/>
              <p:cNvSpPr>
                <a:spLocks noChangeArrowheads="1"/>
              </p:cNvSpPr>
              <p:nvPr/>
            </p:nvSpPr>
            <p:spPr bwMode="auto">
              <a:xfrm>
                <a:off x="4080" y="1583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32" name="Rectangle 75"/>
              <p:cNvSpPr>
                <a:spLocks noChangeArrowheads="1"/>
              </p:cNvSpPr>
              <p:nvPr/>
            </p:nvSpPr>
            <p:spPr bwMode="auto">
              <a:xfrm>
                <a:off x="4224" y="1583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33" name="Rectangle 76"/>
              <p:cNvSpPr>
                <a:spLocks noChangeArrowheads="1"/>
              </p:cNvSpPr>
              <p:nvPr/>
            </p:nvSpPr>
            <p:spPr bwMode="auto">
              <a:xfrm>
                <a:off x="4368" y="1583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34" name="Rectangle 77"/>
              <p:cNvSpPr>
                <a:spLocks noChangeArrowheads="1"/>
              </p:cNvSpPr>
              <p:nvPr/>
            </p:nvSpPr>
            <p:spPr bwMode="auto">
              <a:xfrm>
                <a:off x="4512" y="1583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35" name="Rectangle 78"/>
              <p:cNvSpPr>
                <a:spLocks noChangeArrowheads="1"/>
              </p:cNvSpPr>
              <p:nvPr/>
            </p:nvSpPr>
            <p:spPr bwMode="auto">
              <a:xfrm>
                <a:off x="4656" y="1583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36" name="Rectangle 79"/>
              <p:cNvSpPr>
                <a:spLocks noChangeArrowheads="1"/>
              </p:cNvSpPr>
              <p:nvPr/>
            </p:nvSpPr>
            <p:spPr bwMode="auto">
              <a:xfrm>
                <a:off x="3648" y="1679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37" name="Rectangle 80"/>
              <p:cNvSpPr>
                <a:spLocks noChangeArrowheads="1"/>
              </p:cNvSpPr>
              <p:nvPr/>
            </p:nvSpPr>
            <p:spPr bwMode="auto">
              <a:xfrm>
                <a:off x="3792" y="1679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38" name="Rectangle 81"/>
              <p:cNvSpPr>
                <a:spLocks noChangeArrowheads="1"/>
              </p:cNvSpPr>
              <p:nvPr/>
            </p:nvSpPr>
            <p:spPr bwMode="auto">
              <a:xfrm>
                <a:off x="3936" y="1679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39" name="Rectangle 82"/>
              <p:cNvSpPr>
                <a:spLocks noChangeArrowheads="1"/>
              </p:cNvSpPr>
              <p:nvPr/>
            </p:nvSpPr>
            <p:spPr bwMode="auto">
              <a:xfrm>
                <a:off x="4080" y="1679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40" name="Rectangle 83"/>
              <p:cNvSpPr>
                <a:spLocks noChangeArrowheads="1"/>
              </p:cNvSpPr>
              <p:nvPr/>
            </p:nvSpPr>
            <p:spPr bwMode="auto">
              <a:xfrm>
                <a:off x="4224" y="1679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41" name="Rectangle 84"/>
              <p:cNvSpPr>
                <a:spLocks noChangeArrowheads="1"/>
              </p:cNvSpPr>
              <p:nvPr/>
            </p:nvSpPr>
            <p:spPr bwMode="auto">
              <a:xfrm>
                <a:off x="4368" y="1679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42" name="Rectangle 85"/>
              <p:cNvSpPr>
                <a:spLocks noChangeArrowheads="1"/>
              </p:cNvSpPr>
              <p:nvPr/>
            </p:nvSpPr>
            <p:spPr bwMode="auto">
              <a:xfrm>
                <a:off x="4512" y="1679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43" name="Rectangle 86"/>
              <p:cNvSpPr>
                <a:spLocks noChangeArrowheads="1"/>
              </p:cNvSpPr>
              <p:nvPr/>
            </p:nvSpPr>
            <p:spPr bwMode="auto">
              <a:xfrm>
                <a:off x="4656" y="1679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44" name="Rectangle 87"/>
              <p:cNvSpPr>
                <a:spLocks noChangeArrowheads="1"/>
              </p:cNvSpPr>
              <p:nvPr/>
            </p:nvSpPr>
            <p:spPr bwMode="auto">
              <a:xfrm>
                <a:off x="3648" y="177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45" name="Rectangle 88"/>
              <p:cNvSpPr>
                <a:spLocks noChangeArrowheads="1"/>
              </p:cNvSpPr>
              <p:nvPr/>
            </p:nvSpPr>
            <p:spPr bwMode="auto">
              <a:xfrm>
                <a:off x="3792" y="177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46" name="Rectangle 89"/>
              <p:cNvSpPr>
                <a:spLocks noChangeArrowheads="1"/>
              </p:cNvSpPr>
              <p:nvPr/>
            </p:nvSpPr>
            <p:spPr bwMode="auto">
              <a:xfrm>
                <a:off x="3936" y="177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47" name="Rectangle 90"/>
              <p:cNvSpPr>
                <a:spLocks noChangeArrowheads="1"/>
              </p:cNvSpPr>
              <p:nvPr/>
            </p:nvSpPr>
            <p:spPr bwMode="auto">
              <a:xfrm>
                <a:off x="4080" y="177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48" name="Rectangle 91"/>
              <p:cNvSpPr>
                <a:spLocks noChangeArrowheads="1"/>
              </p:cNvSpPr>
              <p:nvPr/>
            </p:nvSpPr>
            <p:spPr bwMode="auto">
              <a:xfrm>
                <a:off x="4224" y="177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49" name="Rectangle 92"/>
              <p:cNvSpPr>
                <a:spLocks noChangeArrowheads="1"/>
              </p:cNvSpPr>
              <p:nvPr/>
            </p:nvSpPr>
            <p:spPr bwMode="auto">
              <a:xfrm>
                <a:off x="4368" y="177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50" name="Rectangle 93"/>
              <p:cNvSpPr>
                <a:spLocks noChangeArrowheads="1"/>
              </p:cNvSpPr>
              <p:nvPr/>
            </p:nvSpPr>
            <p:spPr bwMode="auto">
              <a:xfrm>
                <a:off x="4512" y="177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51" name="Rectangle 94"/>
              <p:cNvSpPr>
                <a:spLocks noChangeArrowheads="1"/>
              </p:cNvSpPr>
              <p:nvPr/>
            </p:nvSpPr>
            <p:spPr bwMode="auto">
              <a:xfrm>
                <a:off x="4656" y="177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52" name="Rectangle 95"/>
              <p:cNvSpPr>
                <a:spLocks noChangeArrowheads="1"/>
              </p:cNvSpPr>
              <p:nvPr/>
            </p:nvSpPr>
            <p:spPr bwMode="auto">
              <a:xfrm>
                <a:off x="3648" y="187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53" name="Rectangle 96"/>
              <p:cNvSpPr>
                <a:spLocks noChangeArrowheads="1"/>
              </p:cNvSpPr>
              <p:nvPr/>
            </p:nvSpPr>
            <p:spPr bwMode="auto">
              <a:xfrm>
                <a:off x="3792" y="187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54" name="Rectangle 97"/>
              <p:cNvSpPr>
                <a:spLocks noChangeArrowheads="1"/>
              </p:cNvSpPr>
              <p:nvPr/>
            </p:nvSpPr>
            <p:spPr bwMode="auto">
              <a:xfrm>
                <a:off x="3936" y="187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55" name="Rectangle 98"/>
              <p:cNvSpPr>
                <a:spLocks noChangeArrowheads="1"/>
              </p:cNvSpPr>
              <p:nvPr/>
            </p:nvSpPr>
            <p:spPr bwMode="auto">
              <a:xfrm>
                <a:off x="4080" y="187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56" name="Rectangle 99"/>
              <p:cNvSpPr>
                <a:spLocks noChangeArrowheads="1"/>
              </p:cNvSpPr>
              <p:nvPr/>
            </p:nvSpPr>
            <p:spPr bwMode="auto">
              <a:xfrm>
                <a:off x="4224" y="187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57" name="Rectangle 100"/>
              <p:cNvSpPr>
                <a:spLocks noChangeArrowheads="1"/>
              </p:cNvSpPr>
              <p:nvPr/>
            </p:nvSpPr>
            <p:spPr bwMode="auto">
              <a:xfrm>
                <a:off x="4368" y="187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58" name="Rectangle 101"/>
              <p:cNvSpPr>
                <a:spLocks noChangeArrowheads="1"/>
              </p:cNvSpPr>
              <p:nvPr/>
            </p:nvSpPr>
            <p:spPr bwMode="auto">
              <a:xfrm>
                <a:off x="4512" y="187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59" name="Rectangle 102"/>
              <p:cNvSpPr>
                <a:spLocks noChangeArrowheads="1"/>
              </p:cNvSpPr>
              <p:nvPr/>
            </p:nvSpPr>
            <p:spPr bwMode="auto">
              <a:xfrm>
                <a:off x="4656" y="187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60" name="Rectangle 103"/>
              <p:cNvSpPr>
                <a:spLocks noChangeArrowheads="1"/>
              </p:cNvSpPr>
              <p:nvPr/>
            </p:nvSpPr>
            <p:spPr bwMode="auto">
              <a:xfrm>
                <a:off x="3648" y="196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61" name="Rectangle 104"/>
              <p:cNvSpPr>
                <a:spLocks noChangeArrowheads="1"/>
              </p:cNvSpPr>
              <p:nvPr/>
            </p:nvSpPr>
            <p:spPr bwMode="auto">
              <a:xfrm>
                <a:off x="3792" y="196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62" name="Rectangle 105"/>
              <p:cNvSpPr>
                <a:spLocks noChangeArrowheads="1"/>
              </p:cNvSpPr>
              <p:nvPr/>
            </p:nvSpPr>
            <p:spPr bwMode="auto">
              <a:xfrm>
                <a:off x="3936" y="196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63" name="Rectangle 106"/>
              <p:cNvSpPr>
                <a:spLocks noChangeArrowheads="1"/>
              </p:cNvSpPr>
              <p:nvPr/>
            </p:nvSpPr>
            <p:spPr bwMode="auto">
              <a:xfrm>
                <a:off x="4080" y="196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64" name="Rectangle 107"/>
              <p:cNvSpPr>
                <a:spLocks noChangeArrowheads="1"/>
              </p:cNvSpPr>
              <p:nvPr/>
            </p:nvSpPr>
            <p:spPr bwMode="auto">
              <a:xfrm>
                <a:off x="4224" y="196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65" name="Rectangle 108"/>
              <p:cNvSpPr>
                <a:spLocks noChangeArrowheads="1"/>
              </p:cNvSpPr>
              <p:nvPr/>
            </p:nvSpPr>
            <p:spPr bwMode="auto">
              <a:xfrm>
                <a:off x="4368" y="196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66" name="Rectangle 109"/>
              <p:cNvSpPr>
                <a:spLocks noChangeArrowheads="1"/>
              </p:cNvSpPr>
              <p:nvPr/>
            </p:nvSpPr>
            <p:spPr bwMode="auto">
              <a:xfrm>
                <a:off x="4512" y="196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67" name="Rectangle 110"/>
              <p:cNvSpPr>
                <a:spLocks noChangeArrowheads="1"/>
              </p:cNvSpPr>
              <p:nvPr/>
            </p:nvSpPr>
            <p:spPr bwMode="auto">
              <a:xfrm>
                <a:off x="4656" y="196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</p:grpSp>
        <p:sp>
          <p:nvSpPr>
            <p:cNvPr id="20489" name="Line 111"/>
            <p:cNvSpPr>
              <a:spLocks noChangeShapeType="1"/>
            </p:cNvSpPr>
            <p:nvPr/>
          </p:nvSpPr>
          <p:spPr bwMode="auto">
            <a:xfrm>
              <a:off x="5604728" y="3595747"/>
              <a:ext cx="2659063" cy="1773238"/>
            </a:xfrm>
            <a:prstGeom prst="line">
              <a:avLst/>
            </a:prstGeom>
            <a:noFill/>
            <a:ln w="38100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490" name="Group 133"/>
            <p:cNvGrpSpPr>
              <a:grpSpLocks/>
            </p:cNvGrpSpPr>
            <p:nvPr/>
          </p:nvGrpSpPr>
          <p:grpSpPr bwMode="auto">
            <a:xfrm>
              <a:off x="6931881" y="3211572"/>
              <a:ext cx="884238" cy="2154238"/>
              <a:chOff x="4144" y="2252"/>
              <a:chExt cx="557" cy="1357"/>
            </a:xfrm>
          </p:grpSpPr>
          <p:sp>
            <p:nvSpPr>
              <p:cNvPr id="20502" name="Line 116"/>
              <p:cNvSpPr>
                <a:spLocks noChangeShapeType="1"/>
              </p:cNvSpPr>
              <p:nvPr/>
            </p:nvSpPr>
            <p:spPr bwMode="auto">
              <a:xfrm flipV="1">
                <a:off x="4144" y="2352"/>
                <a:ext cx="0" cy="125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3" name="Text Box 117"/>
              <p:cNvSpPr txBox="1">
                <a:spLocks noChangeArrowheads="1"/>
              </p:cNvSpPr>
              <p:nvPr/>
            </p:nvSpPr>
            <p:spPr bwMode="auto">
              <a:xfrm>
                <a:off x="4169" y="2252"/>
                <a:ext cx="53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i="1"/>
                  <a:t>F </a:t>
                </a:r>
                <a:r>
                  <a:rPr lang="en-US" altLang="en-US" sz="2400"/>
                  <a:t>/ N</a:t>
                </a:r>
                <a:endParaRPr lang="en-US" altLang="en-US" sz="2400" i="1"/>
              </a:p>
            </p:txBody>
          </p:sp>
        </p:grpSp>
        <p:sp>
          <p:nvSpPr>
            <p:cNvPr id="20491" name="Text Box 118"/>
            <p:cNvSpPr txBox="1">
              <a:spLocks noChangeArrowheads="1"/>
            </p:cNvSpPr>
            <p:nvPr/>
          </p:nvSpPr>
          <p:spPr bwMode="auto">
            <a:xfrm>
              <a:off x="5142766" y="3417947"/>
              <a:ext cx="438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20</a:t>
              </a:r>
            </a:p>
          </p:txBody>
        </p:sp>
        <p:sp>
          <p:nvSpPr>
            <p:cNvPr id="20492" name="Text Box 122"/>
            <p:cNvSpPr txBox="1">
              <a:spLocks noChangeArrowheads="1"/>
            </p:cNvSpPr>
            <p:nvPr/>
          </p:nvSpPr>
          <p:spPr bwMode="auto">
            <a:xfrm>
              <a:off x="5176103" y="4311710"/>
              <a:ext cx="3746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 0</a:t>
              </a:r>
            </a:p>
          </p:txBody>
        </p:sp>
        <p:sp>
          <p:nvSpPr>
            <p:cNvPr id="20493" name="Text Box 126"/>
            <p:cNvSpPr txBox="1">
              <a:spLocks noChangeArrowheads="1"/>
            </p:cNvSpPr>
            <p:nvPr/>
          </p:nvSpPr>
          <p:spPr bwMode="auto">
            <a:xfrm>
              <a:off x="5076091" y="5189597"/>
              <a:ext cx="4889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aseline="30000"/>
                <a:t>-</a:t>
              </a:r>
              <a:r>
                <a:rPr lang="en-US" altLang="en-US" sz="1800"/>
                <a:t>20</a:t>
              </a:r>
            </a:p>
          </p:txBody>
        </p:sp>
        <p:sp>
          <p:nvSpPr>
            <p:cNvPr id="20494" name="Text Box 127"/>
            <p:cNvSpPr txBox="1">
              <a:spLocks noChangeArrowheads="1"/>
            </p:cNvSpPr>
            <p:nvPr/>
          </p:nvSpPr>
          <p:spPr bwMode="auto">
            <a:xfrm>
              <a:off x="5980966" y="5370572"/>
              <a:ext cx="52770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aseline="30000"/>
                <a:t>-</a:t>
              </a:r>
              <a:r>
                <a:rPr lang="en-US" altLang="en-US" sz="2000"/>
                <a:t>20</a:t>
              </a:r>
            </a:p>
          </p:txBody>
        </p:sp>
        <p:sp>
          <p:nvSpPr>
            <p:cNvPr id="20495" name="Text Box 128"/>
            <p:cNvSpPr txBox="1">
              <a:spLocks noChangeArrowheads="1"/>
            </p:cNvSpPr>
            <p:nvPr/>
          </p:nvSpPr>
          <p:spPr bwMode="auto">
            <a:xfrm>
              <a:off x="7346216" y="5368985"/>
              <a:ext cx="466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20</a:t>
              </a:r>
            </a:p>
          </p:txBody>
        </p:sp>
        <p:sp>
          <p:nvSpPr>
            <p:cNvPr id="20496" name="Text Box 129"/>
            <p:cNvSpPr txBox="1">
              <a:spLocks noChangeArrowheads="1"/>
            </p:cNvSpPr>
            <p:nvPr/>
          </p:nvSpPr>
          <p:spPr bwMode="auto">
            <a:xfrm>
              <a:off x="5342791" y="5367397"/>
              <a:ext cx="52770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aseline="30000"/>
                <a:t>-</a:t>
              </a:r>
              <a:r>
                <a:rPr lang="en-US" altLang="en-US" sz="2000"/>
                <a:t>40</a:t>
              </a:r>
            </a:p>
          </p:txBody>
        </p:sp>
        <p:sp>
          <p:nvSpPr>
            <p:cNvPr id="20497" name="Text Box 130"/>
            <p:cNvSpPr txBox="1">
              <a:spLocks noChangeArrowheads="1"/>
            </p:cNvSpPr>
            <p:nvPr/>
          </p:nvSpPr>
          <p:spPr bwMode="auto">
            <a:xfrm>
              <a:off x="8022491" y="5373747"/>
              <a:ext cx="466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40</a:t>
              </a:r>
            </a:p>
          </p:txBody>
        </p:sp>
        <p:sp>
          <p:nvSpPr>
            <p:cNvPr id="20498" name="Text Box 131"/>
            <p:cNvSpPr txBox="1">
              <a:spLocks noChangeArrowheads="1"/>
            </p:cNvSpPr>
            <p:nvPr/>
          </p:nvSpPr>
          <p:spPr bwMode="auto">
            <a:xfrm>
              <a:off x="6769953" y="5370572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0</a:t>
              </a:r>
            </a:p>
          </p:txBody>
        </p:sp>
        <p:grpSp>
          <p:nvGrpSpPr>
            <p:cNvPr id="20499" name="Group 134"/>
            <p:cNvGrpSpPr>
              <a:grpSpLocks/>
            </p:cNvGrpSpPr>
            <p:nvPr/>
          </p:nvGrpSpPr>
          <p:grpSpPr bwMode="auto">
            <a:xfrm>
              <a:off x="5601554" y="4056122"/>
              <a:ext cx="3563938" cy="461963"/>
              <a:chOff x="3306" y="2784"/>
              <a:chExt cx="2245" cy="291"/>
            </a:xfrm>
          </p:grpSpPr>
          <p:sp>
            <p:nvSpPr>
              <p:cNvPr id="20500" name="Text Box 114"/>
              <p:cNvSpPr txBox="1">
                <a:spLocks noChangeArrowheads="1"/>
              </p:cNvSpPr>
              <p:nvPr/>
            </p:nvSpPr>
            <p:spPr bwMode="auto">
              <a:xfrm>
                <a:off x="4961" y="2784"/>
                <a:ext cx="590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i="1"/>
                  <a:t>s</a:t>
                </a:r>
                <a:r>
                  <a:rPr lang="en-US" altLang="en-US" sz="2400"/>
                  <a:t>/mm</a:t>
                </a:r>
                <a:endParaRPr lang="en-US" altLang="en-US" sz="2400" i="1"/>
              </a:p>
            </p:txBody>
          </p:sp>
          <p:sp>
            <p:nvSpPr>
              <p:cNvPr id="174" name="Line 113"/>
              <p:cNvSpPr>
                <a:spLocks noChangeShapeType="1"/>
              </p:cNvSpPr>
              <p:nvPr/>
            </p:nvSpPr>
            <p:spPr bwMode="auto">
              <a:xfrm>
                <a:off x="3306" y="3051"/>
                <a:ext cx="1814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</p:grpSp>
      </p:grpSp>
      <p:sp>
        <p:nvSpPr>
          <p:cNvPr id="442458" name="Line 90"/>
          <p:cNvSpPr>
            <a:spLocks noChangeShapeType="1"/>
          </p:cNvSpPr>
          <p:nvPr/>
        </p:nvSpPr>
        <p:spPr bwMode="auto">
          <a:xfrm flipV="1">
            <a:off x="5453063" y="4080193"/>
            <a:ext cx="2671762" cy="17684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2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2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23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23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23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23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23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23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23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23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4424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4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110807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i="1">
                <a:solidFill>
                  <a:srgbClr val="333399"/>
                </a:solidFill>
              </a:rPr>
              <a:t>Sketching and interpreting force – distance graphs</a:t>
            </a:r>
            <a:endParaRPr lang="en-US" altLang="en-US" sz="2000">
              <a:latin typeface="Courier New" pitchFamily="49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dirty="0" smtClean="0">
                <a:solidFill>
                  <a:srgbClr val="000000"/>
                </a:solidFill>
              </a:rPr>
              <a:t>Hooke’s Law</a:t>
            </a:r>
            <a:endParaRPr lang="en-US" altLang="en-US" sz="2400" dirty="0" smtClean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444424" name="Rectangle 8"/>
          <p:cNvSpPr>
            <a:spLocks noChangeArrowheads="1"/>
          </p:cNvSpPr>
          <p:nvPr/>
        </p:nvSpPr>
        <p:spPr bwMode="auto">
          <a:xfrm>
            <a:off x="674688" y="2551113"/>
            <a:ext cx="7781925" cy="430688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altLang="en-US" sz="2400" dirty="0" smtClean="0">
                <a:latin typeface="+mn-lt"/>
                <a:sym typeface="Symbol" pitchFamily="18" charset="2"/>
              </a:rPr>
              <a:t>EXAMPLE: A force vs. displacement plot for a spring is shown. Find the work done by you if you displace the spring from 0 to 40 mm.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en-US" altLang="en-US" sz="2400" dirty="0" smtClean="0">
                <a:latin typeface="+mn-lt"/>
              </a:rPr>
              <a:t>SOLUTION: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  <a:defRPr/>
            </a:pPr>
            <a:r>
              <a:rPr lang="en-US" altLang="en-US" sz="2400" dirty="0" smtClean="0">
                <a:latin typeface="+mn-lt"/>
                <a:cs typeface="Courier New" pitchFamily="49" charset="0"/>
              </a:rPr>
              <a:t>The </a:t>
            </a:r>
            <a:r>
              <a:rPr lang="en-US" altLang="en-US" sz="2400" b="1" dirty="0" smtClean="0">
                <a:latin typeface="+mn-lt"/>
                <a:cs typeface="Courier New" pitchFamily="49" charset="0"/>
              </a:rPr>
              <a:t>area under the </a:t>
            </a:r>
            <a:r>
              <a:rPr lang="en-US" altLang="en-US" sz="2400" b="1" i="1" dirty="0" smtClean="0">
                <a:latin typeface="+mn-lt"/>
                <a:cs typeface="Courier New" pitchFamily="49" charset="0"/>
              </a:rPr>
              <a:t>F</a:t>
            </a:r>
            <a:r>
              <a:rPr lang="en-US" altLang="en-US" sz="2400" b="1" dirty="0" smtClean="0">
                <a:latin typeface="+mn-lt"/>
                <a:cs typeface="Courier New" pitchFamily="49" charset="0"/>
              </a:rPr>
              <a:t> vs. </a:t>
            </a:r>
            <a:r>
              <a:rPr lang="en-US" altLang="en-US" sz="2400" b="1" i="1" dirty="0" smtClean="0">
                <a:latin typeface="+mn-lt"/>
                <a:cs typeface="Courier New" pitchFamily="49" charset="0"/>
              </a:rPr>
              <a:t>s</a:t>
            </a:r>
            <a:r>
              <a:rPr lang="en-US" altLang="en-US" sz="2400" b="1" dirty="0" smtClean="0">
                <a:latin typeface="+mn-lt"/>
                <a:cs typeface="Courier New" pitchFamily="49" charset="0"/>
              </a:rPr>
              <a:t>                                                   graph represents the work                                                             done by that force</a:t>
            </a:r>
            <a:r>
              <a:rPr lang="en-US" altLang="en-US" sz="2400" dirty="0" smtClean="0">
                <a:latin typeface="+mn-lt"/>
                <a:cs typeface="Courier New" pitchFamily="49" charset="0"/>
              </a:rPr>
              <a:t>.</a:t>
            </a:r>
            <a:endParaRPr lang="en-US" altLang="en-US" sz="2400" b="1" i="1" dirty="0" smtClean="0">
              <a:latin typeface="+mn-lt"/>
              <a:cs typeface="Courier New" pitchFamily="49" charset="0"/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  <a:defRPr/>
            </a:pPr>
            <a:r>
              <a:rPr lang="en-US" altLang="en-US" sz="2400" dirty="0" smtClean="0">
                <a:latin typeface="+mn-lt"/>
                <a:cs typeface="Courier New" pitchFamily="49" charset="0"/>
              </a:rPr>
              <a:t>The area desired is from 0 mm                                          to 40 mm, shown here: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en-US" altLang="en-US" sz="2400" i="1" dirty="0" smtClean="0">
                <a:latin typeface="+mn-lt"/>
                <a:cs typeface="Courier New" pitchFamily="49" charset="0"/>
              </a:rPr>
              <a:t>        A</a:t>
            </a:r>
            <a:r>
              <a:rPr lang="en-US" altLang="en-US" sz="2400" dirty="0" smtClean="0">
                <a:latin typeface="+mn-lt"/>
                <a:cs typeface="Courier New" pitchFamily="49" charset="0"/>
              </a:rPr>
              <a:t> = (1/2)</a:t>
            </a:r>
            <a:r>
              <a:rPr lang="en-US" altLang="en-US" sz="2400" i="1" dirty="0" err="1" smtClean="0">
                <a:latin typeface="+mn-lt"/>
                <a:cs typeface="Courier New" pitchFamily="49" charset="0"/>
                <a:sym typeface="Symbol" pitchFamily="18" charset="2"/>
              </a:rPr>
              <a:t>bh</a:t>
            </a:r>
            <a:r>
              <a:rPr lang="en-US" altLang="en-US" sz="2400" dirty="0" smtClean="0">
                <a:latin typeface="+mn-lt"/>
                <a:cs typeface="Courier New" pitchFamily="49" charset="0"/>
                <a:sym typeface="Symbol" pitchFamily="18" charset="2"/>
              </a:rPr>
              <a:t>  = (1/2)(4010</a:t>
            </a:r>
            <a:r>
              <a:rPr lang="en-US" altLang="en-US" sz="2400" baseline="30000" dirty="0" smtClean="0">
                <a:latin typeface="+mn-lt"/>
                <a:cs typeface="Courier New" pitchFamily="49" charset="0"/>
                <a:sym typeface="Symbol" pitchFamily="18" charset="2"/>
              </a:rPr>
              <a:t>-3 </a:t>
            </a:r>
            <a:r>
              <a:rPr lang="en-US" altLang="en-US" sz="2400" dirty="0" smtClean="0">
                <a:latin typeface="+mn-lt"/>
                <a:cs typeface="Courier New" pitchFamily="49" charset="0"/>
                <a:sym typeface="Symbol" pitchFamily="18" charset="2"/>
              </a:rPr>
              <a:t>m)(20 N) = 0.4 J.</a:t>
            </a:r>
          </a:p>
        </p:txBody>
      </p:sp>
      <p:grpSp>
        <p:nvGrpSpPr>
          <p:cNvPr id="21509" name="Group 90"/>
          <p:cNvGrpSpPr>
            <a:grpSpLocks/>
          </p:cNvGrpSpPr>
          <p:nvPr/>
        </p:nvGrpSpPr>
        <p:grpSpPr bwMode="auto">
          <a:xfrm>
            <a:off x="828675" y="2008188"/>
            <a:ext cx="7464425" cy="461962"/>
            <a:chOff x="828675" y="4080730"/>
            <a:chExt cx="7464426" cy="461665"/>
          </a:xfrm>
        </p:grpSpPr>
        <p:sp>
          <p:nvSpPr>
            <p:cNvPr id="92" name="Rectangle 41"/>
            <p:cNvSpPr>
              <a:spLocks noChangeArrowheads="1"/>
            </p:cNvSpPr>
            <p:nvPr/>
          </p:nvSpPr>
          <p:spPr bwMode="auto">
            <a:xfrm>
              <a:off x="965200" y="4090249"/>
              <a:ext cx="1358900" cy="32046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en-US" altLang="en-US" sz="2400" i="1" dirty="0" smtClean="0">
                  <a:latin typeface="+mn-lt"/>
                  <a:cs typeface="Courier New" pitchFamily="49" charset="0"/>
                </a:rPr>
                <a:t>F</a:t>
              </a:r>
              <a:r>
                <a:rPr lang="en-US" altLang="en-US" sz="2400" dirty="0" smtClean="0">
                  <a:latin typeface="+mn-lt"/>
                  <a:cs typeface="Courier New" pitchFamily="49" charset="0"/>
                </a:rPr>
                <a:t> = </a:t>
              </a:r>
              <a:r>
                <a:rPr lang="en-US" altLang="en-US" sz="2400" i="1" dirty="0" smtClean="0">
                  <a:latin typeface="+mn-lt"/>
                  <a:cs typeface="Courier New" pitchFamily="49" charset="0"/>
                  <a:sym typeface="Symbol" pitchFamily="18" charset="2"/>
                </a:rPr>
                <a:t>- </a:t>
              </a:r>
              <a:r>
                <a:rPr lang="en-US" altLang="en-US" sz="2400" i="1" dirty="0" err="1" smtClean="0">
                  <a:latin typeface="+mn-lt"/>
                  <a:cs typeface="Courier New" pitchFamily="49" charset="0"/>
                  <a:sym typeface="Symbol" pitchFamily="18" charset="2"/>
                </a:rPr>
                <a:t>ks</a:t>
              </a:r>
              <a:endParaRPr lang="en-US" altLang="en-US" sz="2400" i="1" dirty="0" smtClean="0">
                <a:latin typeface="+mn-lt"/>
                <a:sym typeface="Symbol" pitchFamily="18" charset="2"/>
              </a:endParaRPr>
            </a:p>
          </p:txBody>
        </p:sp>
        <p:sp>
          <p:nvSpPr>
            <p:cNvPr id="93" name="Text Box 42"/>
            <p:cNvSpPr txBox="1">
              <a:spLocks noChangeArrowheads="1"/>
            </p:cNvSpPr>
            <p:nvPr/>
          </p:nvSpPr>
          <p:spPr bwMode="auto">
            <a:xfrm>
              <a:off x="3497263" y="4080730"/>
              <a:ext cx="4795838" cy="46166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/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altLang="en-US" sz="2400" dirty="0" smtClean="0">
                  <a:solidFill>
                    <a:schemeClr val="bg1"/>
                  </a:solidFill>
                  <a:latin typeface="+mn-lt"/>
                </a:rPr>
                <a:t>Hooke’s Law (the spring force)</a:t>
              </a:r>
            </a:p>
          </p:txBody>
        </p:sp>
        <p:sp>
          <p:nvSpPr>
            <p:cNvPr id="94" name="Rectangle 43"/>
            <p:cNvSpPr>
              <a:spLocks noChangeArrowheads="1"/>
            </p:cNvSpPr>
            <p:nvPr/>
          </p:nvSpPr>
          <p:spPr bwMode="auto">
            <a:xfrm>
              <a:off x="828675" y="4083903"/>
              <a:ext cx="7462839" cy="4584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+mn-lt"/>
              </a:endParaRPr>
            </a:p>
          </p:txBody>
        </p:sp>
      </p:grpSp>
      <p:grpSp>
        <p:nvGrpSpPr>
          <p:cNvPr id="95" name="Group 2"/>
          <p:cNvGrpSpPr>
            <a:grpSpLocks/>
          </p:cNvGrpSpPr>
          <p:nvPr/>
        </p:nvGrpSpPr>
        <p:grpSpPr bwMode="auto">
          <a:xfrm>
            <a:off x="4924425" y="3699193"/>
            <a:ext cx="4089400" cy="2559050"/>
            <a:chOff x="5076091" y="3211572"/>
            <a:chExt cx="4089401" cy="2559110"/>
          </a:xfrm>
        </p:grpSpPr>
        <p:grpSp>
          <p:nvGrpSpPr>
            <p:cNvPr id="96" name="Group 46"/>
            <p:cNvGrpSpPr>
              <a:grpSpLocks/>
            </p:cNvGrpSpPr>
            <p:nvPr/>
          </p:nvGrpSpPr>
          <p:grpSpPr bwMode="auto">
            <a:xfrm>
              <a:off x="5604728" y="3595747"/>
              <a:ext cx="2659063" cy="1773238"/>
              <a:chOff x="3648" y="1295"/>
              <a:chExt cx="1152" cy="768"/>
            </a:xfrm>
          </p:grpSpPr>
          <p:sp>
            <p:nvSpPr>
              <p:cNvPr id="113" name="Rectangle 47"/>
              <p:cNvSpPr>
                <a:spLocks noChangeArrowheads="1"/>
              </p:cNvSpPr>
              <p:nvPr/>
            </p:nvSpPr>
            <p:spPr bwMode="auto">
              <a:xfrm>
                <a:off x="3648" y="129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4" name="Rectangle 48"/>
              <p:cNvSpPr>
                <a:spLocks noChangeArrowheads="1"/>
              </p:cNvSpPr>
              <p:nvPr/>
            </p:nvSpPr>
            <p:spPr bwMode="auto">
              <a:xfrm>
                <a:off x="3792" y="129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5" name="Rectangle 49"/>
              <p:cNvSpPr>
                <a:spLocks noChangeArrowheads="1"/>
              </p:cNvSpPr>
              <p:nvPr/>
            </p:nvSpPr>
            <p:spPr bwMode="auto">
              <a:xfrm>
                <a:off x="3936" y="129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6" name="Rectangle 50"/>
              <p:cNvSpPr>
                <a:spLocks noChangeArrowheads="1"/>
              </p:cNvSpPr>
              <p:nvPr/>
            </p:nvSpPr>
            <p:spPr bwMode="auto">
              <a:xfrm>
                <a:off x="4080" y="129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7" name="Rectangle 51"/>
              <p:cNvSpPr>
                <a:spLocks noChangeArrowheads="1"/>
              </p:cNvSpPr>
              <p:nvPr/>
            </p:nvSpPr>
            <p:spPr bwMode="auto">
              <a:xfrm>
                <a:off x="4224" y="129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8" name="Rectangle 52"/>
              <p:cNvSpPr>
                <a:spLocks noChangeArrowheads="1"/>
              </p:cNvSpPr>
              <p:nvPr/>
            </p:nvSpPr>
            <p:spPr bwMode="auto">
              <a:xfrm>
                <a:off x="4368" y="129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9" name="Rectangle 53"/>
              <p:cNvSpPr>
                <a:spLocks noChangeArrowheads="1"/>
              </p:cNvSpPr>
              <p:nvPr/>
            </p:nvSpPr>
            <p:spPr bwMode="auto">
              <a:xfrm>
                <a:off x="4512" y="129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0" name="Rectangle 54"/>
              <p:cNvSpPr>
                <a:spLocks noChangeArrowheads="1"/>
              </p:cNvSpPr>
              <p:nvPr/>
            </p:nvSpPr>
            <p:spPr bwMode="auto">
              <a:xfrm>
                <a:off x="4656" y="129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1" name="Rectangle 55"/>
              <p:cNvSpPr>
                <a:spLocks noChangeArrowheads="1"/>
              </p:cNvSpPr>
              <p:nvPr/>
            </p:nvSpPr>
            <p:spPr bwMode="auto">
              <a:xfrm>
                <a:off x="3648" y="139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2" name="Rectangle 56"/>
              <p:cNvSpPr>
                <a:spLocks noChangeArrowheads="1"/>
              </p:cNvSpPr>
              <p:nvPr/>
            </p:nvSpPr>
            <p:spPr bwMode="auto">
              <a:xfrm>
                <a:off x="3792" y="139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" name="Rectangle 57"/>
              <p:cNvSpPr>
                <a:spLocks noChangeArrowheads="1"/>
              </p:cNvSpPr>
              <p:nvPr/>
            </p:nvSpPr>
            <p:spPr bwMode="auto">
              <a:xfrm>
                <a:off x="3936" y="139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4" name="Rectangle 58"/>
              <p:cNvSpPr>
                <a:spLocks noChangeArrowheads="1"/>
              </p:cNvSpPr>
              <p:nvPr/>
            </p:nvSpPr>
            <p:spPr bwMode="auto">
              <a:xfrm>
                <a:off x="4080" y="139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5" name="Rectangle 59"/>
              <p:cNvSpPr>
                <a:spLocks noChangeArrowheads="1"/>
              </p:cNvSpPr>
              <p:nvPr/>
            </p:nvSpPr>
            <p:spPr bwMode="auto">
              <a:xfrm>
                <a:off x="4224" y="139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6" name="Rectangle 60"/>
              <p:cNvSpPr>
                <a:spLocks noChangeArrowheads="1"/>
              </p:cNvSpPr>
              <p:nvPr/>
            </p:nvSpPr>
            <p:spPr bwMode="auto">
              <a:xfrm>
                <a:off x="4368" y="139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7" name="Rectangle 61"/>
              <p:cNvSpPr>
                <a:spLocks noChangeArrowheads="1"/>
              </p:cNvSpPr>
              <p:nvPr/>
            </p:nvSpPr>
            <p:spPr bwMode="auto">
              <a:xfrm>
                <a:off x="4512" y="139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8" name="Rectangle 62"/>
              <p:cNvSpPr>
                <a:spLocks noChangeArrowheads="1"/>
              </p:cNvSpPr>
              <p:nvPr/>
            </p:nvSpPr>
            <p:spPr bwMode="auto">
              <a:xfrm>
                <a:off x="4656" y="139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9" name="Rectangle 63"/>
              <p:cNvSpPr>
                <a:spLocks noChangeArrowheads="1"/>
              </p:cNvSpPr>
              <p:nvPr/>
            </p:nvSpPr>
            <p:spPr bwMode="auto">
              <a:xfrm>
                <a:off x="3648" y="148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30" name="Rectangle 64"/>
              <p:cNvSpPr>
                <a:spLocks noChangeArrowheads="1"/>
              </p:cNvSpPr>
              <p:nvPr/>
            </p:nvSpPr>
            <p:spPr bwMode="auto">
              <a:xfrm>
                <a:off x="3792" y="148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31" name="Rectangle 65"/>
              <p:cNvSpPr>
                <a:spLocks noChangeArrowheads="1"/>
              </p:cNvSpPr>
              <p:nvPr/>
            </p:nvSpPr>
            <p:spPr bwMode="auto">
              <a:xfrm>
                <a:off x="3936" y="148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32" name="Rectangle 66"/>
              <p:cNvSpPr>
                <a:spLocks noChangeArrowheads="1"/>
              </p:cNvSpPr>
              <p:nvPr/>
            </p:nvSpPr>
            <p:spPr bwMode="auto">
              <a:xfrm>
                <a:off x="4080" y="148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33" name="Rectangle 67"/>
              <p:cNvSpPr>
                <a:spLocks noChangeArrowheads="1"/>
              </p:cNvSpPr>
              <p:nvPr/>
            </p:nvSpPr>
            <p:spPr bwMode="auto">
              <a:xfrm>
                <a:off x="4224" y="148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34" name="Rectangle 68"/>
              <p:cNvSpPr>
                <a:spLocks noChangeArrowheads="1"/>
              </p:cNvSpPr>
              <p:nvPr/>
            </p:nvSpPr>
            <p:spPr bwMode="auto">
              <a:xfrm>
                <a:off x="4368" y="148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35" name="Rectangle 69"/>
              <p:cNvSpPr>
                <a:spLocks noChangeArrowheads="1"/>
              </p:cNvSpPr>
              <p:nvPr/>
            </p:nvSpPr>
            <p:spPr bwMode="auto">
              <a:xfrm>
                <a:off x="4512" y="148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36" name="Rectangle 70"/>
              <p:cNvSpPr>
                <a:spLocks noChangeArrowheads="1"/>
              </p:cNvSpPr>
              <p:nvPr/>
            </p:nvSpPr>
            <p:spPr bwMode="auto">
              <a:xfrm>
                <a:off x="4656" y="148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37" name="Rectangle 71"/>
              <p:cNvSpPr>
                <a:spLocks noChangeArrowheads="1"/>
              </p:cNvSpPr>
              <p:nvPr/>
            </p:nvSpPr>
            <p:spPr bwMode="auto">
              <a:xfrm>
                <a:off x="3648" y="1583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38" name="Rectangle 72"/>
              <p:cNvSpPr>
                <a:spLocks noChangeArrowheads="1"/>
              </p:cNvSpPr>
              <p:nvPr/>
            </p:nvSpPr>
            <p:spPr bwMode="auto">
              <a:xfrm>
                <a:off x="3792" y="1583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39" name="Rectangle 73"/>
              <p:cNvSpPr>
                <a:spLocks noChangeArrowheads="1"/>
              </p:cNvSpPr>
              <p:nvPr/>
            </p:nvSpPr>
            <p:spPr bwMode="auto">
              <a:xfrm>
                <a:off x="3936" y="1583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40" name="Rectangle 74"/>
              <p:cNvSpPr>
                <a:spLocks noChangeArrowheads="1"/>
              </p:cNvSpPr>
              <p:nvPr/>
            </p:nvSpPr>
            <p:spPr bwMode="auto">
              <a:xfrm>
                <a:off x="4080" y="1583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41" name="Rectangle 75"/>
              <p:cNvSpPr>
                <a:spLocks noChangeArrowheads="1"/>
              </p:cNvSpPr>
              <p:nvPr/>
            </p:nvSpPr>
            <p:spPr bwMode="auto">
              <a:xfrm>
                <a:off x="4224" y="1583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42" name="Rectangle 76"/>
              <p:cNvSpPr>
                <a:spLocks noChangeArrowheads="1"/>
              </p:cNvSpPr>
              <p:nvPr/>
            </p:nvSpPr>
            <p:spPr bwMode="auto">
              <a:xfrm>
                <a:off x="4368" y="1583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43" name="Rectangle 77"/>
              <p:cNvSpPr>
                <a:spLocks noChangeArrowheads="1"/>
              </p:cNvSpPr>
              <p:nvPr/>
            </p:nvSpPr>
            <p:spPr bwMode="auto">
              <a:xfrm>
                <a:off x="4512" y="1583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44" name="Rectangle 78"/>
              <p:cNvSpPr>
                <a:spLocks noChangeArrowheads="1"/>
              </p:cNvSpPr>
              <p:nvPr/>
            </p:nvSpPr>
            <p:spPr bwMode="auto">
              <a:xfrm>
                <a:off x="4656" y="1583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45" name="Rectangle 79"/>
              <p:cNvSpPr>
                <a:spLocks noChangeArrowheads="1"/>
              </p:cNvSpPr>
              <p:nvPr/>
            </p:nvSpPr>
            <p:spPr bwMode="auto">
              <a:xfrm>
                <a:off x="3648" y="1679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46" name="Rectangle 80"/>
              <p:cNvSpPr>
                <a:spLocks noChangeArrowheads="1"/>
              </p:cNvSpPr>
              <p:nvPr/>
            </p:nvSpPr>
            <p:spPr bwMode="auto">
              <a:xfrm>
                <a:off x="3792" y="1679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47" name="Rectangle 81"/>
              <p:cNvSpPr>
                <a:spLocks noChangeArrowheads="1"/>
              </p:cNvSpPr>
              <p:nvPr/>
            </p:nvSpPr>
            <p:spPr bwMode="auto">
              <a:xfrm>
                <a:off x="3936" y="1679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48" name="Rectangle 82"/>
              <p:cNvSpPr>
                <a:spLocks noChangeArrowheads="1"/>
              </p:cNvSpPr>
              <p:nvPr/>
            </p:nvSpPr>
            <p:spPr bwMode="auto">
              <a:xfrm>
                <a:off x="4080" y="1679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49" name="Rectangle 83"/>
              <p:cNvSpPr>
                <a:spLocks noChangeArrowheads="1"/>
              </p:cNvSpPr>
              <p:nvPr/>
            </p:nvSpPr>
            <p:spPr bwMode="auto">
              <a:xfrm>
                <a:off x="4224" y="1679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50" name="Rectangle 84"/>
              <p:cNvSpPr>
                <a:spLocks noChangeArrowheads="1"/>
              </p:cNvSpPr>
              <p:nvPr/>
            </p:nvSpPr>
            <p:spPr bwMode="auto">
              <a:xfrm>
                <a:off x="4368" y="1679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51" name="Rectangle 85"/>
              <p:cNvSpPr>
                <a:spLocks noChangeArrowheads="1"/>
              </p:cNvSpPr>
              <p:nvPr/>
            </p:nvSpPr>
            <p:spPr bwMode="auto">
              <a:xfrm>
                <a:off x="4512" y="1679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52" name="Rectangle 86"/>
              <p:cNvSpPr>
                <a:spLocks noChangeArrowheads="1"/>
              </p:cNvSpPr>
              <p:nvPr/>
            </p:nvSpPr>
            <p:spPr bwMode="auto">
              <a:xfrm>
                <a:off x="4656" y="1679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53" name="Rectangle 87"/>
              <p:cNvSpPr>
                <a:spLocks noChangeArrowheads="1"/>
              </p:cNvSpPr>
              <p:nvPr/>
            </p:nvSpPr>
            <p:spPr bwMode="auto">
              <a:xfrm>
                <a:off x="3648" y="177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54" name="Rectangle 88"/>
              <p:cNvSpPr>
                <a:spLocks noChangeArrowheads="1"/>
              </p:cNvSpPr>
              <p:nvPr/>
            </p:nvSpPr>
            <p:spPr bwMode="auto">
              <a:xfrm>
                <a:off x="3792" y="177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55" name="Rectangle 89"/>
              <p:cNvSpPr>
                <a:spLocks noChangeArrowheads="1"/>
              </p:cNvSpPr>
              <p:nvPr/>
            </p:nvSpPr>
            <p:spPr bwMode="auto">
              <a:xfrm>
                <a:off x="3936" y="177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56" name="Rectangle 90"/>
              <p:cNvSpPr>
                <a:spLocks noChangeArrowheads="1"/>
              </p:cNvSpPr>
              <p:nvPr/>
            </p:nvSpPr>
            <p:spPr bwMode="auto">
              <a:xfrm>
                <a:off x="4080" y="177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57" name="Rectangle 91"/>
              <p:cNvSpPr>
                <a:spLocks noChangeArrowheads="1"/>
              </p:cNvSpPr>
              <p:nvPr/>
            </p:nvSpPr>
            <p:spPr bwMode="auto">
              <a:xfrm>
                <a:off x="4224" y="177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58" name="Rectangle 92"/>
              <p:cNvSpPr>
                <a:spLocks noChangeArrowheads="1"/>
              </p:cNvSpPr>
              <p:nvPr/>
            </p:nvSpPr>
            <p:spPr bwMode="auto">
              <a:xfrm>
                <a:off x="4368" y="177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59" name="Rectangle 93"/>
              <p:cNvSpPr>
                <a:spLocks noChangeArrowheads="1"/>
              </p:cNvSpPr>
              <p:nvPr/>
            </p:nvSpPr>
            <p:spPr bwMode="auto">
              <a:xfrm>
                <a:off x="4512" y="177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60" name="Rectangle 94"/>
              <p:cNvSpPr>
                <a:spLocks noChangeArrowheads="1"/>
              </p:cNvSpPr>
              <p:nvPr/>
            </p:nvSpPr>
            <p:spPr bwMode="auto">
              <a:xfrm>
                <a:off x="4656" y="177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61" name="Rectangle 95"/>
              <p:cNvSpPr>
                <a:spLocks noChangeArrowheads="1"/>
              </p:cNvSpPr>
              <p:nvPr/>
            </p:nvSpPr>
            <p:spPr bwMode="auto">
              <a:xfrm>
                <a:off x="3648" y="187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62" name="Rectangle 96"/>
              <p:cNvSpPr>
                <a:spLocks noChangeArrowheads="1"/>
              </p:cNvSpPr>
              <p:nvPr/>
            </p:nvSpPr>
            <p:spPr bwMode="auto">
              <a:xfrm>
                <a:off x="3792" y="187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63" name="Rectangle 97"/>
              <p:cNvSpPr>
                <a:spLocks noChangeArrowheads="1"/>
              </p:cNvSpPr>
              <p:nvPr/>
            </p:nvSpPr>
            <p:spPr bwMode="auto">
              <a:xfrm>
                <a:off x="3936" y="187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64" name="Rectangle 98"/>
              <p:cNvSpPr>
                <a:spLocks noChangeArrowheads="1"/>
              </p:cNvSpPr>
              <p:nvPr/>
            </p:nvSpPr>
            <p:spPr bwMode="auto">
              <a:xfrm>
                <a:off x="4080" y="187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65" name="Rectangle 99"/>
              <p:cNvSpPr>
                <a:spLocks noChangeArrowheads="1"/>
              </p:cNvSpPr>
              <p:nvPr/>
            </p:nvSpPr>
            <p:spPr bwMode="auto">
              <a:xfrm>
                <a:off x="4224" y="187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66" name="Rectangle 100"/>
              <p:cNvSpPr>
                <a:spLocks noChangeArrowheads="1"/>
              </p:cNvSpPr>
              <p:nvPr/>
            </p:nvSpPr>
            <p:spPr bwMode="auto">
              <a:xfrm>
                <a:off x="4368" y="187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67" name="Rectangle 101"/>
              <p:cNvSpPr>
                <a:spLocks noChangeArrowheads="1"/>
              </p:cNvSpPr>
              <p:nvPr/>
            </p:nvSpPr>
            <p:spPr bwMode="auto">
              <a:xfrm>
                <a:off x="4512" y="187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68" name="Rectangle 102"/>
              <p:cNvSpPr>
                <a:spLocks noChangeArrowheads="1"/>
              </p:cNvSpPr>
              <p:nvPr/>
            </p:nvSpPr>
            <p:spPr bwMode="auto">
              <a:xfrm>
                <a:off x="4656" y="187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69" name="Rectangle 103"/>
              <p:cNvSpPr>
                <a:spLocks noChangeArrowheads="1"/>
              </p:cNvSpPr>
              <p:nvPr/>
            </p:nvSpPr>
            <p:spPr bwMode="auto">
              <a:xfrm>
                <a:off x="3648" y="196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70" name="Rectangle 104"/>
              <p:cNvSpPr>
                <a:spLocks noChangeArrowheads="1"/>
              </p:cNvSpPr>
              <p:nvPr/>
            </p:nvSpPr>
            <p:spPr bwMode="auto">
              <a:xfrm>
                <a:off x="3792" y="196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71" name="Rectangle 105"/>
              <p:cNvSpPr>
                <a:spLocks noChangeArrowheads="1"/>
              </p:cNvSpPr>
              <p:nvPr/>
            </p:nvSpPr>
            <p:spPr bwMode="auto">
              <a:xfrm>
                <a:off x="3936" y="196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72" name="Rectangle 106"/>
              <p:cNvSpPr>
                <a:spLocks noChangeArrowheads="1"/>
              </p:cNvSpPr>
              <p:nvPr/>
            </p:nvSpPr>
            <p:spPr bwMode="auto">
              <a:xfrm>
                <a:off x="4080" y="196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73" name="Rectangle 107"/>
              <p:cNvSpPr>
                <a:spLocks noChangeArrowheads="1"/>
              </p:cNvSpPr>
              <p:nvPr/>
            </p:nvSpPr>
            <p:spPr bwMode="auto">
              <a:xfrm>
                <a:off x="4224" y="196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74" name="Rectangle 108"/>
              <p:cNvSpPr>
                <a:spLocks noChangeArrowheads="1"/>
              </p:cNvSpPr>
              <p:nvPr/>
            </p:nvSpPr>
            <p:spPr bwMode="auto">
              <a:xfrm>
                <a:off x="4368" y="196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75" name="Rectangle 109"/>
              <p:cNvSpPr>
                <a:spLocks noChangeArrowheads="1"/>
              </p:cNvSpPr>
              <p:nvPr/>
            </p:nvSpPr>
            <p:spPr bwMode="auto">
              <a:xfrm>
                <a:off x="4512" y="196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77" name="Rectangle 110"/>
              <p:cNvSpPr>
                <a:spLocks noChangeArrowheads="1"/>
              </p:cNvSpPr>
              <p:nvPr/>
            </p:nvSpPr>
            <p:spPr bwMode="auto">
              <a:xfrm>
                <a:off x="4656" y="196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</p:grpSp>
        <p:sp>
          <p:nvSpPr>
            <p:cNvPr id="97" name="Line 111"/>
            <p:cNvSpPr>
              <a:spLocks noChangeShapeType="1"/>
            </p:cNvSpPr>
            <p:nvPr/>
          </p:nvSpPr>
          <p:spPr bwMode="auto">
            <a:xfrm>
              <a:off x="5604728" y="3595747"/>
              <a:ext cx="2659063" cy="1773238"/>
            </a:xfrm>
            <a:prstGeom prst="line">
              <a:avLst/>
            </a:prstGeom>
            <a:noFill/>
            <a:ln w="38100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8" name="Group 133"/>
            <p:cNvGrpSpPr>
              <a:grpSpLocks/>
            </p:cNvGrpSpPr>
            <p:nvPr/>
          </p:nvGrpSpPr>
          <p:grpSpPr bwMode="auto">
            <a:xfrm>
              <a:off x="6931881" y="3211572"/>
              <a:ext cx="884238" cy="2154238"/>
              <a:chOff x="4144" y="2252"/>
              <a:chExt cx="557" cy="1357"/>
            </a:xfrm>
          </p:grpSpPr>
          <p:sp>
            <p:nvSpPr>
              <p:cNvPr id="111" name="Line 116"/>
              <p:cNvSpPr>
                <a:spLocks noChangeShapeType="1"/>
              </p:cNvSpPr>
              <p:nvPr/>
            </p:nvSpPr>
            <p:spPr bwMode="auto">
              <a:xfrm flipV="1">
                <a:off x="4144" y="2352"/>
                <a:ext cx="0" cy="125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Text Box 117"/>
              <p:cNvSpPr txBox="1">
                <a:spLocks noChangeArrowheads="1"/>
              </p:cNvSpPr>
              <p:nvPr/>
            </p:nvSpPr>
            <p:spPr bwMode="auto">
              <a:xfrm>
                <a:off x="4169" y="2252"/>
                <a:ext cx="53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i="1"/>
                  <a:t>F </a:t>
                </a:r>
                <a:r>
                  <a:rPr lang="en-US" altLang="en-US" sz="2400"/>
                  <a:t>/ N</a:t>
                </a:r>
                <a:endParaRPr lang="en-US" altLang="en-US" sz="2400" i="1"/>
              </a:p>
            </p:txBody>
          </p:sp>
        </p:grpSp>
        <p:sp>
          <p:nvSpPr>
            <p:cNvPr id="99" name="Text Box 118"/>
            <p:cNvSpPr txBox="1">
              <a:spLocks noChangeArrowheads="1"/>
            </p:cNvSpPr>
            <p:nvPr/>
          </p:nvSpPr>
          <p:spPr bwMode="auto">
            <a:xfrm>
              <a:off x="5142766" y="3417947"/>
              <a:ext cx="438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20</a:t>
              </a:r>
            </a:p>
          </p:txBody>
        </p:sp>
        <p:sp>
          <p:nvSpPr>
            <p:cNvPr id="100" name="Text Box 122"/>
            <p:cNvSpPr txBox="1">
              <a:spLocks noChangeArrowheads="1"/>
            </p:cNvSpPr>
            <p:nvPr/>
          </p:nvSpPr>
          <p:spPr bwMode="auto">
            <a:xfrm>
              <a:off x="5176103" y="4311710"/>
              <a:ext cx="3746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 0</a:t>
              </a:r>
            </a:p>
          </p:txBody>
        </p:sp>
        <p:sp>
          <p:nvSpPr>
            <p:cNvPr id="101" name="Text Box 126"/>
            <p:cNvSpPr txBox="1">
              <a:spLocks noChangeArrowheads="1"/>
            </p:cNvSpPr>
            <p:nvPr/>
          </p:nvSpPr>
          <p:spPr bwMode="auto">
            <a:xfrm>
              <a:off x="5076091" y="5189597"/>
              <a:ext cx="4889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aseline="30000"/>
                <a:t>-</a:t>
              </a:r>
              <a:r>
                <a:rPr lang="en-US" altLang="en-US" sz="1800"/>
                <a:t>20</a:t>
              </a:r>
            </a:p>
          </p:txBody>
        </p:sp>
        <p:sp>
          <p:nvSpPr>
            <p:cNvPr id="102" name="Text Box 127"/>
            <p:cNvSpPr txBox="1">
              <a:spLocks noChangeArrowheads="1"/>
            </p:cNvSpPr>
            <p:nvPr/>
          </p:nvSpPr>
          <p:spPr bwMode="auto">
            <a:xfrm>
              <a:off x="5980966" y="5370572"/>
              <a:ext cx="52770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aseline="30000"/>
                <a:t>-</a:t>
              </a:r>
              <a:r>
                <a:rPr lang="en-US" altLang="en-US" sz="2000"/>
                <a:t>20</a:t>
              </a:r>
            </a:p>
          </p:txBody>
        </p:sp>
        <p:sp>
          <p:nvSpPr>
            <p:cNvPr id="103" name="Text Box 128"/>
            <p:cNvSpPr txBox="1">
              <a:spLocks noChangeArrowheads="1"/>
            </p:cNvSpPr>
            <p:nvPr/>
          </p:nvSpPr>
          <p:spPr bwMode="auto">
            <a:xfrm>
              <a:off x="7346216" y="5368985"/>
              <a:ext cx="466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20</a:t>
              </a:r>
            </a:p>
          </p:txBody>
        </p:sp>
        <p:sp>
          <p:nvSpPr>
            <p:cNvPr id="104" name="Text Box 129"/>
            <p:cNvSpPr txBox="1">
              <a:spLocks noChangeArrowheads="1"/>
            </p:cNvSpPr>
            <p:nvPr/>
          </p:nvSpPr>
          <p:spPr bwMode="auto">
            <a:xfrm>
              <a:off x="5342791" y="5367397"/>
              <a:ext cx="52770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aseline="30000"/>
                <a:t>-</a:t>
              </a:r>
              <a:r>
                <a:rPr lang="en-US" altLang="en-US" sz="2000"/>
                <a:t>40</a:t>
              </a:r>
            </a:p>
          </p:txBody>
        </p:sp>
        <p:sp>
          <p:nvSpPr>
            <p:cNvPr id="105" name="Text Box 130"/>
            <p:cNvSpPr txBox="1">
              <a:spLocks noChangeArrowheads="1"/>
            </p:cNvSpPr>
            <p:nvPr/>
          </p:nvSpPr>
          <p:spPr bwMode="auto">
            <a:xfrm>
              <a:off x="8022491" y="5373747"/>
              <a:ext cx="466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40</a:t>
              </a:r>
            </a:p>
          </p:txBody>
        </p:sp>
        <p:sp>
          <p:nvSpPr>
            <p:cNvPr id="106" name="Text Box 131"/>
            <p:cNvSpPr txBox="1">
              <a:spLocks noChangeArrowheads="1"/>
            </p:cNvSpPr>
            <p:nvPr/>
          </p:nvSpPr>
          <p:spPr bwMode="auto">
            <a:xfrm>
              <a:off x="6769953" y="5370572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0</a:t>
              </a:r>
            </a:p>
          </p:txBody>
        </p:sp>
        <p:grpSp>
          <p:nvGrpSpPr>
            <p:cNvPr id="107" name="Group 134"/>
            <p:cNvGrpSpPr>
              <a:grpSpLocks/>
            </p:cNvGrpSpPr>
            <p:nvPr/>
          </p:nvGrpSpPr>
          <p:grpSpPr bwMode="auto">
            <a:xfrm>
              <a:off x="5601554" y="4056122"/>
              <a:ext cx="3563938" cy="461963"/>
              <a:chOff x="3306" y="2784"/>
              <a:chExt cx="2245" cy="291"/>
            </a:xfrm>
          </p:grpSpPr>
          <p:sp>
            <p:nvSpPr>
              <p:cNvPr id="108" name="Text Box 114"/>
              <p:cNvSpPr txBox="1">
                <a:spLocks noChangeArrowheads="1"/>
              </p:cNvSpPr>
              <p:nvPr/>
            </p:nvSpPr>
            <p:spPr bwMode="auto">
              <a:xfrm>
                <a:off x="4961" y="2784"/>
                <a:ext cx="590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i="1"/>
                  <a:t>s</a:t>
                </a:r>
                <a:r>
                  <a:rPr lang="en-US" altLang="en-US" sz="2400"/>
                  <a:t>/mm</a:t>
                </a:r>
                <a:endParaRPr lang="en-US" altLang="en-US" sz="2400" i="1"/>
              </a:p>
            </p:txBody>
          </p:sp>
          <p:sp>
            <p:nvSpPr>
              <p:cNvPr id="110" name="Line 113"/>
              <p:cNvSpPr>
                <a:spLocks noChangeShapeType="1"/>
              </p:cNvSpPr>
              <p:nvPr/>
            </p:nvSpPr>
            <p:spPr bwMode="auto">
              <a:xfrm>
                <a:off x="3306" y="3051"/>
                <a:ext cx="1814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</p:grpSp>
      </p:grpSp>
      <p:sp>
        <p:nvSpPr>
          <p:cNvPr id="178" name="Line 90"/>
          <p:cNvSpPr>
            <a:spLocks noChangeShapeType="1"/>
          </p:cNvSpPr>
          <p:nvPr/>
        </p:nvSpPr>
        <p:spPr bwMode="auto">
          <a:xfrm flipV="1">
            <a:off x="5453063" y="4080193"/>
            <a:ext cx="2671762" cy="17684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4506" name="AutoShape 90"/>
          <p:cNvSpPr>
            <a:spLocks noChangeArrowheads="1"/>
          </p:cNvSpPr>
          <p:nvPr/>
        </p:nvSpPr>
        <p:spPr bwMode="auto">
          <a:xfrm flipH="1">
            <a:off x="6772910" y="4080351"/>
            <a:ext cx="1336675" cy="884237"/>
          </a:xfrm>
          <a:prstGeom prst="rtTriangle">
            <a:avLst/>
          </a:prstGeom>
          <a:solidFill>
            <a:srgbClr val="FF3300">
              <a:alpha val="5607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ourier New" pitchFamily="49" charset="0"/>
            </a:endParaRP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4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4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4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4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4445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44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44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50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110807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i="1">
                <a:solidFill>
                  <a:srgbClr val="333399"/>
                </a:solidFill>
              </a:rPr>
              <a:t>Elastic potential energy</a:t>
            </a:r>
            <a:endParaRPr lang="en-US" altLang="en-US" sz="2000" i="1">
              <a:latin typeface="Courier New" pitchFamily="49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dirty="0" smtClean="0">
                <a:solidFill>
                  <a:srgbClr val="000000"/>
                </a:solidFill>
              </a:rPr>
              <a:t>Elastic Potential Energy</a:t>
            </a:r>
            <a:endParaRPr lang="en-US" altLang="en-US" sz="2400" dirty="0" smtClean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444424" name="Rectangle 8"/>
          <p:cNvSpPr>
            <a:spLocks noChangeArrowheads="1"/>
          </p:cNvSpPr>
          <p:nvPr/>
        </p:nvSpPr>
        <p:spPr bwMode="auto">
          <a:xfrm>
            <a:off x="674688" y="2551113"/>
            <a:ext cx="7781925" cy="406082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altLang="en-US" sz="2400" dirty="0" smtClean="0">
                <a:latin typeface="+mn-lt"/>
                <a:sym typeface="Symbol" pitchFamily="18" charset="2"/>
              </a:rPr>
              <a:t>EXAMPLE: Show that the energy                                      “stored” in a stretched or compressed                                       spring is given by the above formula.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en-US" altLang="en-US" sz="2400" dirty="0" smtClean="0">
                <a:latin typeface="+mn-lt"/>
              </a:rPr>
              <a:t>SOLUTION: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  <a:defRPr/>
            </a:pPr>
            <a:r>
              <a:rPr lang="en-US" altLang="en-US" sz="2400" dirty="0" smtClean="0">
                <a:latin typeface="+mn-lt"/>
                <a:cs typeface="Courier New" pitchFamily="49" charset="0"/>
              </a:rPr>
              <a:t>We equate the work </a:t>
            </a:r>
            <a:r>
              <a:rPr lang="en-US" altLang="en-US" sz="2400" i="1" dirty="0" smtClean="0">
                <a:latin typeface="+mn-lt"/>
                <a:cs typeface="Courier New" pitchFamily="49" charset="0"/>
              </a:rPr>
              <a:t>W</a:t>
            </a:r>
            <a:r>
              <a:rPr lang="en-US" altLang="en-US" sz="2400" dirty="0" smtClean="0">
                <a:latin typeface="+mn-lt"/>
                <a:cs typeface="Courier New" pitchFamily="49" charset="0"/>
              </a:rPr>
              <a:t> done in                                       deforming a spring (having a spring constant </a:t>
            </a:r>
            <a:r>
              <a:rPr lang="en-US" altLang="en-US" sz="2400" i="1" dirty="0" smtClean="0">
                <a:latin typeface="+mn-lt"/>
                <a:cs typeface="Courier New" pitchFamily="49" charset="0"/>
              </a:rPr>
              <a:t>k </a:t>
            </a:r>
            <a:r>
              <a:rPr lang="en-US" altLang="en-US" sz="2400" dirty="0" smtClean="0">
                <a:latin typeface="+mn-lt"/>
                <a:cs typeface="Courier New" pitchFamily="49" charset="0"/>
              </a:rPr>
              <a:t>by a displacement </a:t>
            </a:r>
            <a:r>
              <a:rPr lang="en-US" altLang="en-US" sz="2400" dirty="0" smtClean="0">
                <a:solidFill>
                  <a:srgbClr val="000000"/>
                </a:solidFill>
                <a:latin typeface="Arial"/>
                <a:cs typeface="Courier New" pitchFamily="49" charset="0"/>
                <a:sym typeface="Symbol"/>
              </a:rPr>
              <a:t></a:t>
            </a:r>
            <a:r>
              <a:rPr lang="en-US" altLang="en-US" sz="2400" i="1" dirty="0" smtClean="0">
                <a:solidFill>
                  <a:srgbClr val="000000"/>
                </a:solidFill>
                <a:latin typeface="Arial"/>
                <a:cs typeface="Courier New" pitchFamily="49" charset="0"/>
                <a:sym typeface="Symbol" pitchFamily="18" charset="2"/>
              </a:rPr>
              <a:t>x</a:t>
            </a:r>
            <a:r>
              <a:rPr lang="en-US" altLang="en-US" sz="2400" dirty="0" smtClean="0">
                <a:latin typeface="+mn-lt"/>
                <a:cs typeface="Courier New" pitchFamily="49" charset="0"/>
              </a:rPr>
              <a:t>) to the energy </a:t>
            </a:r>
            <a:r>
              <a:rPr lang="en-US" altLang="en-US" sz="2400" i="1" dirty="0" smtClean="0">
                <a:solidFill>
                  <a:srgbClr val="000000"/>
                </a:solidFill>
                <a:latin typeface="Arial"/>
                <a:cs typeface="Courier New" pitchFamily="49" charset="0"/>
              </a:rPr>
              <a:t>E</a:t>
            </a:r>
            <a:r>
              <a:rPr lang="en-US" altLang="en-US" sz="2400" baseline="-25000" dirty="0" smtClean="0">
                <a:solidFill>
                  <a:srgbClr val="000000"/>
                </a:solidFill>
                <a:latin typeface="Arial"/>
                <a:cs typeface="Courier New" pitchFamily="49" charset="0"/>
              </a:rPr>
              <a:t>P</a:t>
            </a:r>
            <a:r>
              <a:rPr lang="en-US" altLang="en-US" sz="2400" dirty="0" smtClean="0">
                <a:latin typeface="+mn-lt"/>
                <a:cs typeface="Courier New" pitchFamily="49" charset="0"/>
              </a:rPr>
              <a:t> “stored” in the spring.</a:t>
            </a:r>
            <a:endParaRPr lang="en-US" altLang="en-US" sz="2400" b="1" i="1" dirty="0" smtClean="0">
              <a:latin typeface="+mn-lt"/>
              <a:cs typeface="Courier New" pitchFamily="49" charset="0"/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  <a:defRPr/>
            </a:pPr>
            <a:r>
              <a:rPr lang="en-US" altLang="en-US" sz="2400" dirty="0" smtClean="0">
                <a:latin typeface="+mn-lt"/>
                <a:cs typeface="Courier New" pitchFamily="49" charset="0"/>
              </a:rPr>
              <a:t>If the deformed spring is released, it will go back to its “relaxed” dimension, releasing all of its stored-up energy. This is why </a:t>
            </a:r>
            <a:r>
              <a:rPr lang="en-US" altLang="en-US" sz="2400" i="1" dirty="0" smtClean="0">
                <a:solidFill>
                  <a:srgbClr val="000000"/>
                </a:solidFill>
                <a:latin typeface="Arial"/>
                <a:cs typeface="Courier New" pitchFamily="49" charset="0"/>
              </a:rPr>
              <a:t>E</a:t>
            </a:r>
            <a:r>
              <a:rPr lang="en-US" altLang="en-US" sz="2400" baseline="-25000" dirty="0" smtClean="0">
                <a:solidFill>
                  <a:srgbClr val="000000"/>
                </a:solidFill>
                <a:latin typeface="Arial"/>
                <a:cs typeface="Courier New" pitchFamily="49" charset="0"/>
              </a:rPr>
              <a:t>P</a:t>
            </a:r>
            <a:r>
              <a:rPr lang="en-US" altLang="en-US" sz="2400" dirty="0" smtClean="0">
                <a:solidFill>
                  <a:srgbClr val="000000"/>
                </a:solidFill>
                <a:latin typeface="Arial"/>
                <a:cs typeface="Courier New" pitchFamily="49" charset="0"/>
              </a:rPr>
              <a:t> is called </a:t>
            </a:r>
            <a:r>
              <a:rPr lang="en-US" altLang="en-US" sz="2400" b="1" dirty="0" smtClean="0">
                <a:solidFill>
                  <a:srgbClr val="000000"/>
                </a:solidFill>
                <a:latin typeface="Arial"/>
                <a:cs typeface="Courier New" pitchFamily="49" charset="0"/>
              </a:rPr>
              <a:t>potential energy</a:t>
            </a:r>
            <a:r>
              <a:rPr lang="en-US" altLang="en-US" sz="2400" dirty="0" smtClean="0">
                <a:solidFill>
                  <a:srgbClr val="000000"/>
                </a:solidFill>
                <a:latin typeface="Arial"/>
                <a:cs typeface="Courier New" pitchFamily="49" charset="0"/>
              </a:rPr>
              <a:t>.</a:t>
            </a:r>
            <a:endParaRPr lang="en-US" altLang="en-US" sz="2400" baseline="-25000" dirty="0" smtClean="0">
              <a:latin typeface="+mn-lt"/>
              <a:cs typeface="Courier New" pitchFamily="49" charset="0"/>
              <a:sym typeface="Symbol" pitchFamily="18" charset="2"/>
            </a:endParaRPr>
          </a:p>
        </p:txBody>
      </p:sp>
      <p:grpSp>
        <p:nvGrpSpPr>
          <p:cNvPr id="2" name="Group 94"/>
          <p:cNvGrpSpPr>
            <a:grpSpLocks/>
          </p:cNvGrpSpPr>
          <p:nvPr/>
        </p:nvGrpSpPr>
        <p:grpSpPr bwMode="auto">
          <a:xfrm>
            <a:off x="828675" y="2008188"/>
            <a:ext cx="7464425" cy="461962"/>
            <a:chOff x="828675" y="2008188"/>
            <a:chExt cx="7464425" cy="461962"/>
          </a:xfrm>
        </p:grpSpPr>
        <p:sp>
          <p:nvSpPr>
            <p:cNvPr id="92" name="Rectangle 41"/>
            <p:cNvSpPr>
              <a:spLocks noChangeArrowheads="1"/>
            </p:cNvSpPr>
            <p:nvPr/>
          </p:nvSpPr>
          <p:spPr bwMode="auto">
            <a:xfrm>
              <a:off x="965200" y="2011363"/>
              <a:ext cx="2495550" cy="35560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en-US" altLang="en-US" sz="2400" i="1" dirty="0" smtClean="0">
                  <a:latin typeface="+mn-lt"/>
                  <a:cs typeface="Courier New" pitchFamily="49" charset="0"/>
                </a:rPr>
                <a:t>E</a:t>
              </a:r>
              <a:r>
                <a:rPr lang="en-US" altLang="en-US" sz="2400" baseline="-25000" dirty="0" smtClean="0">
                  <a:latin typeface="+mn-lt"/>
                  <a:cs typeface="Courier New" pitchFamily="49" charset="0"/>
                </a:rPr>
                <a:t>P</a:t>
              </a:r>
              <a:r>
                <a:rPr lang="en-US" altLang="en-US" sz="2400" dirty="0" smtClean="0">
                  <a:latin typeface="+mn-lt"/>
                  <a:cs typeface="Courier New" pitchFamily="49" charset="0"/>
                </a:rPr>
                <a:t> = </a:t>
              </a:r>
              <a:r>
                <a:rPr lang="en-US" altLang="en-US" sz="2400" dirty="0" smtClean="0">
                  <a:latin typeface="+mn-lt"/>
                  <a:cs typeface="Courier New" pitchFamily="49" charset="0"/>
                  <a:sym typeface="Symbol" pitchFamily="18" charset="2"/>
                </a:rPr>
                <a:t>(1/2)</a:t>
              </a:r>
              <a:r>
                <a:rPr lang="en-US" altLang="en-US" sz="2400" i="1" dirty="0" err="1" smtClean="0">
                  <a:latin typeface="+mn-lt"/>
                  <a:cs typeface="Courier New" pitchFamily="49" charset="0"/>
                  <a:sym typeface="Symbol" pitchFamily="18" charset="2"/>
                </a:rPr>
                <a:t>k</a:t>
              </a:r>
              <a:r>
                <a:rPr lang="en-US" altLang="en-US" sz="2400" dirty="0" err="1" smtClean="0">
                  <a:latin typeface="+mn-lt"/>
                  <a:cs typeface="Courier New" pitchFamily="49" charset="0"/>
                  <a:sym typeface="Symbol"/>
                </a:rPr>
                <a:t></a:t>
              </a:r>
              <a:r>
                <a:rPr lang="en-US" altLang="en-US" sz="2400" i="1" dirty="0" err="1" smtClean="0">
                  <a:latin typeface="+mn-lt"/>
                  <a:cs typeface="Courier New" pitchFamily="49" charset="0"/>
                  <a:sym typeface="Symbol" pitchFamily="18" charset="2"/>
                </a:rPr>
                <a:t>x</a:t>
              </a:r>
              <a:r>
                <a:rPr lang="en-US" altLang="en-US" sz="2400" baseline="30000" dirty="0" smtClean="0">
                  <a:latin typeface="+mn-lt"/>
                  <a:cs typeface="Courier New" pitchFamily="49" charset="0"/>
                  <a:sym typeface="Symbol" pitchFamily="18" charset="2"/>
                </a:rPr>
                <a:t> 2</a:t>
              </a:r>
              <a:endParaRPr lang="en-US" altLang="en-US" sz="2400" dirty="0" smtClean="0">
                <a:latin typeface="+mn-lt"/>
                <a:sym typeface="Symbol" pitchFamily="18" charset="2"/>
              </a:endParaRPr>
            </a:p>
          </p:txBody>
        </p:sp>
        <p:sp>
          <p:nvSpPr>
            <p:cNvPr id="93" name="Text Box 42"/>
            <p:cNvSpPr txBox="1">
              <a:spLocks noChangeArrowheads="1"/>
            </p:cNvSpPr>
            <p:nvPr/>
          </p:nvSpPr>
          <p:spPr bwMode="auto">
            <a:xfrm>
              <a:off x="4614863" y="2008188"/>
              <a:ext cx="3678237" cy="46196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/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altLang="en-US" sz="2400" dirty="0" smtClean="0">
                  <a:solidFill>
                    <a:schemeClr val="bg1"/>
                  </a:solidFill>
                  <a:latin typeface="+mn-lt"/>
                </a:rPr>
                <a:t>Elastic potential energy</a:t>
              </a:r>
            </a:p>
          </p:txBody>
        </p:sp>
        <p:sp>
          <p:nvSpPr>
            <p:cNvPr id="94" name="Rectangle 43"/>
            <p:cNvSpPr>
              <a:spLocks noChangeArrowheads="1"/>
            </p:cNvSpPr>
            <p:nvPr/>
          </p:nvSpPr>
          <p:spPr bwMode="auto">
            <a:xfrm>
              <a:off x="828675" y="2011363"/>
              <a:ext cx="7462838" cy="45878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+mn-lt"/>
              </a:endParaRPr>
            </a:p>
          </p:txBody>
        </p:sp>
      </p:grpSp>
      <p:grpSp>
        <p:nvGrpSpPr>
          <p:cNvPr id="3" name="Group 179"/>
          <p:cNvGrpSpPr>
            <a:grpSpLocks/>
          </p:cNvGrpSpPr>
          <p:nvPr/>
        </p:nvGrpSpPr>
        <p:grpSpPr bwMode="auto">
          <a:xfrm>
            <a:off x="5494338" y="2460625"/>
            <a:ext cx="3649662" cy="2155825"/>
            <a:chOff x="5494315" y="2461282"/>
            <a:chExt cx="3649685" cy="2154463"/>
          </a:xfrm>
        </p:grpSpPr>
        <p:sp>
          <p:nvSpPr>
            <p:cNvPr id="22535" name="Line 116"/>
            <p:cNvSpPr>
              <a:spLocks noChangeShapeType="1"/>
            </p:cNvSpPr>
            <p:nvPr/>
          </p:nvSpPr>
          <p:spPr bwMode="auto">
            <a:xfrm flipV="1">
              <a:off x="5957097" y="2540270"/>
              <a:ext cx="0" cy="18769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536" name="Group 46"/>
            <p:cNvGrpSpPr>
              <a:grpSpLocks/>
            </p:cNvGrpSpPr>
            <p:nvPr/>
          </p:nvGrpSpPr>
          <p:grpSpPr bwMode="auto">
            <a:xfrm>
              <a:off x="5956280" y="2639085"/>
              <a:ext cx="2659063" cy="1773240"/>
              <a:chOff x="3648" y="1295"/>
              <a:chExt cx="1152" cy="768"/>
            </a:xfrm>
          </p:grpSpPr>
          <p:sp>
            <p:nvSpPr>
              <p:cNvPr id="22542" name="Rectangle 47"/>
              <p:cNvSpPr>
                <a:spLocks noChangeArrowheads="1"/>
              </p:cNvSpPr>
              <p:nvPr/>
            </p:nvSpPr>
            <p:spPr bwMode="auto">
              <a:xfrm>
                <a:off x="3648" y="129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43" name="Rectangle 48"/>
              <p:cNvSpPr>
                <a:spLocks noChangeArrowheads="1"/>
              </p:cNvSpPr>
              <p:nvPr/>
            </p:nvSpPr>
            <p:spPr bwMode="auto">
              <a:xfrm>
                <a:off x="3792" y="129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44" name="Rectangle 49"/>
              <p:cNvSpPr>
                <a:spLocks noChangeArrowheads="1"/>
              </p:cNvSpPr>
              <p:nvPr/>
            </p:nvSpPr>
            <p:spPr bwMode="auto">
              <a:xfrm>
                <a:off x="3936" y="129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45" name="Rectangle 50"/>
              <p:cNvSpPr>
                <a:spLocks noChangeArrowheads="1"/>
              </p:cNvSpPr>
              <p:nvPr/>
            </p:nvSpPr>
            <p:spPr bwMode="auto">
              <a:xfrm>
                <a:off x="4080" y="129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46" name="Rectangle 51"/>
              <p:cNvSpPr>
                <a:spLocks noChangeArrowheads="1"/>
              </p:cNvSpPr>
              <p:nvPr/>
            </p:nvSpPr>
            <p:spPr bwMode="auto">
              <a:xfrm>
                <a:off x="4224" y="129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47" name="Rectangle 52"/>
              <p:cNvSpPr>
                <a:spLocks noChangeArrowheads="1"/>
              </p:cNvSpPr>
              <p:nvPr/>
            </p:nvSpPr>
            <p:spPr bwMode="auto">
              <a:xfrm>
                <a:off x="4368" y="129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48" name="Rectangle 53"/>
              <p:cNvSpPr>
                <a:spLocks noChangeArrowheads="1"/>
              </p:cNvSpPr>
              <p:nvPr/>
            </p:nvSpPr>
            <p:spPr bwMode="auto">
              <a:xfrm>
                <a:off x="4512" y="129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49" name="Rectangle 54"/>
              <p:cNvSpPr>
                <a:spLocks noChangeArrowheads="1"/>
              </p:cNvSpPr>
              <p:nvPr/>
            </p:nvSpPr>
            <p:spPr bwMode="auto">
              <a:xfrm>
                <a:off x="4656" y="129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50" name="Rectangle 55"/>
              <p:cNvSpPr>
                <a:spLocks noChangeArrowheads="1"/>
              </p:cNvSpPr>
              <p:nvPr/>
            </p:nvSpPr>
            <p:spPr bwMode="auto">
              <a:xfrm>
                <a:off x="3648" y="139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51" name="Rectangle 56"/>
              <p:cNvSpPr>
                <a:spLocks noChangeArrowheads="1"/>
              </p:cNvSpPr>
              <p:nvPr/>
            </p:nvSpPr>
            <p:spPr bwMode="auto">
              <a:xfrm>
                <a:off x="3792" y="139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52" name="Rectangle 57"/>
              <p:cNvSpPr>
                <a:spLocks noChangeArrowheads="1"/>
              </p:cNvSpPr>
              <p:nvPr/>
            </p:nvSpPr>
            <p:spPr bwMode="auto">
              <a:xfrm>
                <a:off x="3936" y="139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53" name="Rectangle 58"/>
              <p:cNvSpPr>
                <a:spLocks noChangeArrowheads="1"/>
              </p:cNvSpPr>
              <p:nvPr/>
            </p:nvSpPr>
            <p:spPr bwMode="auto">
              <a:xfrm>
                <a:off x="4080" y="139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54" name="Rectangle 59"/>
              <p:cNvSpPr>
                <a:spLocks noChangeArrowheads="1"/>
              </p:cNvSpPr>
              <p:nvPr/>
            </p:nvSpPr>
            <p:spPr bwMode="auto">
              <a:xfrm>
                <a:off x="4224" y="139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55" name="Rectangle 60"/>
              <p:cNvSpPr>
                <a:spLocks noChangeArrowheads="1"/>
              </p:cNvSpPr>
              <p:nvPr/>
            </p:nvSpPr>
            <p:spPr bwMode="auto">
              <a:xfrm>
                <a:off x="4368" y="139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56" name="Rectangle 61"/>
              <p:cNvSpPr>
                <a:spLocks noChangeArrowheads="1"/>
              </p:cNvSpPr>
              <p:nvPr/>
            </p:nvSpPr>
            <p:spPr bwMode="auto">
              <a:xfrm>
                <a:off x="4512" y="139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57" name="Rectangle 62"/>
              <p:cNvSpPr>
                <a:spLocks noChangeArrowheads="1"/>
              </p:cNvSpPr>
              <p:nvPr/>
            </p:nvSpPr>
            <p:spPr bwMode="auto">
              <a:xfrm>
                <a:off x="4656" y="139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58" name="Rectangle 63"/>
              <p:cNvSpPr>
                <a:spLocks noChangeArrowheads="1"/>
              </p:cNvSpPr>
              <p:nvPr/>
            </p:nvSpPr>
            <p:spPr bwMode="auto">
              <a:xfrm>
                <a:off x="3648" y="148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59" name="Rectangle 64"/>
              <p:cNvSpPr>
                <a:spLocks noChangeArrowheads="1"/>
              </p:cNvSpPr>
              <p:nvPr/>
            </p:nvSpPr>
            <p:spPr bwMode="auto">
              <a:xfrm>
                <a:off x="3792" y="148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60" name="Rectangle 65"/>
              <p:cNvSpPr>
                <a:spLocks noChangeArrowheads="1"/>
              </p:cNvSpPr>
              <p:nvPr/>
            </p:nvSpPr>
            <p:spPr bwMode="auto">
              <a:xfrm>
                <a:off x="3936" y="148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61" name="Rectangle 66"/>
              <p:cNvSpPr>
                <a:spLocks noChangeArrowheads="1"/>
              </p:cNvSpPr>
              <p:nvPr/>
            </p:nvSpPr>
            <p:spPr bwMode="auto">
              <a:xfrm>
                <a:off x="4080" y="148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62" name="Rectangle 67"/>
              <p:cNvSpPr>
                <a:spLocks noChangeArrowheads="1"/>
              </p:cNvSpPr>
              <p:nvPr/>
            </p:nvSpPr>
            <p:spPr bwMode="auto">
              <a:xfrm>
                <a:off x="4224" y="148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63" name="Rectangle 68"/>
              <p:cNvSpPr>
                <a:spLocks noChangeArrowheads="1"/>
              </p:cNvSpPr>
              <p:nvPr/>
            </p:nvSpPr>
            <p:spPr bwMode="auto">
              <a:xfrm>
                <a:off x="4368" y="148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64" name="Rectangle 69"/>
              <p:cNvSpPr>
                <a:spLocks noChangeArrowheads="1"/>
              </p:cNvSpPr>
              <p:nvPr/>
            </p:nvSpPr>
            <p:spPr bwMode="auto">
              <a:xfrm>
                <a:off x="4512" y="148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65" name="Rectangle 70"/>
              <p:cNvSpPr>
                <a:spLocks noChangeArrowheads="1"/>
              </p:cNvSpPr>
              <p:nvPr/>
            </p:nvSpPr>
            <p:spPr bwMode="auto">
              <a:xfrm>
                <a:off x="4656" y="148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66" name="Rectangle 71"/>
              <p:cNvSpPr>
                <a:spLocks noChangeArrowheads="1"/>
              </p:cNvSpPr>
              <p:nvPr/>
            </p:nvSpPr>
            <p:spPr bwMode="auto">
              <a:xfrm>
                <a:off x="3648" y="1583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67" name="Rectangle 72"/>
              <p:cNvSpPr>
                <a:spLocks noChangeArrowheads="1"/>
              </p:cNvSpPr>
              <p:nvPr/>
            </p:nvSpPr>
            <p:spPr bwMode="auto">
              <a:xfrm>
                <a:off x="3792" y="1583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68" name="Rectangle 73"/>
              <p:cNvSpPr>
                <a:spLocks noChangeArrowheads="1"/>
              </p:cNvSpPr>
              <p:nvPr/>
            </p:nvSpPr>
            <p:spPr bwMode="auto">
              <a:xfrm>
                <a:off x="3936" y="1583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69" name="Rectangle 74"/>
              <p:cNvSpPr>
                <a:spLocks noChangeArrowheads="1"/>
              </p:cNvSpPr>
              <p:nvPr/>
            </p:nvSpPr>
            <p:spPr bwMode="auto">
              <a:xfrm>
                <a:off x="4080" y="1583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70" name="Rectangle 75"/>
              <p:cNvSpPr>
                <a:spLocks noChangeArrowheads="1"/>
              </p:cNvSpPr>
              <p:nvPr/>
            </p:nvSpPr>
            <p:spPr bwMode="auto">
              <a:xfrm>
                <a:off x="4224" y="1583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71" name="Rectangle 76"/>
              <p:cNvSpPr>
                <a:spLocks noChangeArrowheads="1"/>
              </p:cNvSpPr>
              <p:nvPr/>
            </p:nvSpPr>
            <p:spPr bwMode="auto">
              <a:xfrm>
                <a:off x="4368" y="1583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72" name="Rectangle 77"/>
              <p:cNvSpPr>
                <a:spLocks noChangeArrowheads="1"/>
              </p:cNvSpPr>
              <p:nvPr/>
            </p:nvSpPr>
            <p:spPr bwMode="auto">
              <a:xfrm>
                <a:off x="4512" y="1583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73" name="Rectangle 78"/>
              <p:cNvSpPr>
                <a:spLocks noChangeArrowheads="1"/>
              </p:cNvSpPr>
              <p:nvPr/>
            </p:nvSpPr>
            <p:spPr bwMode="auto">
              <a:xfrm>
                <a:off x="4656" y="1583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74" name="Rectangle 79"/>
              <p:cNvSpPr>
                <a:spLocks noChangeArrowheads="1"/>
              </p:cNvSpPr>
              <p:nvPr/>
            </p:nvSpPr>
            <p:spPr bwMode="auto">
              <a:xfrm>
                <a:off x="3648" y="1679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75" name="Rectangle 80"/>
              <p:cNvSpPr>
                <a:spLocks noChangeArrowheads="1"/>
              </p:cNvSpPr>
              <p:nvPr/>
            </p:nvSpPr>
            <p:spPr bwMode="auto">
              <a:xfrm>
                <a:off x="3792" y="1679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76" name="Rectangle 81"/>
              <p:cNvSpPr>
                <a:spLocks noChangeArrowheads="1"/>
              </p:cNvSpPr>
              <p:nvPr/>
            </p:nvSpPr>
            <p:spPr bwMode="auto">
              <a:xfrm>
                <a:off x="3936" y="1679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77" name="Rectangle 82"/>
              <p:cNvSpPr>
                <a:spLocks noChangeArrowheads="1"/>
              </p:cNvSpPr>
              <p:nvPr/>
            </p:nvSpPr>
            <p:spPr bwMode="auto">
              <a:xfrm>
                <a:off x="4080" y="1679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78" name="Rectangle 83"/>
              <p:cNvSpPr>
                <a:spLocks noChangeArrowheads="1"/>
              </p:cNvSpPr>
              <p:nvPr/>
            </p:nvSpPr>
            <p:spPr bwMode="auto">
              <a:xfrm>
                <a:off x="4224" y="1679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79" name="Rectangle 84"/>
              <p:cNvSpPr>
                <a:spLocks noChangeArrowheads="1"/>
              </p:cNvSpPr>
              <p:nvPr/>
            </p:nvSpPr>
            <p:spPr bwMode="auto">
              <a:xfrm>
                <a:off x="4368" y="1679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80" name="Rectangle 85"/>
              <p:cNvSpPr>
                <a:spLocks noChangeArrowheads="1"/>
              </p:cNvSpPr>
              <p:nvPr/>
            </p:nvSpPr>
            <p:spPr bwMode="auto">
              <a:xfrm>
                <a:off x="4512" y="1679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81" name="Rectangle 86"/>
              <p:cNvSpPr>
                <a:spLocks noChangeArrowheads="1"/>
              </p:cNvSpPr>
              <p:nvPr/>
            </p:nvSpPr>
            <p:spPr bwMode="auto">
              <a:xfrm>
                <a:off x="4656" y="1679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82" name="Rectangle 87"/>
              <p:cNvSpPr>
                <a:spLocks noChangeArrowheads="1"/>
              </p:cNvSpPr>
              <p:nvPr/>
            </p:nvSpPr>
            <p:spPr bwMode="auto">
              <a:xfrm>
                <a:off x="3648" y="177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83" name="Rectangle 88"/>
              <p:cNvSpPr>
                <a:spLocks noChangeArrowheads="1"/>
              </p:cNvSpPr>
              <p:nvPr/>
            </p:nvSpPr>
            <p:spPr bwMode="auto">
              <a:xfrm>
                <a:off x="3792" y="177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84" name="Rectangle 89"/>
              <p:cNvSpPr>
                <a:spLocks noChangeArrowheads="1"/>
              </p:cNvSpPr>
              <p:nvPr/>
            </p:nvSpPr>
            <p:spPr bwMode="auto">
              <a:xfrm>
                <a:off x="3936" y="177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85" name="Rectangle 90"/>
              <p:cNvSpPr>
                <a:spLocks noChangeArrowheads="1"/>
              </p:cNvSpPr>
              <p:nvPr/>
            </p:nvSpPr>
            <p:spPr bwMode="auto">
              <a:xfrm>
                <a:off x="4080" y="177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86" name="Rectangle 91"/>
              <p:cNvSpPr>
                <a:spLocks noChangeArrowheads="1"/>
              </p:cNvSpPr>
              <p:nvPr/>
            </p:nvSpPr>
            <p:spPr bwMode="auto">
              <a:xfrm>
                <a:off x="4224" y="177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87" name="Rectangle 92"/>
              <p:cNvSpPr>
                <a:spLocks noChangeArrowheads="1"/>
              </p:cNvSpPr>
              <p:nvPr/>
            </p:nvSpPr>
            <p:spPr bwMode="auto">
              <a:xfrm>
                <a:off x="4368" y="177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88" name="Rectangle 93"/>
              <p:cNvSpPr>
                <a:spLocks noChangeArrowheads="1"/>
              </p:cNvSpPr>
              <p:nvPr/>
            </p:nvSpPr>
            <p:spPr bwMode="auto">
              <a:xfrm>
                <a:off x="4512" y="177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89" name="Rectangle 94"/>
              <p:cNvSpPr>
                <a:spLocks noChangeArrowheads="1"/>
              </p:cNvSpPr>
              <p:nvPr/>
            </p:nvSpPr>
            <p:spPr bwMode="auto">
              <a:xfrm>
                <a:off x="4656" y="177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90" name="Rectangle 95"/>
              <p:cNvSpPr>
                <a:spLocks noChangeArrowheads="1"/>
              </p:cNvSpPr>
              <p:nvPr/>
            </p:nvSpPr>
            <p:spPr bwMode="auto">
              <a:xfrm>
                <a:off x="3648" y="187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91" name="Rectangle 96"/>
              <p:cNvSpPr>
                <a:spLocks noChangeArrowheads="1"/>
              </p:cNvSpPr>
              <p:nvPr/>
            </p:nvSpPr>
            <p:spPr bwMode="auto">
              <a:xfrm>
                <a:off x="3792" y="187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92" name="Rectangle 97"/>
              <p:cNvSpPr>
                <a:spLocks noChangeArrowheads="1"/>
              </p:cNvSpPr>
              <p:nvPr/>
            </p:nvSpPr>
            <p:spPr bwMode="auto">
              <a:xfrm>
                <a:off x="3936" y="187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93" name="Rectangle 98"/>
              <p:cNvSpPr>
                <a:spLocks noChangeArrowheads="1"/>
              </p:cNvSpPr>
              <p:nvPr/>
            </p:nvSpPr>
            <p:spPr bwMode="auto">
              <a:xfrm>
                <a:off x="4080" y="187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94" name="Rectangle 99"/>
              <p:cNvSpPr>
                <a:spLocks noChangeArrowheads="1"/>
              </p:cNvSpPr>
              <p:nvPr/>
            </p:nvSpPr>
            <p:spPr bwMode="auto">
              <a:xfrm>
                <a:off x="4224" y="187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95" name="Rectangle 100"/>
              <p:cNvSpPr>
                <a:spLocks noChangeArrowheads="1"/>
              </p:cNvSpPr>
              <p:nvPr/>
            </p:nvSpPr>
            <p:spPr bwMode="auto">
              <a:xfrm>
                <a:off x="4368" y="187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96" name="Rectangle 101"/>
              <p:cNvSpPr>
                <a:spLocks noChangeArrowheads="1"/>
              </p:cNvSpPr>
              <p:nvPr/>
            </p:nvSpPr>
            <p:spPr bwMode="auto">
              <a:xfrm>
                <a:off x="4512" y="187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97" name="Rectangle 102"/>
              <p:cNvSpPr>
                <a:spLocks noChangeArrowheads="1"/>
              </p:cNvSpPr>
              <p:nvPr/>
            </p:nvSpPr>
            <p:spPr bwMode="auto">
              <a:xfrm>
                <a:off x="4656" y="187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98" name="Rectangle 103"/>
              <p:cNvSpPr>
                <a:spLocks noChangeArrowheads="1"/>
              </p:cNvSpPr>
              <p:nvPr/>
            </p:nvSpPr>
            <p:spPr bwMode="auto">
              <a:xfrm>
                <a:off x="3648" y="196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599" name="Rectangle 104"/>
              <p:cNvSpPr>
                <a:spLocks noChangeArrowheads="1"/>
              </p:cNvSpPr>
              <p:nvPr/>
            </p:nvSpPr>
            <p:spPr bwMode="auto">
              <a:xfrm>
                <a:off x="3792" y="196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600" name="Rectangle 105"/>
              <p:cNvSpPr>
                <a:spLocks noChangeArrowheads="1"/>
              </p:cNvSpPr>
              <p:nvPr/>
            </p:nvSpPr>
            <p:spPr bwMode="auto">
              <a:xfrm>
                <a:off x="3936" y="196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601" name="Rectangle 106"/>
              <p:cNvSpPr>
                <a:spLocks noChangeArrowheads="1"/>
              </p:cNvSpPr>
              <p:nvPr/>
            </p:nvSpPr>
            <p:spPr bwMode="auto">
              <a:xfrm>
                <a:off x="4080" y="196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602" name="Rectangle 107"/>
              <p:cNvSpPr>
                <a:spLocks noChangeArrowheads="1"/>
              </p:cNvSpPr>
              <p:nvPr/>
            </p:nvSpPr>
            <p:spPr bwMode="auto">
              <a:xfrm>
                <a:off x="4224" y="196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603" name="Rectangle 108"/>
              <p:cNvSpPr>
                <a:spLocks noChangeArrowheads="1"/>
              </p:cNvSpPr>
              <p:nvPr/>
            </p:nvSpPr>
            <p:spPr bwMode="auto">
              <a:xfrm>
                <a:off x="4368" y="196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604" name="Rectangle 109"/>
              <p:cNvSpPr>
                <a:spLocks noChangeArrowheads="1"/>
              </p:cNvSpPr>
              <p:nvPr/>
            </p:nvSpPr>
            <p:spPr bwMode="auto">
              <a:xfrm>
                <a:off x="4512" y="196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2605" name="Rectangle 110"/>
              <p:cNvSpPr>
                <a:spLocks noChangeArrowheads="1"/>
              </p:cNvSpPr>
              <p:nvPr/>
            </p:nvSpPr>
            <p:spPr bwMode="auto">
              <a:xfrm>
                <a:off x="4656" y="196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</p:grpSp>
        <p:sp>
          <p:nvSpPr>
            <p:cNvPr id="22537" name="Line 111"/>
            <p:cNvSpPr>
              <a:spLocks noChangeShapeType="1"/>
            </p:cNvSpPr>
            <p:nvPr/>
          </p:nvSpPr>
          <p:spPr bwMode="auto">
            <a:xfrm flipV="1">
              <a:off x="5963823" y="2658790"/>
              <a:ext cx="2644727" cy="175846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8" name="Text Box 118"/>
            <p:cNvSpPr txBox="1">
              <a:spLocks noChangeArrowheads="1"/>
            </p:cNvSpPr>
            <p:nvPr/>
          </p:nvSpPr>
          <p:spPr bwMode="auto">
            <a:xfrm>
              <a:off x="5494315" y="2461282"/>
              <a:ext cx="37221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F</a:t>
              </a:r>
            </a:p>
          </p:txBody>
        </p:sp>
        <p:grpSp>
          <p:nvGrpSpPr>
            <p:cNvPr id="22539" name="Group 134"/>
            <p:cNvGrpSpPr>
              <a:grpSpLocks/>
            </p:cNvGrpSpPr>
            <p:nvPr/>
          </p:nvGrpSpPr>
          <p:grpSpPr bwMode="auto">
            <a:xfrm>
              <a:off x="5953118" y="4153782"/>
              <a:ext cx="3190882" cy="461963"/>
              <a:chOff x="3306" y="2881"/>
              <a:chExt cx="2010" cy="291"/>
            </a:xfrm>
          </p:grpSpPr>
          <p:sp>
            <p:nvSpPr>
              <p:cNvPr id="22540" name="Text Box 114"/>
              <p:cNvSpPr txBox="1">
                <a:spLocks noChangeArrowheads="1"/>
              </p:cNvSpPr>
              <p:nvPr/>
            </p:nvSpPr>
            <p:spPr bwMode="auto">
              <a:xfrm>
                <a:off x="5103" y="2881"/>
                <a:ext cx="213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i="1"/>
                  <a:t>s</a:t>
                </a:r>
              </a:p>
            </p:txBody>
          </p:sp>
          <p:sp>
            <p:nvSpPr>
              <p:cNvPr id="111" name="Line 113"/>
              <p:cNvSpPr>
                <a:spLocks noChangeShapeType="1"/>
              </p:cNvSpPr>
              <p:nvPr/>
            </p:nvSpPr>
            <p:spPr bwMode="auto">
              <a:xfrm>
                <a:off x="3306" y="3051"/>
                <a:ext cx="1814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</p:grpSp>
      </p:grp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4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4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4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4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4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4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4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44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110807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i="1">
                <a:solidFill>
                  <a:srgbClr val="333399"/>
                </a:solidFill>
              </a:rPr>
              <a:t>Elastic potential energy</a:t>
            </a:r>
            <a:endParaRPr lang="en-US" altLang="en-US" sz="2000" i="1">
              <a:latin typeface="Courier New" pitchFamily="49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dirty="0" smtClean="0">
                <a:solidFill>
                  <a:srgbClr val="000000"/>
                </a:solidFill>
              </a:rPr>
              <a:t>Elastic potential Energy</a:t>
            </a:r>
            <a:endParaRPr lang="en-US" altLang="en-US" sz="2400" dirty="0" smtClean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444424" name="Rectangle 8"/>
          <p:cNvSpPr>
            <a:spLocks noChangeArrowheads="1"/>
          </p:cNvSpPr>
          <p:nvPr/>
        </p:nvSpPr>
        <p:spPr bwMode="auto">
          <a:xfrm>
            <a:off x="674688" y="2551113"/>
            <a:ext cx="7781925" cy="406082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altLang="en-US" sz="2400" dirty="0" smtClean="0">
                <a:latin typeface="+mn-lt"/>
                <a:sym typeface="Symbol" pitchFamily="18" charset="2"/>
              </a:rPr>
              <a:t>EXAMPLE: Show that the energy                                      “stored” in a stretched or compressed                                       spring is given by the above formula.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en-US" altLang="en-US" sz="2400" dirty="0" smtClean="0">
                <a:latin typeface="+mn-lt"/>
              </a:rPr>
              <a:t>SOLUTION: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  <a:defRPr/>
            </a:pPr>
            <a:r>
              <a:rPr lang="en-US" altLang="en-US" sz="2400" dirty="0" smtClean="0">
                <a:latin typeface="+mn-lt"/>
                <a:cs typeface="Courier New" pitchFamily="49" charset="0"/>
              </a:rPr>
              <a:t>As we learned, the area under the                                    </a:t>
            </a:r>
            <a:r>
              <a:rPr lang="en-US" altLang="en-US" sz="2400" i="1" dirty="0" smtClean="0">
                <a:latin typeface="+mn-lt"/>
                <a:cs typeface="Courier New" pitchFamily="49" charset="0"/>
              </a:rPr>
              <a:t>F</a:t>
            </a:r>
            <a:r>
              <a:rPr lang="en-US" altLang="en-US" sz="2400" dirty="0" smtClean="0">
                <a:latin typeface="+mn-lt"/>
                <a:cs typeface="Courier New" pitchFamily="49" charset="0"/>
              </a:rPr>
              <a:t> vs. </a:t>
            </a:r>
            <a:r>
              <a:rPr lang="en-US" altLang="en-US" sz="2400" i="1" dirty="0" smtClean="0">
                <a:latin typeface="+mn-lt"/>
                <a:cs typeface="Courier New" pitchFamily="49" charset="0"/>
              </a:rPr>
              <a:t>s</a:t>
            </a:r>
            <a:r>
              <a:rPr lang="en-US" altLang="en-US" sz="2400" dirty="0" smtClean="0">
                <a:latin typeface="+mn-lt"/>
                <a:cs typeface="Courier New" pitchFamily="49" charset="0"/>
              </a:rPr>
              <a:t> graph gives the work done by the force during that displacement.</a:t>
            </a:r>
            <a:endParaRPr lang="en-US" altLang="en-US" sz="2400" b="1" i="1" dirty="0" smtClean="0">
              <a:latin typeface="+mn-lt"/>
              <a:cs typeface="Courier New" pitchFamily="49" charset="0"/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  <a:defRPr/>
            </a:pPr>
            <a:r>
              <a:rPr lang="en-US" altLang="en-US" sz="2400" dirty="0" smtClean="0">
                <a:latin typeface="+mn-lt"/>
                <a:cs typeface="Courier New" pitchFamily="49" charset="0"/>
              </a:rPr>
              <a:t>From </a:t>
            </a:r>
            <a:r>
              <a:rPr lang="en-US" altLang="en-US" sz="2400" i="1" dirty="0" smtClean="0">
                <a:latin typeface="+mn-lt"/>
                <a:cs typeface="Courier New" pitchFamily="49" charset="0"/>
              </a:rPr>
              <a:t>F</a:t>
            </a:r>
            <a:r>
              <a:rPr lang="en-US" altLang="en-US" sz="2400" dirty="0" smtClean="0">
                <a:latin typeface="+mn-lt"/>
                <a:cs typeface="Courier New" pitchFamily="49" charset="0"/>
              </a:rPr>
              <a:t> = </a:t>
            </a:r>
            <a:r>
              <a:rPr lang="en-US" altLang="en-US" sz="2400" i="1" dirty="0" err="1" smtClean="0">
                <a:latin typeface="+mn-lt"/>
                <a:cs typeface="Courier New" pitchFamily="49" charset="0"/>
              </a:rPr>
              <a:t>ks</a:t>
            </a:r>
            <a:r>
              <a:rPr lang="en-US" altLang="en-US" sz="2400" dirty="0" smtClean="0">
                <a:latin typeface="+mn-lt"/>
                <a:cs typeface="Courier New" pitchFamily="49" charset="0"/>
              </a:rPr>
              <a:t> and from </a:t>
            </a:r>
            <a:r>
              <a:rPr lang="en-US" altLang="en-US" sz="2400" i="1" dirty="0" smtClean="0">
                <a:latin typeface="+mn-lt"/>
                <a:cs typeface="Courier New" pitchFamily="49" charset="0"/>
              </a:rPr>
              <a:t>A</a:t>
            </a:r>
            <a:r>
              <a:rPr lang="en-US" altLang="en-US" sz="2400" dirty="0" smtClean="0">
                <a:latin typeface="+mn-lt"/>
                <a:cs typeface="Courier New" pitchFamily="49" charset="0"/>
              </a:rPr>
              <a:t> = (1/2)</a:t>
            </a:r>
            <a:r>
              <a:rPr lang="en-US" altLang="en-US" sz="2400" i="1" dirty="0" err="1" smtClean="0">
                <a:latin typeface="+mn-lt"/>
                <a:cs typeface="Courier New" pitchFamily="49" charset="0"/>
              </a:rPr>
              <a:t>bh</a:t>
            </a:r>
            <a:r>
              <a:rPr lang="en-US" altLang="en-US" sz="2400" dirty="0" smtClean="0">
                <a:latin typeface="+mn-lt"/>
                <a:cs typeface="Courier New" pitchFamily="49" charset="0"/>
              </a:rPr>
              <a:t> we obtain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en-US" altLang="en-US" sz="2400" i="1" dirty="0" smtClean="0">
                <a:solidFill>
                  <a:srgbClr val="000000"/>
                </a:solidFill>
                <a:latin typeface="Arial"/>
                <a:cs typeface="Courier New" pitchFamily="49" charset="0"/>
              </a:rPr>
              <a:t>       E</a:t>
            </a:r>
            <a:r>
              <a:rPr lang="en-US" altLang="en-US" sz="2400" baseline="-25000" dirty="0" smtClean="0">
                <a:solidFill>
                  <a:srgbClr val="000000"/>
                </a:solidFill>
                <a:latin typeface="Arial"/>
                <a:cs typeface="Courier New" pitchFamily="49" charset="0"/>
              </a:rPr>
              <a:t>P</a:t>
            </a:r>
            <a:r>
              <a:rPr lang="en-US" altLang="en-US" sz="2400" dirty="0" smtClean="0">
                <a:solidFill>
                  <a:srgbClr val="000000"/>
                </a:solidFill>
                <a:latin typeface="Arial"/>
                <a:cs typeface="Courier New" pitchFamily="49" charset="0"/>
              </a:rPr>
              <a:t> = </a:t>
            </a:r>
            <a:r>
              <a:rPr lang="en-US" altLang="en-US" sz="2400" i="1" dirty="0" smtClean="0">
                <a:solidFill>
                  <a:srgbClr val="000000"/>
                </a:solidFill>
                <a:latin typeface="Arial"/>
                <a:cs typeface="Courier New" pitchFamily="49" charset="0"/>
                <a:sym typeface="Symbol" pitchFamily="18" charset="2"/>
              </a:rPr>
              <a:t>W</a:t>
            </a:r>
            <a:r>
              <a:rPr lang="en-US" altLang="en-US" sz="2400" dirty="0" smtClean="0">
                <a:solidFill>
                  <a:srgbClr val="000000"/>
                </a:solidFill>
                <a:latin typeface="Arial"/>
                <a:cs typeface="Courier New" pitchFamily="49" charset="0"/>
                <a:sym typeface="Symbol" pitchFamily="18" charset="2"/>
              </a:rPr>
              <a:t> = </a:t>
            </a:r>
            <a:r>
              <a:rPr lang="en-US" altLang="en-US" sz="2400" i="1" dirty="0" smtClean="0">
                <a:solidFill>
                  <a:srgbClr val="000000"/>
                </a:solidFill>
                <a:latin typeface="Arial"/>
                <a:cs typeface="Courier New" pitchFamily="49" charset="0"/>
                <a:sym typeface="Symbol" pitchFamily="18" charset="2"/>
              </a:rPr>
              <a:t>A</a:t>
            </a:r>
            <a:r>
              <a:rPr lang="en-US" altLang="en-US" sz="2400" dirty="0" smtClean="0">
                <a:solidFill>
                  <a:srgbClr val="000000"/>
                </a:solidFill>
                <a:latin typeface="Arial"/>
                <a:cs typeface="Courier New" pitchFamily="49" charset="0"/>
                <a:sym typeface="Symbol" pitchFamily="18" charset="2"/>
              </a:rPr>
              <a:t> = (1/2)</a:t>
            </a:r>
            <a:r>
              <a:rPr lang="en-US" altLang="en-US" sz="2400" i="1" dirty="0" err="1" smtClean="0">
                <a:solidFill>
                  <a:srgbClr val="000000"/>
                </a:solidFill>
                <a:latin typeface="Arial"/>
                <a:cs typeface="Courier New" pitchFamily="49" charset="0"/>
                <a:sym typeface="Symbol" pitchFamily="18" charset="2"/>
              </a:rPr>
              <a:t>sF</a:t>
            </a:r>
            <a:r>
              <a:rPr lang="en-US" altLang="en-US" sz="2400" dirty="0" smtClean="0">
                <a:solidFill>
                  <a:srgbClr val="000000"/>
                </a:solidFill>
                <a:latin typeface="Arial"/>
                <a:cs typeface="Courier New" pitchFamily="49" charset="0"/>
                <a:sym typeface="Symbol" pitchFamily="18" charset="2"/>
              </a:rPr>
              <a:t> = (1/2)</a:t>
            </a:r>
            <a:r>
              <a:rPr lang="en-US" altLang="en-US" sz="2400" i="1" dirty="0" err="1" smtClean="0">
                <a:solidFill>
                  <a:srgbClr val="000000"/>
                </a:solidFill>
                <a:latin typeface="Arial"/>
                <a:cs typeface="Courier New" pitchFamily="49" charset="0"/>
                <a:sym typeface="Symbol" pitchFamily="18" charset="2"/>
              </a:rPr>
              <a:t>s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/>
                <a:cs typeface="Courier New" pitchFamily="49" charset="0"/>
                <a:sym typeface="Symbol" pitchFamily="18" charset="2"/>
              </a:rPr>
              <a:t>×</a:t>
            </a:r>
            <a:r>
              <a:rPr lang="en-US" altLang="en-US" sz="2400" i="1" dirty="0" err="1" smtClean="0">
                <a:solidFill>
                  <a:srgbClr val="000000"/>
                </a:solidFill>
                <a:latin typeface="Arial"/>
                <a:cs typeface="Courier New" pitchFamily="49" charset="0"/>
                <a:sym typeface="Symbol" pitchFamily="18" charset="2"/>
              </a:rPr>
              <a:t>ks</a:t>
            </a:r>
            <a:r>
              <a:rPr lang="en-US" altLang="en-US" sz="2400" dirty="0" smtClean="0">
                <a:solidFill>
                  <a:srgbClr val="000000"/>
                </a:solidFill>
                <a:latin typeface="Arial"/>
                <a:cs typeface="Courier New" pitchFamily="49" charset="0"/>
                <a:sym typeface="Symbol" pitchFamily="18" charset="2"/>
              </a:rPr>
              <a:t> = (1/2)</a:t>
            </a:r>
            <a:r>
              <a:rPr lang="en-US" altLang="en-US" sz="2400" i="1" dirty="0" smtClean="0">
                <a:solidFill>
                  <a:srgbClr val="000000"/>
                </a:solidFill>
                <a:latin typeface="Arial"/>
                <a:cs typeface="Courier New" pitchFamily="49" charset="0"/>
                <a:sym typeface="Symbol" pitchFamily="18" charset="2"/>
              </a:rPr>
              <a:t>ks</a:t>
            </a:r>
            <a:r>
              <a:rPr lang="en-US" altLang="en-US" sz="2400" baseline="30000" dirty="0" smtClean="0">
                <a:solidFill>
                  <a:srgbClr val="000000"/>
                </a:solidFill>
                <a:latin typeface="Arial"/>
                <a:cs typeface="Courier New" pitchFamily="49" charset="0"/>
                <a:sym typeface="Symbol" pitchFamily="18" charset="2"/>
              </a:rPr>
              <a:t>2</a:t>
            </a:r>
            <a:r>
              <a:rPr lang="en-US" altLang="en-US" sz="2400" dirty="0" smtClean="0">
                <a:solidFill>
                  <a:srgbClr val="000000"/>
                </a:solidFill>
                <a:latin typeface="Arial"/>
                <a:cs typeface="Courier New" pitchFamily="49" charset="0"/>
                <a:sym typeface="Symbol" pitchFamily="18" charset="2"/>
              </a:rPr>
              <a:t>.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en-US" altLang="en-US" sz="2400" dirty="0" smtClean="0">
                <a:solidFill>
                  <a:srgbClr val="000000"/>
                </a:solidFill>
                <a:latin typeface="Arial"/>
                <a:cs typeface="Courier New" pitchFamily="49" charset="0"/>
                <a:sym typeface="Symbol"/>
              </a:rPr>
              <a:t></a:t>
            </a:r>
            <a:r>
              <a:rPr lang="en-US" altLang="en-US" sz="2400" dirty="0" smtClean="0">
                <a:solidFill>
                  <a:srgbClr val="000000"/>
                </a:solidFill>
                <a:latin typeface="Arial"/>
                <a:cs typeface="Courier New" pitchFamily="49" charset="0"/>
                <a:sym typeface="Symbol" pitchFamily="18" charset="2"/>
              </a:rPr>
              <a:t>Finally, since </a:t>
            </a:r>
            <a:r>
              <a:rPr lang="en-US" altLang="en-US" sz="2400" i="1" dirty="0" smtClean="0">
                <a:solidFill>
                  <a:srgbClr val="000000"/>
                </a:solidFill>
                <a:latin typeface="Arial"/>
                <a:cs typeface="Courier New" pitchFamily="49" charset="0"/>
                <a:sym typeface="Symbol" pitchFamily="18" charset="2"/>
              </a:rPr>
              <a:t>s </a:t>
            </a:r>
            <a:r>
              <a:rPr lang="en-US" altLang="en-US" sz="2400" dirty="0" smtClean="0">
                <a:solidFill>
                  <a:srgbClr val="000000"/>
                </a:solidFill>
                <a:latin typeface="Arial"/>
                <a:cs typeface="Courier New" pitchFamily="49" charset="0"/>
                <a:sym typeface="Symbol" pitchFamily="18" charset="2"/>
              </a:rPr>
              <a:t>=</a:t>
            </a:r>
            <a:r>
              <a:rPr lang="en-US" altLang="en-US" sz="2400" i="1" dirty="0" smtClean="0">
                <a:solidFill>
                  <a:srgbClr val="000000"/>
                </a:solidFill>
                <a:latin typeface="Arial"/>
                <a:cs typeface="Courier New" pitchFamily="49" charset="0"/>
                <a:sym typeface="Symbol" pitchFamily="18" charset="2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Arial"/>
                <a:cs typeface="Courier New" pitchFamily="49" charset="0"/>
                <a:sym typeface="Symbol"/>
              </a:rPr>
              <a:t></a:t>
            </a:r>
            <a:r>
              <a:rPr lang="en-US" altLang="en-US" sz="2400" i="1" dirty="0" smtClean="0">
                <a:solidFill>
                  <a:srgbClr val="000000"/>
                </a:solidFill>
                <a:latin typeface="Arial"/>
                <a:cs typeface="Courier New" pitchFamily="49" charset="0"/>
                <a:sym typeface="Symbol" pitchFamily="18" charset="2"/>
              </a:rPr>
              <a:t>x</a:t>
            </a:r>
            <a:r>
              <a:rPr lang="en-US" altLang="en-US" sz="2400" dirty="0" smtClean="0">
                <a:solidFill>
                  <a:srgbClr val="000000"/>
                </a:solidFill>
                <a:latin typeface="Arial"/>
                <a:cs typeface="Courier New" pitchFamily="49" charset="0"/>
                <a:sym typeface="Symbol" pitchFamily="18" charset="2"/>
              </a:rPr>
              <a:t>, </a:t>
            </a:r>
            <a:r>
              <a:rPr lang="en-US" altLang="en-US" sz="2400" i="1" dirty="0" smtClean="0">
                <a:solidFill>
                  <a:srgbClr val="000000"/>
                </a:solidFill>
                <a:latin typeface="Arial"/>
                <a:cs typeface="Courier New" pitchFamily="49" charset="0"/>
              </a:rPr>
              <a:t>E</a:t>
            </a:r>
            <a:r>
              <a:rPr lang="en-US" altLang="en-US" sz="2400" baseline="-25000" dirty="0" smtClean="0">
                <a:solidFill>
                  <a:srgbClr val="000000"/>
                </a:solidFill>
                <a:latin typeface="Arial"/>
                <a:cs typeface="Courier New" pitchFamily="49" charset="0"/>
              </a:rPr>
              <a:t>P</a:t>
            </a:r>
            <a:r>
              <a:rPr lang="en-US" altLang="en-US" sz="2400" dirty="0" smtClean="0">
                <a:solidFill>
                  <a:srgbClr val="000000"/>
                </a:solidFill>
                <a:latin typeface="Arial"/>
                <a:cs typeface="Courier New" pitchFamily="49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Arial"/>
                <a:cs typeface="Courier New" pitchFamily="49" charset="0"/>
                <a:sym typeface="Symbol" pitchFamily="18" charset="2"/>
              </a:rPr>
              <a:t>= (1/2)</a:t>
            </a:r>
            <a:r>
              <a:rPr lang="en-US" altLang="en-US" sz="2400" i="1" dirty="0" smtClean="0">
                <a:solidFill>
                  <a:srgbClr val="000000"/>
                </a:solidFill>
                <a:latin typeface="Arial"/>
                <a:cs typeface="Courier New" pitchFamily="49" charset="0"/>
                <a:sym typeface="Symbol" pitchFamily="18" charset="2"/>
              </a:rPr>
              <a:t>k</a:t>
            </a:r>
            <a:r>
              <a:rPr lang="en-US" altLang="en-US" sz="2400" dirty="0" smtClean="0">
                <a:solidFill>
                  <a:srgbClr val="000000"/>
                </a:solidFill>
                <a:latin typeface="Arial"/>
                <a:cs typeface="Courier New" pitchFamily="49" charset="0"/>
                <a:sym typeface="Symbol"/>
              </a:rPr>
              <a:t></a:t>
            </a:r>
            <a:r>
              <a:rPr lang="en-US" altLang="en-US" sz="2400" i="1" dirty="0" smtClean="0">
                <a:solidFill>
                  <a:srgbClr val="000000"/>
                </a:solidFill>
                <a:latin typeface="Arial"/>
                <a:cs typeface="Courier New" pitchFamily="49" charset="0"/>
                <a:sym typeface="Symbol" pitchFamily="18" charset="2"/>
              </a:rPr>
              <a:t>x</a:t>
            </a:r>
            <a:r>
              <a:rPr lang="en-US" altLang="en-US" sz="2400" baseline="30000" dirty="0" smtClean="0">
                <a:solidFill>
                  <a:srgbClr val="000000"/>
                </a:solidFill>
                <a:latin typeface="Arial"/>
                <a:cs typeface="Courier New" pitchFamily="49" charset="0"/>
                <a:sym typeface="Symbol" pitchFamily="18" charset="2"/>
              </a:rPr>
              <a:t>2</a:t>
            </a:r>
            <a:r>
              <a:rPr lang="en-US" altLang="en-US" sz="2400" dirty="0" smtClean="0">
                <a:solidFill>
                  <a:srgbClr val="000000"/>
                </a:solidFill>
                <a:latin typeface="Arial"/>
                <a:cs typeface="Courier New" pitchFamily="49" charset="0"/>
                <a:sym typeface="Symbol" pitchFamily="18" charset="2"/>
              </a:rPr>
              <a:t>.</a:t>
            </a:r>
          </a:p>
          <a:p>
            <a:pPr eaLnBrk="1" hangingPunct="1">
              <a:spcBef>
                <a:spcPct val="20000"/>
              </a:spcBef>
              <a:defRPr/>
            </a:pPr>
            <a:endParaRPr lang="en-US" altLang="en-US" sz="2400" i="1" dirty="0" smtClean="0">
              <a:latin typeface="+mn-lt"/>
              <a:cs typeface="Courier New" pitchFamily="49" charset="0"/>
            </a:endParaRPr>
          </a:p>
        </p:txBody>
      </p:sp>
      <p:grpSp>
        <p:nvGrpSpPr>
          <p:cNvPr id="23557" name="Group 94"/>
          <p:cNvGrpSpPr>
            <a:grpSpLocks/>
          </p:cNvGrpSpPr>
          <p:nvPr/>
        </p:nvGrpSpPr>
        <p:grpSpPr bwMode="auto">
          <a:xfrm>
            <a:off x="828675" y="2008188"/>
            <a:ext cx="7464425" cy="461962"/>
            <a:chOff x="828675" y="2008188"/>
            <a:chExt cx="7464425" cy="461962"/>
          </a:xfrm>
        </p:grpSpPr>
        <p:sp>
          <p:nvSpPr>
            <p:cNvPr id="92" name="Rectangle 41"/>
            <p:cNvSpPr>
              <a:spLocks noChangeArrowheads="1"/>
            </p:cNvSpPr>
            <p:nvPr/>
          </p:nvSpPr>
          <p:spPr bwMode="auto">
            <a:xfrm>
              <a:off x="965200" y="2011363"/>
              <a:ext cx="2495550" cy="35560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en-US" altLang="en-US" sz="2400" i="1" dirty="0" smtClean="0">
                  <a:latin typeface="+mn-lt"/>
                  <a:cs typeface="Courier New" pitchFamily="49" charset="0"/>
                </a:rPr>
                <a:t>E</a:t>
              </a:r>
              <a:r>
                <a:rPr lang="en-US" altLang="en-US" sz="2400" baseline="-25000" dirty="0" smtClean="0">
                  <a:latin typeface="+mn-lt"/>
                  <a:cs typeface="Courier New" pitchFamily="49" charset="0"/>
                </a:rPr>
                <a:t>P</a:t>
              </a:r>
              <a:r>
                <a:rPr lang="en-US" altLang="en-US" sz="2400" dirty="0" smtClean="0">
                  <a:latin typeface="+mn-lt"/>
                  <a:cs typeface="Courier New" pitchFamily="49" charset="0"/>
                </a:rPr>
                <a:t> = </a:t>
              </a:r>
              <a:r>
                <a:rPr lang="en-US" altLang="en-US" sz="2400" dirty="0" smtClean="0">
                  <a:latin typeface="+mn-lt"/>
                  <a:cs typeface="Courier New" pitchFamily="49" charset="0"/>
                  <a:sym typeface="Symbol" pitchFamily="18" charset="2"/>
                </a:rPr>
                <a:t>(1/2)</a:t>
              </a:r>
              <a:r>
                <a:rPr lang="en-US" altLang="en-US" sz="2400" i="1" dirty="0" err="1" smtClean="0">
                  <a:latin typeface="+mn-lt"/>
                  <a:cs typeface="Courier New" pitchFamily="49" charset="0"/>
                  <a:sym typeface="Symbol" pitchFamily="18" charset="2"/>
                </a:rPr>
                <a:t>k</a:t>
              </a:r>
              <a:r>
                <a:rPr lang="en-US" altLang="en-US" sz="2400" dirty="0" err="1" smtClean="0">
                  <a:latin typeface="+mn-lt"/>
                  <a:cs typeface="Courier New" pitchFamily="49" charset="0"/>
                  <a:sym typeface="Symbol"/>
                </a:rPr>
                <a:t></a:t>
              </a:r>
              <a:r>
                <a:rPr lang="en-US" altLang="en-US" sz="2400" i="1" dirty="0" err="1" smtClean="0">
                  <a:latin typeface="+mn-lt"/>
                  <a:cs typeface="Courier New" pitchFamily="49" charset="0"/>
                  <a:sym typeface="Symbol" pitchFamily="18" charset="2"/>
                </a:rPr>
                <a:t>x</a:t>
              </a:r>
              <a:r>
                <a:rPr lang="en-US" altLang="en-US" sz="2400" baseline="30000" dirty="0" smtClean="0">
                  <a:latin typeface="+mn-lt"/>
                  <a:cs typeface="Courier New" pitchFamily="49" charset="0"/>
                  <a:sym typeface="Symbol" pitchFamily="18" charset="2"/>
                </a:rPr>
                <a:t> 2</a:t>
              </a:r>
              <a:endParaRPr lang="en-US" altLang="en-US" sz="2400" dirty="0" smtClean="0">
                <a:latin typeface="+mn-lt"/>
                <a:sym typeface="Symbol" pitchFamily="18" charset="2"/>
              </a:endParaRPr>
            </a:p>
          </p:txBody>
        </p:sp>
        <p:sp>
          <p:nvSpPr>
            <p:cNvPr id="93" name="Text Box 42"/>
            <p:cNvSpPr txBox="1">
              <a:spLocks noChangeArrowheads="1"/>
            </p:cNvSpPr>
            <p:nvPr/>
          </p:nvSpPr>
          <p:spPr bwMode="auto">
            <a:xfrm>
              <a:off x="4614863" y="2008188"/>
              <a:ext cx="3678237" cy="46196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/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altLang="en-US" sz="2400" dirty="0" smtClean="0">
                  <a:solidFill>
                    <a:schemeClr val="bg1"/>
                  </a:solidFill>
                  <a:latin typeface="+mn-lt"/>
                </a:rPr>
                <a:t>Elastic potential energy</a:t>
              </a:r>
            </a:p>
          </p:txBody>
        </p:sp>
        <p:sp>
          <p:nvSpPr>
            <p:cNvPr id="94" name="Rectangle 43"/>
            <p:cNvSpPr>
              <a:spLocks noChangeArrowheads="1"/>
            </p:cNvSpPr>
            <p:nvPr/>
          </p:nvSpPr>
          <p:spPr bwMode="auto">
            <a:xfrm>
              <a:off x="828675" y="2011363"/>
              <a:ext cx="7462838" cy="45878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+mn-lt"/>
              </a:endParaRPr>
            </a:p>
          </p:txBody>
        </p:sp>
      </p:grpSp>
      <p:grpSp>
        <p:nvGrpSpPr>
          <p:cNvPr id="23558" name="Group 179"/>
          <p:cNvGrpSpPr>
            <a:grpSpLocks/>
          </p:cNvGrpSpPr>
          <p:nvPr/>
        </p:nvGrpSpPr>
        <p:grpSpPr bwMode="auto">
          <a:xfrm>
            <a:off x="5494338" y="2460625"/>
            <a:ext cx="3649662" cy="2155825"/>
            <a:chOff x="5494315" y="2461282"/>
            <a:chExt cx="3649685" cy="2154463"/>
          </a:xfrm>
        </p:grpSpPr>
        <p:sp>
          <p:nvSpPr>
            <p:cNvPr id="23560" name="Line 116"/>
            <p:cNvSpPr>
              <a:spLocks noChangeShapeType="1"/>
            </p:cNvSpPr>
            <p:nvPr/>
          </p:nvSpPr>
          <p:spPr bwMode="auto">
            <a:xfrm flipV="1">
              <a:off x="5957097" y="2540270"/>
              <a:ext cx="0" cy="18769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561" name="Group 46"/>
            <p:cNvGrpSpPr>
              <a:grpSpLocks/>
            </p:cNvGrpSpPr>
            <p:nvPr/>
          </p:nvGrpSpPr>
          <p:grpSpPr bwMode="auto">
            <a:xfrm>
              <a:off x="5956280" y="2639085"/>
              <a:ext cx="2659063" cy="1773240"/>
              <a:chOff x="3648" y="1295"/>
              <a:chExt cx="1152" cy="768"/>
            </a:xfrm>
          </p:grpSpPr>
          <p:sp>
            <p:nvSpPr>
              <p:cNvPr id="23567" name="Rectangle 47"/>
              <p:cNvSpPr>
                <a:spLocks noChangeArrowheads="1"/>
              </p:cNvSpPr>
              <p:nvPr/>
            </p:nvSpPr>
            <p:spPr bwMode="auto">
              <a:xfrm>
                <a:off x="3648" y="129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568" name="Rectangle 48"/>
              <p:cNvSpPr>
                <a:spLocks noChangeArrowheads="1"/>
              </p:cNvSpPr>
              <p:nvPr/>
            </p:nvSpPr>
            <p:spPr bwMode="auto">
              <a:xfrm>
                <a:off x="3792" y="129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569" name="Rectangle 49"/>
              <p:cNvSpPr>
                <a:spLocks noChangeArrowheads="1"/>
              </p:cNvSpPr>
              <p:nvPr/>
            </p:nvSpPr>
            <p:spPr bwMode="auto">
              <a:xfrm>
                <a:off x="3936" y="129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570" name="Rectangle 50"/>
              <p:cNvSpPr>
                <a:spLocks noChangeArrowheads="1"/>
              </p:cNvSpPr>
              <p:nvPr/>
            </p:nvSpPr>
            <p:spPr bwMode="auto">
              <a:xfrm>
                <a:off x="4080" y="129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571" name="Rectangle 51"/>
              <p:cNvSpPr>
                <a:spLocks noChangeArrowheads="1"/>
              </p:cNvSpPr>
              <p:nvPr/>
            </p:nvSpPr>
            <p:spPr bwMode="auto">
              <a:xfrm>
                <a:off x="4224" y="129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572" name="Rectangle 52"/>
              <p:cNvSpPr>
                <a:spLocks noChangeArrowheads="1"/>
              </p:cNvSpPr>
              <p:nvPr/>
            </p:nvSpPr>
            <p:spPr bwMode="auto">
              <a:xfrm>
                <a:off x="4368" y="129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573" name="Rectangle 53"/>
              <p:cNvSpPr>
                <a:spLocks noChangeArrowheads="1"/>
              </p:cNvSpPr>
              <p:nvPr/>
            </p:nvSpPr>
            <p:spPr bwMode="auto">
              <a:xfrm>
                <a:off x="4512" y="129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574" name="Rectangle 54"/>
              <p:cNvSpPr>
                <a:spLocks noChangeArrowheads="1"/>
              </p:cNvSpPr>
              <p:nvPr/>
            </p:nvSpPr>
            <p:spPr bwMode="auto">
              <a:xfrm>
                <a:off x="4656" y="129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575" name="Rectangle 55"/>
              <p:cNvSpPr>
                <a:spLocks noChangeArrowheads="1"/>
              </p:cNvSpPr>
              <p:nvPr/>
            </p:nvSpPr>
            <p:spPr bwMode="auto">
              <a:xfrm>
                <a:off x="3648" y="139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576" name="Rectangle 56"/>
              <p:cNvSpPr>
                <a:spLocks noChangeArrowheads="1"/>
              </p:cNvSpPr>
              <p:nvPr/>
            </p:nvSpPr>
            <p:spPr bwMode="auto">
              <a:xfrm>
                <a:off x="3792" y="139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577" name="Rectangle 57"/>
              <p:cNvSpPr>
                <a:spLocks noChangeArrowheads="1"/>
              </p:cNvSpPr>
              <p:nvPr/>
            </p:nvSpPr>
            <p:spPr bwMode="auto">
              <a:xfrm>
                <a:off x="3936" y="139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578" name="Rectangle 58"/>
              <p:cNvSpPr>
                <a:spLocks noChangeArrowheads="1"/>
              </p:cNvSpPr>
              <p:nvPr/>
            </p:nvSpPr>
            <p:spPr bwMode="auto">
              <a:xfrm>
                <a:off x="4080" y="139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579" name="Rectangle 59"/>
              <p:cNvSpPr>
                <a:spLocks noChangeArrowheads="1"/>
              </p:cNvSpPr>
              <p:nvPr/>
            </p:nvSpPr>
            <p:spPr bwMode="auto">
              <a:xfrm>
                <a:off x="4224" y="139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580" name="Rectangle 60"/>
              <p:cNvSpPr>
                <a:spLocks noChangeArrowheads="1"/>
              </p:cNvSpPr>
              <p:nvPr/>
            </p:nvSpPr>
            <p:spPr bwMode="auto">
              <a:xfrm>
                <a:off x="4368" y="139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581" name="Rectangle 61"/>
              <p:cNvSpPr>
                <a:spLocks noChangeArrowheads="1"/>
              </p:cNvSpPr>
              <p:nvPr/>
            </p:nvSpPr>
            <p:spPr bwMode="auto">
              <a:xfrm>
                <a:off x="4512" y="139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582" name="Rectangle 62"/>
              <p:cNvSpPr>
                <a:spLocks noChangeArrowheads="1"/>
              </p:cNvSpPr>
              <p:nvPr/>
            </p:nvSpPr>
            <p:spPr bwMode="auto">
              <a:xfrm>
                <a:off x="4656" y="139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583" name="Rectangle 63"/>
              <p:cNvSpPr>
                <a:spLocks noChangeArrowheads="1"/>
              </p:cNvSpPr>
              <p:nvPr/>
            </p:nvSpPr>
            <p:spPr bwMode="auto">
              <a:xfrm>
                <a:off x="3648" y="148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584" name="Rectangle 64"/>
              <p:cNvSpPr>
                <a:spLocks noChangeArrowheads="1"/>
              </p:cNvSpPr>
              <p:nvPr/>
            </p:nvSpPr>
            <p:spPr bwMode="auto">
              <a:xfrm>
                <a:off x="3792" y="148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585" name="Rectangle 65"/>
              <p:cNvSpPr>
                <a:spLocks noChangeArrowheads="1"/>
              </p:cNvSpPr>
              <p:nvPr/>
            </p:nvSpPr>
            <p:spPr bwMode="auto">
              <a:xfrm>
                <a:off x="3936" y="148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586" name="Rectangle 66"/>
              <p:cNvSpPr>
                <a:spLocks noChangeArrowheads="1"/>
              </p:cNvSpPr>
              <p:nvPr/>
            </p:nvSpPr>
            <p:spPr bwMode="auto">
              <a:xfrm>
                <a:off x="4080" y="148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587" name="Rectangle 67"/>
              <p:cNvSpPr>
                <a:spLocks noChangeArrowheads="1"/>
              </p:cNvSpPr>
              <p:nvPr/>
            </p:nvSpPr>
            <p:spPr bwMode="auto">
              <a:xfrm>
                <a:off x="4224" y="148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588" name="Rectangle 68"/>
              <p:cNvSpPr>
                <a:spLocks noChangeArrowheads="1"/>
              </p:cNvSpPr>
              <p:nvPr/>
            </p:nvSpPr>
            <p:spPr bwMode="auto">
              <a:xfrm>
                <a:off x="4368" y="148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589" name="Rectangle 69"/>
              <p:cNvSpPr>
                <a:spLocks noChangeArrowheads="1"/>
              </p:cNvSpPr>
              <p:nvPr/>
            </p:nvSpPr>
            <p:spPr bwMode="auto">
              <a:xfrm>
                <a:off x="4512" y="148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590" name="Rectangle 70"/>
              <p:cNvSpPr>
                <a:spLocks noChangeArrowheads="1"/>
              </p:cNvSpPr>
              <p:nvPr/>
            </p:nvSpPr>
            <p:spPr bwMode="auto">
              <a:xfrm>
                <a:off x="4656" y="148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591" name="Rectangle 71"/>
              <p:cNvSpPr>
                <a:spLocks noChangeArrowheads="1"/>
              </p:cNvSpPr>
              <p:nvPr/>
            </p:nvSpPr>
            <p:spPr bwMode="auto">
              <a:xfrm>
                <a:off x="3648" y="1583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592" name="Rectangle 72"/>
              <p:cNvSpPr>
                <a:spLocks noChangeArrowheads="1"/>
              </p:cNvSpPr>
              <p:nvPr/>
            </p:nvSpPr>
            <p:spPr bwMode="auto">
              <a:xfrm>
                <a:off x="3792" y="1583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593" name="Rectangle 73"/>
              <p:cNvSpPr>
                <a:spLocks noChangeArrowheads="1"/>
              </p:cNvSpPr>
              <p:nvPr/>
            </p:nvSpPr>
            <p:spPr bwMode="auto">
              <a:xfrm>
                <a:off x="3936" y="1583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594" name="Rectangle 74"/>
              <p:cNvSpPr>
                <a:spLocks noChangeArrowheads="1"/>
              </p:cNvSpPr>
              <p:nvPr/>
            </p:nvSpPr>
            <p:spPr bwMode="auto">
              <a:xfrm>
                <a:off x="4080" y="1583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595" name="Rectangle 75"/>
              <p:cNvSpPr>
                <a:spLocks noChangeArrowheads="1"/>
              </p:cNvSpPr>
              <p:nvPr/>
            </p:nvSpPr>
            <p:spPr bwMode="auto">
              <a:xfrm>
                <a:off x="4224" y="1583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596" name="Rectangle 76"/>
              <p:cNvSpPr>
                <a:spLocks noChangeArrowheads="1"/>
              </p:cNvSpPr>
              <p:nvPr/>
            </p:nvSpPr>
            <p:spPr bwMode="auto">
              <a:xfrm>
                <a:off x="4368" y="1583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597" name="Rectangle 77"/>
              <p:cNvSpPr>
                <a:spLocks noChangeArrowheads="1"/>
              </p:cNvSpPr>
              <p:nvPr/>
            </p:nvSpPr>
            <p:spPr bwMode="auto">
              <a:xfrm>
                <a:off x="4512" y="1583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598" name="Rectangle 78"/>
              <p:cNvSpPr>
                <a:spLocks noChangeArrowheads="1"/>
              </p:cNvSpPr>
              <p:nvPr/>
            </p:nvSpPr>
            <p:spPr bwMode="auto">
              <a:xfrm>
                <a:off x="4656" y="1583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599" name="Rectangle 79"/>
              <p:cNvSpPr>
                <a:spLocks noChangeArrowheads="1"/>
              </p:cNvSpPr>
              <p:nvPr/>
            </p:nvSpPr>
            <p:spPr bwMode="auto">
              <a:xfrm>
                <a:off x="3648" y="1679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600" name="Rectangle 80"/>
              <p:cNvSpPr>
                <a:spLocks noChangeArrowheads="1"/>
              </p:cNvSpPr>
              <p:nvPr/>
            </p:nvSpPr>
            <p:spPr bwMode="auto">
              <a:xfrm>
                <a:off x="3792" y="1679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601" name="Rectangle 81"/>
              <p:cNvSpPr>
                <a:spLocks noChangeArrowheads="1"/>
              </p:cNvSpPr>
              <p:nvPr/>
            </p:nvSpPr>
            <p:spPr bwMode="auto">
              <a:xfrm>
                <a:off x="3936" y="1679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602" name="Rectangle 82"/>
              <p:cNvSpPr>
                <a:spLocks noChangeArrowheads="1"/>
              </p:cNvSpPr>
              <p:nvPr/>
            </p:nvSpPr>
            <p:spPr bwMode="auto">
              <a:xfrm>
                <a:off x="4080" y="1679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603" name="Rectangle 83"/>
              <p:cNvSpPr>
                <a:spLocks noChangeArrowheads="1"/>
              </p:cNvSpPr>
              <p:nvPr/>
            </p:nvSpPr>
            <p:spPr bwMode="auto">
              <a:xfrm>
                <a:off x="4224" y="1679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604" name="Rectangle 84"/>
              <p:cNvSpPr>
                <a:spLocks noChangeArrowheads="1"/>
              </p:cNvSpPr>
              <p:nvPr/>
            </p:nvSpPr>
            <p:spPr bwMode="auto">
              <a:xfrm>
                <a:off x="4368" y="1679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605" name="Rectangle 85"/>
              <p:cNvSpPr>
                <a:spLocks noChangeArrowheads="1"/>
              </p:cNvSpPr>
              <p:nvPr/>
            </p:nvSpPr>
            <p:spPr bwMode="auto">
              <a:xfrm>
                <a:off x="4512" y="1679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606" name="Rectangle 86"/>
              <p:cNvSpPr>
                <a:spLocks noChangeArrowheads="1"/>
              </p:cNvSpPr>
              <p:nvPr/>
            </p:nvSpPr>
            <p:spPr bwMode="auto">
              <a:xfrm>
                <a:off x="4656" y="1679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607" name="Rectangle 87"/>
              <p:cNvSpPr>
                <a:spLocks noChangeArrowheads="1"/>
              </p:cNvSpPr>
              <p:nvPr/>
            </p:nvSpPr>
            <p:spPr bwMode="auto">
              <a:xfrm>
                <a:off x="3648" y="177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608" name="Rectangle 88"/>
              <p:cNvSpPr>
                <a:spLocks noChangeArrowheads="1"/>
              </p:cNvSpPr>
              <p:nvPr/>
            </p:nvSpPr>
            <p:spPr bwMode="auto">
              <a:xfrm>
                <a:off x="3792" y="177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609" name="Rectangle 89"/>
              <p:cNvSpPr>
                <a:spLocks noChangeArrowheads="1"/>
              </p:cNvSpPr>
              <p:nvPr/>
            </p:nvSpPr>
            <p:spPr bwMode="auto">
              <a:xfrm>
                <a:off x="3936" y="177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610" name="Rectangle 90"/>
              <p:cNvSpPr>
                <a:spLocks noChangeArrowheads="1"/>
              </p:cNvSpPr>
              <p:nvPr/>
            </p:nvSpPr>
            <p:spPr bwMode="auto">
              <a:xfrm>
                <a:off x="4080" y="177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611" name="Rectangle 91"/>
              <p:cNvSpPr>
                <a:spLocks noChangeArrowheads="1"/>
              </p:cNvSpPr>
              <p:nvPr/>
            </p:nvSpPr>
            <p:spPr bwMode="auto">
              <a:xfrm>
                <a:off x="4224" y="177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612" name="Rectangle 92"/>
              <p:cNvSpPr>
                <a:spLocks noChangeArrowheads="1"/>
              </p:cNvSpPr>
              <p:nvPr/>
            </p:nvSpPr>
            <p:spPr bwMode="auto">
              <a:xfrm>
                <a:off x="4368" y="177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613" name="Rectangle 93"/>
              <p:cNvSpPr>
                <a:spLocks noChangeArrowheads="1"/>
              </p:cNvSpPr>
              <p:nvPr/>
            </p:nvSpPr>
            <p:spPr bwMode="auto">
              <a:xfrm>
                <a:off x="4512" y="177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614" name="Rectangle 94"/>
              <p:cNvSpPr>
                <a:spLocks noChangeArrowheads="1"/>
              </p:cNvSpPr>
              <p:nvPr/>
            </p:nvSpPr>
            <p:spPr bwMode="auto">
              <a:xfrm>
                <a:off x="4656" y="1775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615" name="Rectangle 95"/>
              <p:cNvSpPr>
                <a:spLocks noChangeArrowheads="1"/>
              </p:cNvSpPr>
              <p:nvPr/>
            </p:nvSpPr>
            <p:spPr bwMode="auto">
              <a:xfrm>
                <a:off x="3648" y="187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616" name="Rectangle 96"/>
              <p:cNvSpPr>
                <a:spLocks noChangeArrowheads="1"/>
              </p:cNvSpPr>
              <p:nvPr/>
            </p:nvSpPr>
            <p:spPr bwMode="auto">
              <a:xfrm>
                <a:off x="3792" y="187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617" name="Rectangle 97"/>
              <p:cNvSpPr>
                <a:spLocks noChangeArrowheads="1"/>
              </p:cNvSpPr>
              <p:nvPr/>
            </p:nvSpPr>
            <p:spPr bwMode="auto">
              <a:xfrm>
                <a:off x="3936" y="187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618" name="Rectangle 98"/>
              <p:cNvSpPr>
                <a:spLocks noChangeArrowheads="1"/>
              </p:cNvSpPr>
              <p:nvPr/>
            </p:nvSpPr>
            <p:spPr bwMode="auto">
              <a:xfrm>
                <a:off x="4080" y="187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619" name="Rectangle 99"/>
              <p:cNvSpPr>
                <a:spLocks noChangeArrowheads="1"/>
              </p:cNvSpPr>
              <p:nvPr/>
            </p:nvSpPr>
            <p:spPr bwMode="auto">
              <a:xfrm>
                <a:off x="4224" y="187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620" name="Rectangle 100"/>
              <p:cNvSpPr>
                <a:spLocks noChangeArrowheads="1"/>
              </p:cNvSpPr>
              <p:nvPr/>
            </p:nvSpPr>
            <p:spPr bwMode="auto">
              <a:xfrm>
                <a:off x="4368" y="187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621" name="Rectangle 101"/>
              <p:cNvSpPr>
                <a:spLocks noChangeArrowheads="1"/>
              </p:cNvSpPr>
              <p:nvPr/>
            </p:nvSpPr>
            <p:spPr bwMode="auto">
              <a:xfrm>
                <a:off x="4512" y="187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622" name="Rectangle 102"/>
              <p:cNvSpPr>
                <a:spLocks noChangeArrowheads="1"/>
              </p:cNvSpPr>
              <p:nvPr/>
            </p:nvSpPr>
            <p:spPr bwMode="auto">
              <a:xfrm>
                <a:off x="4656" y="1871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623" name="Rectangle 103"/>
              <p:cNvSpPr>
                <a:spLocks noChangeArrowheads="1"/>
              </p:cNvSpPr>
              <p:nvPr/>
            </p:nvSpPr>
            <p:spPr bwMode="auto">
              <a:xfrm>
                <a:off x="3648" y="196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624" name="Rectangle 104"/>
              <p:cNvSpPr>
                <a:spLocks noChangeArrowheads="1"/>
              </p:cNvSpPr>
              <p:nvPr/>
            </p:nvSpPr>
            <p:spPr bwMode="auto">
              <a:xfrm>
                <a:off x="3792" y="196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625" name="Rectangle 105"/>
              <p:cNvSpPr>
                <a:spLocks noChangeArrowheads="1"/>
              </p:cNvSpPr>
              <p:nvPr/>
            </p:nvSpPr>
            <p:spPr bwMode="auto">
              <a:xfrm>
                <a:off x="3936" y="196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626" name="Rectangle 106"/>
              <p:cNvSpPr>
                <a:spLocks noChangeArrowheads="1"/>
              </p:cNvSpPr>
              <p:nvPr/>
            </p:nvSpPr>
            <p:spPr bwMode="auto">
              <a:xfrm>
                <a:off x="4080" y="196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627" name="Rectangle 107"/>
              <p:cNvSpPr>
                <a:spLocks noChangeArrowheads="1"/>
              </p:cNvSpPr>
              <p:nvPr/>
            </p:nvSpPr>
            <p:spPr bwMode="auto">
              <a:xfrm>
                <a:off x="4224" y="196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628" name="Rectangle 108"/>
              <p:cNvSpPr>
                <a:spLocks noChangeArrowheads="1"/>
              </p:cNvSpPr>
              <p:nvPr/>
            </p:nvSpPr>
            <p:spPr bwMode="auto">
              <a:xfrm>
                <a:off x="4368" y="196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629" name="Rectangle 109"/>
              <p:cNvSpPr>
                <a:spLocks noChangeArrowheads="1"/>
              </p:cNvSpPr>
              <p:nvPr/>
            </p:nvSpPr>
            <p:spPr bwMode="auto">
              <a:xfrm>
                <a:off x="4512" y="196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3630" name="Rectangle 110"/>
              <p:cNvSpPr>
                <a:spLocks noChangeArrowheads="1"/>
              </p:cNvSpPr>
              <p:nvPr/>
            </p:nvSpPr>
            <p:spPr bwMode="auto">
              <a:xfrm>
                <a:off x="4656" y="1967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urier New" pitchFamily="49" charset="0"/>
                </a:endParaRPr>
              </a:p>
            </p:txBody>
          </p:sp>
        </p:grpSp>
        <p:sp>
          <p:nvSpPr>
            <p:cNvPr id="23562" name="Line 111"/>
            <p:cNvSpPr>
              <a:spLocks noChangeShapeType="1"/>
            </p:cNvSpPr>
            <p:nvPr/>
          </p:nvSpPr>
          <p:spPr bwMode="auto">
            <a:xfrm flipV="1">
              <a:off x="5963823" y="2658790"/>
              <a:ext cx="2644727" cy="175846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Text Box 118"/>
            <p:cNvSpPr txBox="1">
              <a:spLocks noChangeArrowheads="1"/>
            </p:cNvSpPr>
            <p:nvPr/>
          </p:nvSpPr>
          <p:spPr bwMode="auto">
            <a:xfrm>
              <a:off x="5494315" y="2461282"/>
              <a:ext cx="37221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F</a:t>
              </a:r>
            </a:p>
          </p:txBody>
        </p:sp>
        <p:grpSp>
          <p:nvGrpSpPr>
            <p:cNvPr id="23564" name="Group 134"/>
            <p:cNvGrpSpPr>
              <a:grpSpLocks/>
            </p:cNvGrpSpPr>
            <p:nvPr/>
          </p:nvGrpSpPr>
          <p:grpSpPr bwMode="auto">
            <a:xfrm>
              <a:off x="5953118" y="4153782"/>
              <a:ext cx="3190882" cy="461963"/>
              <a:chOff x="3306" y="2881"/>
              <a:chExt cx="2010" cy="291"/>
            </a:xfrm>
          </p:grpSpPr>
          <p:sp>
            <p:nvSpPr>
              <p:cNvPr id="23565" name="Text Box 114"/>
              <p:cNvSpPr txBox="1">
                <a:spLocks noChangeArrowheads="1"/>
              </p:cNvSpPr>
              <p:nvPr/>
            </p:nvSpPr>
            <p:spPr bwMode="auto">
              <a:xfrm>
                <a:off x="5103" y="2881"/>
                <a:ext cx="213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i="1"/>
                  <a:t>s</a:t>
                </a:r>
              </a:p>
            </p:txBody>
          </p:sp>
          <p:sp>
            <p:nvSpPr>
              <p:cNvPr id="111" name="Line 113"/>
              <p:cNvSpPr>
                <a:spLocks noChangeShapeType="1"/>
              </p:cNvSpPr>
              <p:nvPr/>
            </p:nvSpPr>
            <p:spPr bwMode="auto">
              <a:xfrm>
                <a:off x="3306" y="3051"/>
                <a:ext cx="1814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</p:grpSp>
      </p:grpSp>
      <p:sp>
        <p:nvSpPr>
          <p:cNvPr id="81" name="AutoShape 90"/>
          <p:cNvSpPr>
            <a:spLocks noChangeArrowheads="1"/>
          </p:cNvSpPr>
          <p:nvPr/>
        </p:nvSpPr>
        <p:spPr bwMode="auto">
          <a:xfrm flipH="1">
            <a:off x="5970588" y="2674938"/>
            <a:ext cx="2638425" cy="1746250"/>
          </a:xfrm>
          <a:prstGeom prst="rtTriangle">
            <a:avLst/>
          </a:prstGeom>
          <a:solidFill>
            <a:srgbClr val="FF3300">
              <a:alpha val="5607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ourier New" pitchFamily="49" charset="0"/>
            </a:endParaRP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4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4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4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4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44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44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44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44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6150</TotalTime>
  <Words>648</Words>
  <Application>Microsoft Office PowerPoint</Application>
  <PresentationFormat>On-screen Show (4:3)</PresentationFormat>
  <Paragraphs>114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Courier New</vt:lpstr>
      <vt:lpstr>Symbol</vt:lpstr>
      <vt:lpstr>Default Design</vt:lpstr>
      <vt:lpstr>Hooke’s Law Elastic Potential Energy</vt:lpstr>
      <vt:lpstr>Hooke’s Law </vt:lpstr>
      <vt:lpstr>Hooke’s Law</vt:lpstr>
      <vt:lpstr>Hooke’s Law</vt:lpstr>
      <vt:lpstr>Hooke’s Law</vt:lpstr>
      <vt:lpstr>Hooke’s Law</vt:lpstr>
      <vt:lpstr>Elastic Potential Energy</vt:lpstr>
      <vt:lpstr>Elastic potential Energy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Hooke’s Law Elastic Potential Energy</dc:title>
  <cp:lastModifiedBy>Ciustea, Corina    SHS - Staff</cp:lastModifiedBy>
  <cp:revision>1</cp:revision>
  <dcterms:created xsi:type="dcterms:W3CDTF">2006-01-31T23:43:34Z</dcterms:created>
  <dcterms:modified xsi:type="dcterms:W3CDTF">2019-02-28T23:08:59Z</dcterms:modified>
</cp:coreProperties>
</file>