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77" r:id="rId3"/>
    <p:sldId id="276" r:id="rId4"/>
    <p:sldId id="275" r:id="rId5"/>
    <p:sldId id="278" r:id="rId6"/>
    <p:sldId id="272" r:id="rId7"/>
    <p:sldId id="280" r:id="rId8"/>
    <p:sldId id="274" r:id="rId9"/>
    <p:sldId id="261" r:id="rId10"/>
    <p:sldId id="260" r:id="rId11"/>
    <p:sldId id="273" r:id="rId12"/>
    <p:sldId id="281" r:id="rId13"/>
    <p:sldId id="262" r:id="rId14"/>
    <p:sldId id="263" r:id="rId15"/>
    <p:sldId id="264" r:id="rId16"/>
    <p:sldId id="265" r:id="rId17"/>
    <p:sldId id="282" r:id="rId18"/>
    <p:sldId id="283" r:id="rId19"/>
    <p:sldId id="284" r:id="rId20"/>
    <p:sldId id="266" r:id="rId21"/>
    <p:sldId id="267" r:id="rId22"/>
    <p:sldId id="268" r:id="rId23"/>
    <p:sldId id="269"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8A0A1C-7EDE-424A-BE0F-F951680019EC}" type="datetimeFigureOut">
              <a:rPr lang="en-US" smtClean="0"/>
              <a:t>4/30/2018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13C136-94BC-4882-830E-D945D36C494F}" type="slidenum">
              <a:rPr lang="en-US" smtClean="0"/>
              <a:t>‹#›</a:t>
            </a:fld>
            <a:endParaRPr lang="en-US"/>
          </a:p>
        </p:txBody>
      </p:sp>
    </p:spTree>
    <p:extLst>
      <p:ext uri="{BB962C8B-B14F-4D97-AF65-F5344CB8AC3E}">
        <p14:creationId xmlns:p14="http://schemas.microsoft.com/office/powerpoint/2010/main" val="401339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A44E3-D172-48DD-A706-BA6BEB107D70}" type="datetimeFigureOut">
              <a:rPr lang="en-US" smtClean="0"/>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59034-2A8E-4674-B4E7-3A62179CFF33}" type="slidenum">
              <a:rPr lang="en-US" smtClean="0"/>
              <a:t>‹#›</a:t>
            </a:fld>
            <a:endParaRPr lang="en-US"/>
          </a:p>
        </p:txBody>
      </p:sp>
    </p:spTree>
    <p:extLst>
      <p:ext uri="{BB962C8B-B14F-4D97-AF65-F5344CB8AC3E}">
        <p14:creationId xmlns:p14="http://schemas.microsoft.com/office/powerpoint/2010/main" val="171887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Frequency remains constant (and therefore period</a:t>
            </a:r>
            <a:r>
              <a:rPr lang="en-US" baseline="0" dirty="0"/>
              <a:t> does as well).</a:t>
            </a:r>
            <a:endParaRPr lang="en-US" dirty="0"/>
          </a:p>
        </p:txBody>
      </p:sp>
      <p:sp>
        <p:nvSpPr>
          <p:cNvPr id="4" name="Slide Number Placeholder 3"/>
          <p:cNvSpPr>
            <a:spLocks noGrp="1"/>
          </p:cNvSpPr>
          <p:nvPr>
            <p:ph type="sldNum" sz="quarter" idx="10"/>
          </p:nvPr>
        </p:nvSpPr>
        <p:spPr/>
        <p:txBody>
          <a:bodyPr/>
          <a:lstStyle/>
          <a:p>
            <a:fld id="{27859034-2A8E-4674-B4E7-3A62179CFF33}" type="slidenum">
              <a:rPr lang="en-US" smtClean="0"/>
              <a:t>15</a:t>
            </a:fld>
            <a:endParaRPr lang="en-US"/>
          </a:p>
        </p:txBody>
      </p:sp>
    </p:spTree>
    <p:extLst>
      <p:ext uri="{BB962C8B-B14F-4D97-AF65-F5344CB8AC3E}">
        <p14:creationId xmlns:p14="http://schemas.microsoft.com/office/powerpoint/2010/main" val="299429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Medium #2</a:t>
            </a:r>
          </a:p>
        </p:txBody>
      </p:sp>
      <p:sp>
        <p:nvSpPr>
          <p:cNvPr id="4" name="Slide Number Placeholder 3"/>
          <p:cNvSpPr>
            <a:spLocks noGrp="1"/>
          </p:cNvSpPr>
          <p:nvPr>
            <p:ph type="sldNum" sz="quarter" idx="10"/>
          </p:nvPr>
        </p:nvSpPr>
        <p:spPr/>
        <p:txBody>
          <a:bodyPr/>
          <a:lstStyle/>
          <a:p>
            <a:fld id="{27859034-2A8E-4674-B4E7-3A62179CFF33}" type="slidenum">
              <a:rPr lang="en-US" smtClean="0"/>
              <a:t>16</a:t>
            </a:fld>
            <a:endParaRPr lang="en-US"/>
          </a:p>
        </p:txBody>
      </p:sp>
    </p:spTree>
    <p:extLst>
      <p:ext uri="{BB962C8B-B14F-4D97-AF65-F5344CB8AC3E}">
        <p14:creationId xmlns:p14="http://schemas.microsoft.com/office/powerpoint/2010/main" val="146449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Frequency remains constant (and therefore period</a:t>
            </a:r>
            <a:r>
              <a:rPr lang="en-US" baseline="0" dirty="0"/>
              <a:t> does as well).</a:t>
            </a:r>
            <a:endParaRPr lang="en-US" dirty="0"/>
          </a:p>
        </p:txBody>
      </p:sp>
      <p:sp>
        <p:nvSpPr>
          <p:cNvPr id="4" name="Slide Number Placeholder 3"/>
          <p:cNvSpPr>
            <a:spLocks noGrp="1"/>
          </p:cNvSpPr>
          <p:nvPr>
            <p:ph type="sldNum" sz="quarter" idx="10"/>
          </p:nvPr>
        </p:nvSpPr>
        <p:spPr/>
        <p:txBody>
          <a:bodyPr/>
          <a:lstStyle/>
          <a:p>
            <a:fld id="{27859034-2A8E-4674-B4E7-3A62179CFF33}" type="slidenum">
              <a:rPr lang="en-US" smtClean="0"/>
              <a:t>17</a:t>
            </a:fld>
            <a:endParaRPr lang="en-US"/>
          </a:p>
        </p:txBody>
      </p:sp>
    </p:spTree>
    <p:extLst>
      <p:ext uri="{BB962C8B-B14F-4D97-AF65-F5344CB8AC3E}">
        <p14:creationId xmlns:p14="http://schemas.microsoft.com/office/powerpoint/2010/main" val="218895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Away</a:t>
            </a:r>
          </a:p>
          <a:p>
            <a:r>
              <a:rPr lang="en-US" dirty="0"/>
              <a:t>Toward</a:t>
            </a:r>
          </a:p>
        </p:txBody>
      </p:sp>
      <p:sp>
        <p:nvSpPr>
          <p:cNvPr id="4" name="Slide Number Placeholder 3"/>
          <p:cNvSpPr>
            <a:spLocks noGrp="1"/>
          </p:cNvSpPr>
          <p:nvPr>
            <p:ph type="sldNum" sz="quarter" idx="10"/>
          </p:nvPr>
        </p:nvSpPr>
        <p:spPr/>
        <p:txBody>
          <a:bodyPr/>
          <a:lstStyle/>
          <a:p>
            <a:fld id="{27859034-2A8E-4674-B4E7-3A62179CFF33}" type="slidenum">
              <a:rPr lang="en-US" smtClean="0"/>
              <a:t>20</a:t>
            </a:fld>
            <a:endParaRPr lang="en-US"/>
          </a:p>
        </p:txBody>
      </p:sp>
    </p:spTree>
    <p:extLst>
      <p:ext uri="{BB962C8B-B14F-4D97-AF65-F5344CB8AC3E}">
        <p14:creationId xmlns:p14="http://schemas.microsoft.com/office/powerpoint/2010/main" val="58406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significant property of water that would affect the speed of waves traveling on its surface is the depth of the water. Water waves travel fastest when the medium is the deepest. Thus, if water waves are passing from deep water into shallow water, they will slow down.</a:t>
            </a:r>
          </a:p>
        </p:txBody>
      </p:sp>
      <p:sp>
        <p:nvSpPr>
          <p:cNvPr id="4" name="Slide Number Placeholder 3"/>
          <p:cNvSpPr>
            <a:spLocks noGrp="1"/>
          </p:cNvSpPr>
          <p:nvPr>
            <p:ph type="sldNum" sz="quarter" idx="10"/>
          </p:nvPr>
        </p:nvSpPr>
        <p:spPr/>
        <p:txBody>
          <a:bodyPr/>
          <a:lstStyle/>
          <a:p>
            <a:fld id="{27859034-2A8E-4674-B4E7-3A62179CFF33}" type="slidenum">
              <a:rPr lang="en-US" smtClean="0"/>
              <a:t>24</a:t>
            </a:fld>
            <a:endParaRPr lang="en-US"/>
          </a:p>
        </p:txBody>
      </p:sp>
    </p:spTree>
    <p:extLst>
      <p:ext uri="{BB962C8B-B14F-4D97-AF65-F5344CB8AC3E}">
        <p14:creationId xmlns:p14="http://schemas.microsoft.com/office/powerpoint/2010/main" val="36065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60EFB1E1-DA18-4384-961F-FDD814F8DDDA}" type="datetimeFigureOut">
              <a:rPr lang="en-US" smtClean="0"/>
              <a:t>4/30/2018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37C528B-70AE-4FB9-AAA4-D410B5AA77E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EFB1E1-DA18-4384-961F-FDD814F8DDD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EFB1E1-DA18-4384-961F-FDD814F8DDD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EFB1E1-DA18-4384-961F-FDD814F8DDD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0EFB1E1-DA18-4384-961F-FDD814F8DDD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37C528B-70AE-4FB9-AAA4-D410B5AA77E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0EFB1E1-DA18-4384-961F-FDD814F8DDD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0EFB1E1-DA18-4384-961F-FDD814F8DDDA}"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0EFB1E1-DA18-4384-961F-FDD814F8DDDA}"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FB1E1-DA18-4384-961F-FDD814F8DDDA}"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0EFB1E1-DA18-4384-961F-FDD814F8DDD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0EFB1E1-DA18-4384-961F-FDD814F8DDD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528B-70AE-4FB9-AAA4-D410B5AA77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0EFB1E1-DA18-4384-961F-FDD814F8DDDA}" type="datetimeFigureOut">
              <a:rPr lang="en-US" smtClean="0"/>
              <a:t>4/30/2018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37C528B-70AE-4FB9-AAA4-D410B5AA77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Reflection, Refraction, Diffraction, and Interference</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endParaRPr>
          </a:p>
        </p:txBody>
      </p:sp>
      <p:sp>
        <p:nvSpPr>
          <p:cNvPr id="3" name="Subtitle 2"/>
          <p:cNvSpPr>
            <a:spLocks noGrp="1"/>
          </p:cNvSpPr>
          <p:nvPr>
            <p:ph type="subTitle" idx="1"/>
          </p:nvPr>
        </p:nvSpPr>
        <p:spPr>
          <a:xfrm>
            <a:off x="1371600" y="3331698"/>
            <a:ext cx="7162800" cy="3069102"/>
          </a:xfrm>
        </p:spPr>
        <p:txBody>
          <a:bodyPr>
            <a:normAutofit lnSpcReduction="10000"/>
          </a:bodyPr>
          <a:lstStyle/>
          <a:p>
            <a:pPr algn="l"/>
            <a:r>
              <a:rPr lang="en-US" sz="3600" dirty="0">
                <a:latin typeface="Arial" panose="020B0604020202020204" pitchFamily="34" charset="0"/>
                <a:cs typeface="Arial" panose="020B0604020202020204" pitchFamily="34" charset="0"/>
              </a:rPr>
              <a:t>LT- understand </a:t>
            </a:r>
          </a:p>
          <a:p>
            <a:pPr marL="571500" indent="-571500" algn="just">
              <a:buFont typeface="Arial" panose="020B0604020202020204" pitchFamily="34" charset="0"/>
              <a:buChar char="•"/>
            </a:pPr>
            <a:r>
              <a:rPr lang="en-US" sz="3600" dirty="0">
                <a:latin typeface="Arial" panose="020B0604020202020204" pitchFamily="34" charset="0"/>
                <a:cs typeface="Arial" panose="020B0604020202020204" pitchFamily="34" charset="0"/>
              </a:rPr>
              <a:t>the law of reflection</a:t>
            </a:r>
          </a:p>
          <a:p>
            <a:pPr marL="571500" indent="-571500" algn="just">
              <a:buFont typeface="Arial" panose="020B0604020202020204" pitchFamily="34" charset="0"/>
              <a:buChar char="•"/>
            </a:pPr>
            <a:r>
              <a:rPr lang="en-US" sz="3600" dirty="0">
                <a:latin typeface="Arial" panose="020B0604020202020204" pitchFamily="34" charset="0"/>
                <a:cs typeface="Arial" panose="020B0604020202020204" pitchFamily="34" charset="0"/>
              </a:rPr>
              <a:t>the law of refraction</a:t>
            </a:r>
          </a:p>
          <a:p>
            <a:pPr marL="571500" indent="-571500" algn="just">
              <a:buFont typeface="Arial" panose="020B0604020202020204" pitchFamily="34" charset="0"/>
              <a:buChar char="•"/>
            </a:pPr>
            <a:r>
              <a:rPr lang="en-US" sz="3600" dirty="0">
                <a:latin typeface="Arial" panose="020B0604020202020204" pitchFamily="34" charset="0"/>
                <a:cs typeface="Arial" panose="020B0604020202020204" pitchFamily="34" charset="0"/>
              </a:rPr>
              <a:t>examples of diffraction and interference</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0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Wave Reflection</a:t>
            </a:r>
          </a:p>
        </p:txBody>
      </p:sp>
      <p:sp>
        <p:nvSpPr>
          <p:cNvPr id="6147" name="Rectangle 3"/>
          <p:cNvSpPr>
            <a:spLocks noGrp="1" noChangeArrowheads="1"/>
          </p:cNvSpPr>
          <p:nvPr>
            <p:ph idx="1"/>
          </p:nvPr>
        </p:nvSpPr>
        <p:spPr>
          <a:xfrm>
            <a:off x="457200" y="1143000"/>
            <a:ext cx="8229600" cy="4754563"/>
          </a:xfrm>
        </p:spPr>
        <p:txBody>
          <a:bodyPr/>
          <a:lstStyle/>
          <a:p>
            <a:r>
              <a:rPr lang="en-US" b="1" dirty="0">
                <a:solidFill>
                  <a:srgbClr val="99FF99"/>
                </a:solidFill>
              </a:rPr>
              <a:t>Reflection</a:t>
            </a:r>
            <a:r>
              <a:rPr lang="en-US" dirty="0"/>
              <a:t> – When a wave reaches a boundary of the medium, it will return back along its original path of motion</a:t>
            </a:r>
          </a:p>
        </p:txBody>
      </p:sp>
      <p:pic>
        <p:nvPicPr>
          <p:cNvPr id="4098" name="Picture 2" descr="C:\Users\bennettk\Desktop\Ref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38425"/>
            <a:ext cx="4133850" cy="4067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95600"/>
            <a:ext cx="4495800" cy="3385542"/>
          </a:xfrm>
          <a:prstGeom prst="rect">
            <a:avLst/>
          </a:prstGeom>
          <a:noFill/>
        </p:spPr>
        <p:txBody>
          <a:bodyPr wrap="square" rtlCol="0">
            <a:spAutoFit/>
          </a:bodyPr>
          <a:lstStyle/>
          <a:p>
            <a:r>
              <a:rPr lang="en-US" sz="2800" dirty="0"/>
              <a:t>This occurs when a wave front hits a barrier (i.e. wall, boundary into a new medium, etc.) and bounces back into the same part of the medium from which it originally came. </a:t>
            </a:r>
            <a:endParaRPr lang="en-US" sz="2800" b="1" dirty="0"/>
          </a:p>
          <a:p>
            <a:endParaRPr lang="en-US" dirty="0"/>
          </a:p>
        </p:txBody>
      </p:sp>
    </p:spTree>
    <p:extLst>
      <p:ext uri="{BB962C8B-B14F-4D97-AF65-F5344CB8AC3E}">
        <p14:creationId xmlns:p14="http://schemas.microsoft.com/office/powerpoint/2010/main" val="101866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Free End Reflection</a:t>
            </a:r>
          </a:p>
        </p:txBody>
      </p:sp>
      <p:sp>
        <p:nvSpPr>
          <p:cNvPr id="3" name="Content Placeholder 2"/>
          <p:cNvSpPr>
            <a:spLocks noGrp="1"/>
          </p:cNvSpPr>
          <p:nvPr>
            <p:ph idx="1"/>
          </p:nvPr>
        </p:nvSpPr>
        <p:spPr/>
        <p:txBody>
          <a:bodyPr/>
          <a:lstStyle/>
          <a:p>
            <a:r>
              <a:rPr lang="en-US" dirty="0"/>
              <a:t>Let’s consider a wave in a rope. </a:t>
            </a:r>
          </a:p>
          <a:p>
            <a:r>
              <a:rPr lang="en-US" dirty="0"/>
              <a:t>If the end of the rope is free to move, we say it is a </a:t>
            </a:r>
            <a:r>
              <a:rPr lang="en-US" b="1" dirty="0">
                <a:solidFill>
                  <a:srgbClr val="99FF99"/>
                </a:solidFill>
              </a:rPr>
              <a:t>free end</a:t>
            </a:r>
            <a:r>
              <a:rPr lang="en-US" dirty="0"/>
              <a:t>.</a:t>
            </a:r>
          </a:p>
          <a:p>
            <a:r>
              <a:rPr lang="en-US" dirty="0"/>
              <a:t>When the wave reached the end, it is reflected back along the rope in the same direction that it came from. </a:t>
            </a:r>
          </a:p>
        </p:txBody>
      </p:sp>
      <p:pic>
        <p:nvPicPr>
          <p:cNvPr id="12291" name="Picture 3" descr="F:\Physics\Unit 6 - Waves\Diagrams\free-end reflec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5517" y="4533900"/>
            <a:ext cx="3652966"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17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Fixed End Reflection</a:t>
            </a:r>
          </a:p>
        </p:txBody>
      </p:sp>
      <p:sp>
        <p:nvSpPr>
          <p:cNvPr id="3" name="Content Placeholder 2"/>
          <p:cNvSpPr>
            <a:spLocks noGrp="1"/>
          </p:cNvSpPr>
          <p:nvPr>
            <p:ph idx="1"/>
          </p:nvPr>
        </p:nvSpPr>
        <p:spPr/>
        <p:txBody>
          <a:bodyPr/>
          <a:lstStyle/>
          <a:p>
            <a:r>
              <a:rPr lang="en-US" dirty="0"/>
              <a:t>Now, let’s say the rope is tied to an object.</a:t>
            </a:r>
          </a:p>
          <a:p>
            <a:r>
              <a:rPr lang="en-US" dirty="0"/>
              <a:t>If the end of the rope is unable to move, we say it is a </a:t>
            </a:r>
            <a:r>
              <a:rPr lang="en-US" b="1" dirty="0">
                <a:solidFill>
                  <a:srgbClr val="99FF99"/>
                </a:solidFill>
              </a:rPr>
              <a:t>fixed end</a:t>
            </a:r>
            <a:r>
              <a:rPr lang="en-US" dirty="0"/>
              <a:t>.</a:t>
            </a:r>
          </a:p>
          <a:p>
            <a:r>
              <a:rPr lang="en-US" dirty="0"/>
              <a:t>When the wave reaches the end, the pulse is </a:t>
            </a:r>
            <a:r>
              <a:rPr lang="en-US" i="1" dirty="0"/>
              <a:t>INVERTED</a:t>
            </a:r>
            <a:r>
              <a:rPr lang="en-US" dirty="0"/>
              <a:t>  when it reflects off the boundary.  </a:t>
            </a:r>
          </a:p>
        </p:txBody>
      </p:sp>
      <p:pic>
        <p:nvPicPr>
          <p:cNvPr id="6" name="Picture 2" descr="F:\Physics\Unit 6 - Waves\Diagrams\fixed-end reflec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4267200"/>
            <a:ext cx="3565525" cy="206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9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What if the waves hit the barrier at an angle?</a:t>
            </a:r>
          </a:p>
        </p:txBody>
      </p:sp>
      <p:sp>
        <p:nvSpPr>
          <p:cNvPr id="3" name="Content Placeholder 2"/>
          <p:cNvSpPr>
            <a:spLocks noGrp="1"/>
          </p:cNvSpPr>
          <p:nvPr>
            <p:ph idx="1"/>
          </p:nvPr>
        </p:nvSpPr>
        <p:spPr>
          <a:xfrm>
            <a:off x="457200" y="1996440"/>
            <a:ext cx="8229600" cy="4709160"/>
          </a:xfrm>
        </p:spPr>
        <p:txBody>
          <a:bodyPr/>
          <a:lstStyle/>
          <a:p>
            <a:r>
              <a:rPr lang="en-US" dirty="0"/>
              <a:t>Let's say that some water waves hit a wall at an angle of 35° from the normal to the wall. </a:t>
            </a:r>
          </a:p>
          <a:p>
            <a:r>
              <a:rPr lang="en-US" dirty="0"/>
              <a:t>What will the angle BETWEEN the incident water wave and the reflected water wave be?</a:t>
            </a:r>
          </a:p>
        </p:txBody>
      </p:sp>
    </p:spTree>
    <p:extLst>
      <p:ext uri="{BB962C8B-B14F-4D97-AF65-F5344CB8AC3E}">
        <p14:creationId xmlns:p14="http://schemas.microsoft.com/office/powerpoint/2010/main" val="162856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38" y="129360"/>
            <a:ext cx="8229600" cy="1143000"/>
          </a:xfrm>
        </p:spPr>
        <p:txBody>
          <a:bodyPr>
            <a:normAutofit/>
            <a:scene3d>
              <a:camera prst="orthographicFront"/>
              <a:lightRig rig="soft" dir="t">
                <a:rot lat="0" lon="0" rev="16800000"/>
              </a:lightRig>
            </a:scene3d>
            <a:sp3d prstMaterial="softEdge"/>
          </a:bodyPr>
          <a:lstStyle/>
          <a:p>
            <a:r>
              <a:rPr lang="en-US" dirty="0">
                <a:solidFill>
                  <a:srgbClr val="99FF99"/>
                </a:solidFill>
                <a:effectLst>
                  <a:outerShdw blurRad="38100" dist="38100" dir="2700000" algn="tl">
                    <a:srgbClr val="000000">
                      <a:alpha val="43137"/>
                    </a:srgbClr>
                  </a:outerShdw>
                </a:effectLst>
              </a:rPr>
              <a:t>Law of Reflection</a:t>
            </a:r>
          </a:p>
        </p:txBody>
      </p:sp>
      <p:sp>
        <p:nvSpPr>
          <p:cNvPr id="3" name="Content Placeholder 2"/>
          <p:cNvSpPr>
            <a:spLocks noGrp="1"/>
          </p:cNvSpPr>
          <p:nvPr>
            <p:ph idx="1"/>
          </p:nvPr>
        </p:nvSpPr>
        <p:spPr>
          <a:xfrm>
            <a:off x="457200" y="1219200"/>
            <a:ext cx="8229600" cy="5090160"/>
          </a:xfrm>
        </p:spPr>
        <p:txBody>
          <a:bodyPr/>
          <a:lstStyle/>
          <a:p>
            <a:r>
              <a:rPr lang="en-US" sz="2400" dirty="0"/>
              <a:t>The angle at which an incoming wave hits a barrier, when measured to a line normal to the barrier, will be the same as the angle at which the reflected wave leaves the barrier, when measured to a line normal to the barrier. In other words: </a:t>
            </a:r>
          </a:p>
          <a:p>
            <a:pPr marL="137160" indent="0" algn="ctr">
              <a:buNone/>
            </a:pPr>
            <a:r>
              <a:rPr lang="en-US" b="1" i="1" dirty="0">
                <a:solidFill>
                  <a:srgbClr val="99FF99"/>
                </a:solidFill>
              </a:rPr>
              <a:t>The angle of incidence is equal to the angle of reflection</a:t>
            </a:r>
            <a:endParaRPr lang="en-US" i="1" dirty="0">
              <a:solidFill>
                <a:srgbClr val="99FF99"/>
              </a:solidFill>
            </a:endParaRPr>
          </a:p>
        </p:txBody>
      </p:sp>
      <p:pic>
        <p:nvPicPr>
          <p:cNvPr id="5122" name="Picture 2" descr="C:\Users\bennettk\Desktop\Law of Ref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4114236"/>
            <a:ext cx="5295900" cy="266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Refraction</a:t>
            </a:r>
          </a:p>
        </p:txBody>
      </p:sp>
      <p:sp>
        <p:nvSpPr>
          <p:cNvPr id="3" name="Content Placeholder 2"/>
          <p:cNvSpPr>
            <a:spLocks noGrp="1"/>
          </p:cNvSpPr>
          <p:nvPr>
            <p:ph idx="1"/>
          </p:nvPr>
        </p:nvSpPr>
        <p:spPr>
          <a:xfrm>
            <a:off x="457200" y="1005840"/>
            <a:ext cx="8229600" cy="4709160"/>
          </a:xfrm>
        </p:spPr>
        <p:txBody>
          <a:bodyPr/>
          <a:lstStyle/>
          <a:p>
            <a:r>
              <a:rPr lang="en-US" b="1" dirty="0">
                <a:solidFill>
                  <a:srgbClr val="99FF99"/>
                </a:solidFill>
              </a:rPr>
              <a:t>Refraction</a:t>
            </a:r>
            <a:r>
              <a:rPr lang="en-US" dirty="0">
                <a:solidFill>
                  <a:srgbClr val="99FF99"/>
                </a:solidFill>
              </a:rPr>
              <a:t> </a:t>
            </a:r>
            <a:r>
              <a:rPr lang="en-US" dirty="0"/>
              <a:t>is the change of direction, or bending, of waves when they move between mediums. </a:t>
            </a:r>
          </a:p>
          <a:p>
            <a:r>
              <a:rPr lang="en-US" dirty="0"/>
              <a:t>A wave will change velocity when it enters a new medium. As a result, the wavelength will change. </a:t>
            </a:r>
          </a:p>
          <a:p>
            <a:pPr lvl="1"/>
            <a:r>
              <a:rPr lang="en-US" dirty="0"/>
              <a:t>Has the frequency of the wave changed at all?</a:t>
            </a:r>
          </a:p>
        </p:txBody>
      </p:sp>
      <p:pic>
        <p:nvPicPr>
          <p:cNvPr id="6146" name="Picture 2" descr="C:\Users\bennettk\Desktop\Refra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4201299"/>
            <a:ext cx="6438900" cy="265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lstStyle/>
          <a:p>
            <a:r>
              <a:rPr lang="en-US" dirty="0"/>
              <a:t>If the wave enters the new medium at an angle, the change in velocity will cause the wave to change its direction of propagation.</a:t>
            </a:r>
          </a:p>
          <a:p>
            <a:r>
              <a:rPr lang="en-US" dirty="0"/>
              <a:t>In which medium is the wave moving at a faster velocity?</a:t>
            </a:r>
            <a:endParaRPr lang="en-US" b="1" dirty="0"/>
          </a:p>
        </p:txBody>
      </p:sp>
      <p:pic>
        <p:nvPicPr>
          <p:cNvPr id="7170" name="Picture 2" descr="C:\Users\bennettk\Desktop\Refraction at an 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740" y="2667000"/>
            <a:ext cx="6844520" cy="3956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7600" y="3685309"/>
            <a:ext cx="526660" cy="461665"/>
          </a:xfrm>
          <a:prstGeom prst="rect">
            <a:avLst/>
          </a:prstGeom>
          <a:solidFill>
            <a:schemeClr val="tx1"/>
          </a:solidFill>
        </p:spPr>
        <p:txBody>
          <a:bodyPr wrap="square" rtlCol="0">
            <a:spAutoFit/>
          </a:bodyPr>
          <a:lstStyle/>
          <a:p>
            <a:r>
              <a:rPr lang="en-US" sz="2400" b="1" dirty="0">
                <a:solidFill>
                  <a:schemeClr val="accent2">
                    <a:lumMod val="50000"/>
                  </a:schemeClr>
                </a:solidFill>
                <a:latin typeface="Arial" pitchFamily="34" charset="0"/>
                <a:cs typeface="Arial" pitchFamily="34" charset="0"/>
              </a:rPr>
              <a:t>#1</a:t>
            </a:r>
          </a:p>
        </p:txBody>
      </p:sp>
      <p:sp>
        <p:nvSpPr>
          <p:cNvPr id="6" name="TextBox 5"/>
          <p:cNvSpPr txBox="1"/>
          <p:nvPr/>
        </p:nvSpPr>
        <p:spPr>
          <a:xfrm>
            <a:off x="7343003" y="5421592"/>
            <a:ext cx="526660" cy="461665"/>
          </a:xfrm>
          <a:prstGeom prst="rect">
            <a:avLst/>
          </a:prstGeom>
          <a:solidFill>
            <a:schemeClr val="tx1"/>
          </a:solidFill>
        </p:spPr>
        <p:txBody>
          <a:bodyPr wrap="square" rtlCol="0">
            <a:spAutoFit/>
          </a:bodyPr>
          <a:lstStyle/>
          <a:p>
            <a:r>
              <a:rPr lang="en-US" sz="2400" b="1" dirty="0">
                <a:solidFill>
                  <a:schemeClr val="accent2">
                    <a:lumMod val="50000"/>
                  </a:schemeClr>
                </a:solidFill>
                <a:latin typeface="Arial" pitchFamily="34" charset="0"/>
                <a:cs typeface="Arial" pitchFamily="34" charset="0"/>
              </a:rPr>
              <a:t>#2</a:t>
            </a:r>
          </a:p>
        </p:txBody>
      </p:sp>
    </p:spTree>
    <p:extLst>
      <p:ext uri="{BB962C8B-B14F-4D97-AF65-F5344CB8AC3E}">
        <p14:creationId xmlns:p14="http://schemas.microsoft.com/office/powerpoint/2010/main" val="340527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Refraction</a:t>
            </a:r>
          </a:p>
        </p:txBody>
      </p:sp>
      <p:sp>
        <p:nvSpPr>
          <p:cNvPr id="3" name="Content Placeholder 2"/>
          <p:cNvSpPr>
            <a:spLocks noGrp="1"/>
          </p:cNvSpPr>
          <p:nvPr>
            <p:ph idx="1"/>
          </p:nvPr>
        </p:nvSpPr>
        <p:spPr>
          <a:xfrm>
            <a:off x="457200" y="1005840"/>
            <a:ext cx="8229600" cy="4709160"/>
          </a:xfrm>
        </p:spPr>
        <p:txBody>
          <a:bodyPr>
            <a:normAutofit/>
          </a:bodyPr>
          <a:lstStyle/>
          <a:p>
            <a:r>
              <a:rPr lang="en-US" sz="2400" b="1" dirty="0">
                <a:solidFill>
                  <a:srgbClr val="99FF99"/>
                </a:solidFill>
              </a:rPr>
              <a:t>Refraction</a:t>
            </a:r>
            <a:r>
              <a:rPr lang="en-US" sz="2400" dirty="0">
                <a:solidFill>
                  <a:srgbClr val="99FF99"/>
                </a:solidFill>
              </a:rPr>
              <a:t> </a:t>
            </a:r>
            <a:r>
              <a:rPr lang="en-US" sz="2400" dirty="0"/>
              <a:t>is the change of direction, or bending, of waves when they move between mediums. </a:t>
            </a:r>
          </a:p>
        </p:txBody>
      </p:sp>
      <p:pic>
        <p:nvPicPr>
          <p:cNvPr id="6" name="Picture 5">
            <a:extLst>
              <a:ext uri="{FF2B5EF4-FFF2-40B4-BE49-F238E27FC236}">
                <a16:creationId xmlns:a16="http://schemas.microsoft.com/office/drawing/2014/main" id="{C6D47DBD-756D-49D8-BE8A-C0B4BC8DB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174" y="2459022"/>
            <a:ext cx="4053121" cy="4017978"/>
          </a:xfrm>
          <a:prstGeom prst="rect">
            <a:avLst/>
          </a:prstGeom>
        </p:spPr>
      </p:pic>
    </p:spTree>
    <p:extLst>
      <p:ext uri="{BB962C8B-B14F-4D97-AF65-F5344CB8AC3E}">
        <p14:creationId xmlns:p14="http://schemas.microsoft.com/office/powerpoint/2010/main" val="167591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8236-4615-44C8-B52D-FD0E4CD849AC}"/>
              </a:ext>
            </a:extLst>
          </p:cNvPr>
          <p:cNvSpPr>
            <a:spLocks noGrp="1"/>
          </p:cNvSpPr>
          <p:nvPr>
            <p:ph type="title"/>
          </p:nvPr>
        </p:nvSpPr>
        <p:spPr/>
        <p:txBody>
          <a:bodyPr/>
          <a:lstStyle/>
          <a:p>
            <a:r>
              <a:rPr lang="en-US" dirty="0">
                <a:solidFill>
                  <a:schemeClr val="tx1"/>
                </a:solidFill>
              </a:rPr>
              <a:t>The Law of Refraction</a:t>
            </a:r>
          </a:p>
        </p:txBody>
      </p:sp>
      <p:sp>
        <p:nvSpPr>
          <p:cNvPr id="4" name="Rectangle 1">
            <a:extLst>
              <a:ext uri="{FF2B5EF4-FFF2-40B4-BE49-F238E27FC236}">
                <a16:creationId xmlns:a16="http://schemas.microsoft.com/office/drawing/2014/main" id="{061CA3A3-74D3-444F-B8EC-BB5FCBD9175F}"/>
              </a:ext>
            </a:extLst>
          </p:cNvPr>
          <p:cNvSpPr>
            <a:spLocks noGrp="1" noChangeArrowheads="1"/>
          </p:cNvSpPr>
          <p:nvPr>
            <p:ph idx="1"/>
          </p:nvPr>
        </p:nvSpPr>
        <p:spPr bwMode="auto">
          <a:xfrm>
            <a:off x="457200" y="2831397"/>
            <a:ext cx="805438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cs typeface="Arial" panose="020B0604020202020204" pitchFamily="34" charset="0"/>
              </a:rPr>
              <a:t>The law of refraction states that the incident ray,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cs typeface="Arial" panose="020B0604020202020204" pitchFamily="34" charset="0"/>
              </a:rPr>
              <a:t>the refracted ray, and the normal to the interface,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cs typeface="Arial" panose="020B0604020202020204" pitchFamily="34" charset="0"/>
              </a:rPr>
              <a:t>all lie in the </a:t>
            </a:r>
            <a:r>
              <a:rPr kumimoji="0" lang="en-US" altLang="en-US" b="0" i="1" u="none" strike="noStrike" cap="none" normalizeH="0" baseline="0" dirty="0">
                <a:ln>
                  <a:noFill/>
                </a:ln>
                <a:effectLst/>
                <a:cs typeface="Arial" panose="020B0604020202020204" pitchFamily="34" charset="0"/>
              </a:rPr>
              <a:t>same plane</a:t>
            </a:r>
            <a:r>
              <a:rPr kumimoji="0" lang="en-US" altLang="en-US" b="0" i="0" u="none" strike="noStrike" cap="none" normalizeH="0" baseline="0" dirty="0">
                <a:ln>
                  <a:noFill/>
                </a:ln>
                <a:effectLst/>
                <a:cs typeface="Arial" panose="020B0604020202020204" pitchFamily="34" charset="0"/>
              </a:rPr>
              <a:t>. Furthermore,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p:txBody>
      </p:sp>
      <p:pic>
        <p:nvPicPr>
          <p:cNvPr id="6" name="Picture 5">
            <a:extLst>
              <a:ext uri="{FF2B5EF4-FFF2-40B4-BE49-F238E27FC236}">
                <a16:creationId xmlns:a16="http://schemas.microsoft.com/office/drawing/2014/main" id="{12CB421E-07B9-47D1-B4DB-DFF38C532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44766"/>
            <a:ext cx="5467345" cy="1066799"/>
          </a:xfrm>
          <a:prstGeom prst="rect">
            <a:avLst/>
          </a:prstGeom>
        </p:spPr>
      </p:pic>
    </p:spTree>
    <p:extLst>
      <p:ext uri="{BB962C8B-B14F-4D97-AF65-F5344CB8AC3E}">
        <p14:creationId xmlns:p14="http://schemas.microsoft.com/office/powerpoint/2010/main" val="369098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BFF4-96CC-4171-802A-4D8AFFD1D3E2}"/>
              </a:ext>
            </a:extLst>
          </p:cNvPr>
          <p:cNvSpPr>
            <a:spLocks noGrp="1"/>
          </p:cNvSpPr>
          <p:nvPr>
            <p:ph type="title"/>
          </p:nvPr>
        </p:nvSpPr>
        <p:spPr/>
        <p:txBody>
          <a:bodyPr/>
          <a:lstStyle/>
          <a:p>
            <a:r>
              <a:rPr lang="en-US" dirty="0"/>
              <a:t>The Law of Refraction</a:t>
            </a:r>
          </a:p>
        </p:txBody>
      </p:sp>
      <p:sp>
        <p:nvSpPr>
          <p:cNvPr id="3" name="Content Placeholder 2">
            <a:extLst>
              <a:ext uri="{FF2B5EF4-FFF2-40B4-BE49-F238E27FC236}">
                <a16:creationId xmlns:a16="http://schemas.microsoft.com/office/drawing/2014/main" id="{D6E273D9-2B2B-48ED-A02D-812DCA2AE339}"/>
              </a:ext>
            </a:extLst>
          </p:cNvPr>
          <p:cNvSpPr>
            <a:spLocks noGrp="1"/>
          </p:cNvSpPr>
          <p:nvPr>
            <p:ph idx="1"/>
          </p:nvPr>
        </p:nvSpPr>
        <p:spPr/>
        <p:txBody>
          <a:bodyPr/>
          <a:lstStyle/>
          <a:p>
            <a:r>
              <a:rPr lang="en-US" dirty="0"/>
              <a:t>n1=refractive </a:t>
            </a:r>
            <a:r>
              <a:rPr lang="en-US" dirty="0" err="1"/>
              <a:t>indice</a:t>
            </a:r>
            <a:r>
              <a:rPr lang="en-US" dirty="0"/>
              <a:t> of medium 1</a:t>
            </a:r>
          </a:p>
          <a:p>
            <a:r>
              <a:rPr lang="en-US" dirty="0"/>
              <a:t>n1=c/v1 where c= the light speed in vacuum</a:t>
            </a:r>
          </a:p>
          <a:p>
            <a:r>
              <a:rPr lang="en-US" dirty="0"/>
              <a:t>V1=wave speed in medium 1</a:t>
            </a:r>
          </a:p>
          <a:p>
            <a:r>
              <a:rPr lang="en-US" dirty="0"/>
              <a:t>n2=refractive </a:t>
            </a:r>
            <a:r>
              <a:rPr lang="en-US" dirty="0" err="1"/>
              <a:t>indice</a:t>
            </a:r>
            <a:r>
              <a:rPr lang="en-US" dirty="0"/>
              <a:t> of medium 2</a:t>
            </a:r>
          </a:p>
          <a:p>
            <a:r>
              <a:rPr lang="en-US" dirty="0"/>
              <a:t>n2=c/v2</a:t>
            </a:r>
          </a:p>
          <a:p>
            <a:r>
              <a:rPr lang="en-US" dirty="0"/>
              <a:t>V2=wave speed in medium 2</a:t>
            </a:r>
          </a:p>
        </p:txBody>
      </p:sp>
    </p:spTree>
    <p:extLst>
      <p:ext uri="{BB962C8B-B14F-4D97-AF65-F5344CB8AC3E}">
        <p14:creationId xmlns:p14="http://schemas.microsoft.com/office/powerpoint/2010/main" val="220139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Wave Interference</a:t>
            </a:r>
          </a:p>
        </p:txBody>
      </p:sp>
      <p:sp>
        <p:nvSpPr>
          <p:cNvPr id="3" name="Content Placeholder 2"/>
          <p:cNvSpPr>
            <a:spLocks noGrp="1"/>
          </p:cNvSpPr>
          <p:nvPr>
            <p:ph idx="1"/>
          </p:nvPr>
        </p:nvSpPr>
        <p:spPr/>
        <p:txBody>
          <a:bodyPr/>
          <a:lstStyle/>
          <a:p>
            <a:r>
              <a:rPr lang="en-US" dirty="0"/>
              <a:t>Waves can move through each other, which means that they can be in the same place at the same time!</a:t>
            </a:r>
          </a:p>
          <a:p>
            <a:r>
              <a:rPr lang="en-US" dirty="0"/>
              <a:t>When waves are at the same place at the same time, the amplitudes of the waves simply add together and this is really all we need to know!</a:t>
            </a:r>
          </a:p>
        </p:txBody>
      </p:sp>
    </p:spTree>
    <p:extLst>
      <p:ext uri="{BB962C8B-B14F-4D97-AF65-F5344CB8AC3E}">
        <p14:creationId xmlns:p14="http://schemas.microsoft.com/office/powerpoint/2010/main" val="95085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75960"/>
          </a:xfrm>
        </p:spPr>
        <p:txBody>
          <a:bodyPr>
            <a:normAutofit/>
          </a:bodyPr>
          <a:lstStyle/>
          <a:p>
            <a:r>
              <a:rPr lang="en-US" sz="3200" dirty="0"/>
              <a:t>When a wave enters a new medium at an angle and its velocity </a:t>
            </a:r>
            <a:r>
              <a:rPr lang="en-US" sz="3200" b="1" dirty="0"/>
              <a:t>INCREASES</a:t>
            </a:r>
            <a:r>
              <a:rPr lang="en-US" sz="3200" dirty="0"/>
              <a:t>, the wave will bend:</a:t>
            </a:r>
            <a:endParaRPr lang="en-US" sz="3200" dirty="0">
              <a:effectLst/>
            </a:endParaRPr>
          </a:p>
          <a:p>
            <a:pPr marL="137160" indent="0">
              <a:buNone/>
            </a:pPr>
            <a:r>
              <a:rPr lang="en-US" sz="3200" dirty="0"/>
              <a:t>	______________ the normal</a:t>
            </a:r>
            <a:endParaRPr lang="en-US" sz="3200" dirty="0">
              <a:effectLst/>
            </a:endParaRPr>
          </a:p>
          <a:p>
            <a:endParaRPr lang="en-US" sz="3200" dirty="0"/>
          </a:p>
          <a:p>
            <a:r>
              <a:rPr lang="en-US" sz="3200" dirty="0"/>
              <a:t>When a wave enters a new medium at an angle and its velocity </a:t>
            </a:r>
            <a:r>
              <a:rPr lang="en-US" sz="3200" b="1" dirty="0"/>
              <a:t>DECREASES</a:t>
            </a:r>
            <a:r>
              <a:rPr lang="en-US" sz="3200" dirty="0"/>
              <a:t>, the wave will bend:</a:t>
            </a:r>
            <a:endParaRPr lang="en-US" sz="3200" dirty="0">
              <a:effectLst/>
            </a:endParaRPr>
          </a:p>
          <a:p>
            <a:pPr marL="137160" indent="0">
              <a:buNone/>
            </a:pPr>
            <a:r>
              <a:rPr lang="en-US" sz="3200" dirty="0"/>
              <a:t>	______________ the normal</a:t>
            </a:r>
          </a:p>
        </p:txBody>
      </p:sp>
      <p:sp>
        <p:nvSpPr>
          <p:cNvPr id="5" name="TextBox 4"/>
          <p:cNvSpPr txBox="1"/>
          <p:nvPr/>
        </p:nvSpPr>
        <p:spPr>
          <a:xfrm>
            <a:off x="2286000" y="2362200"/>
            <a:ext cx="1279517" cy="584775"/>
          </a:xfrm>
          <a:prstGeom prst="rect">
            <a:avLst/>
          </a:prstGeom>
          <a:noFill/>
        </p:spPr>
        <p:txBody>
          <a:bodyPr wrap="none" rtlCol="0">
            <a:spAutoFit/>
          </a:bodyPr>
          <a:lstStyle/>
          <a:p>
            <a:r>
              <a:rPr lang="en-US" sz="3200" dirty="0">
                <a:solidFill>
                  <a:srgbClr val="99FF99"/>
                </a:solidFill>
              </a:rPr>
              <a:t>Away</a:t>
            </a:r>
            <a:endParaRPr lang="en-US" dirty="0">
              <a:solidFill>
                <a:srgbClr val="99FF99"/>
              </a:solidFill>
            </a:endParaRPr>
          </a:p>
        </p:txBody>
      </p:sp>
      <p:sp>
        <p:nvSpPr>
          <p:cNvPr id="6" name="TextBox 5"/>
          <p:cNvSpPr txBox="1"/>
          <p:nvPr/>
        </p:nvSpPr>
        <p:spPr>
          <a:xfrm>
            <a:off x="2112843" y="5105400"/>
            <a:ext cx="1620957" cy="584775"/>
          </a:xfrm>
          <a:prstGeom prst="rect">
            <a:avLst/>
          </a:prstGeom>
          <a:noFill/>
        </p:spPr>
        <p:txBody>
          <a:bodyPr wrap="none" rtlCol="0">
            <a:spAutoFit/>
          </a:bodyPr>
          <a:lstStyle/>
          <a:p>
            <a:r>
              <a:rPr lang="en-US" sz="3200" dirty="0">
                <a:solidFill>
                  <a:srgbClr val="99FF99"/>
                </a:solidFill>
              </a:rPr>
              <a:t>Toward</a:t>
            </a:r>
            <a:endParaRPr lang="en-US" dirty="0">
              <a:solidFill>
                <a:srgbClr val="99FF99"/>
              </a:solidFill>
            </a:endParaRPr>
          </a:p>
        </p:txBody>
      </p:sp>
    </p:spTree>
    <p:extLst>
      <p:ext uri="{BB962C8B-B14F-4D97-AF65-F5344CB8AC3E}">
        <p14:creationId xmlns:p14="http://schemas.microsoft.com/office/powerpoint/2010/main" val="162870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Diffraction</a:t>
            </a:r>
          </a:p>
        </p:txBody>
      </p:sp>
      <p:sp>
        <p:nvSpPr>
          <p:cNvPr id="3" name="Content Placeholder 2"/>
          <p:cNvSpPr>
            <a:spLocks noGrp="1"/>
          </p:cNvSpPr>
          <p:nvPr>
            <p:ph idx="1"/>
          </p:nvPr>
        </p:nvSpPr>
        <p:spPr>
          <a:xfrm>
            <a:off x="457200" y="1066800"/>
            <a:ext cx="8229600" cy="4861560"/>
          </a:xfrm>
        </p:spPr>
        <p:txBody>
          <a:bodyPr/>
          <a:lstStyle/>
          <a:p>
            <a:r>
              <a:rPr lang="en-US" b="1" dirty="0">
                <a:solidFill>
                  <a:srgbClr val="99FF99"/>
                </a:solidFill>
              </a:rPr>
              <a:t>Diffraction </a:t>
            </a:r>
            <a:r>
              <a:rPr lang="en-US" dirty="0"/>
              <a:t>occurs when a wave passes by the edge of a barrier and the </a:t>
            </a:r>
            <a:r>
              <a:rPr lang="en-US" dirty="0" err="1"/>
              <a:t>wavefront</a:t>
            </a:r>
            <a:r>
              <a:rPr lang="en-US" dirty="0"/>
              <a:t> bends around the edge</a:t>
            </a:r>
            <a:endParaRPr lang="en-US" dirty="0">
              <a:effectLst/>
            </a:endParaRPr>
          </a:p>
          <a:p>
            <a:r>
              <a:rPr lang="en-US" dirty="0"/>
              <a:t>Part of the </a:t>
            </a:r>
            <a:r>
              <a:rPr lang="en-US" dirty="0" err="1"/>
              <a:t>wavefront</a:t>
            </a:r>
            <a:r>
              <a:rPr lang="en-US" dirty="0"/>
              <a:t> is blocked and reflected back, so the energy from the </a:t>
            </a:r>
            <a:r>
              <a:rPr lang="en-US" dirty="0" err="1"/>
              <a:t>wavefront</a:t>
            </a:r>
            <a:r>
              <a:rPr lang="en-US" dirty="0"/>
              <a:t> that does get past the barrier spreads out into the rest of the medium - creating a circular wave front</a:t>
            </a:r>
          </a:p>
        </p:txBody>
      </p:sp>
      <p:pic>
        <p:nvPicPr>
          <p:cNvPr id="3074" name="Picture 2" descr="E:\Physics\Unit 6 - Waves\Diagrams\Diffr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72483"/>
            <a:ext cx="6629400" cy="270456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934200" y="4267200"/>
            <a:ext cx="0" cy="1352283"/>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4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709160"/>
          </a:xfrm>
        </p:spPr>
        <p:txBody>
          <a:bodyPr/>
          <a:lstStyle/>
          <a:p>
            <a:r>
              <a:rPr lang="en-US" dirty="0"/>
              <a:t>What will happen to the appearance of the waves as the opening between the two barriers gets smaller?</a:t>
            </a:r>
          </a:p>
        </p:txBody>
      </p:sp>
      <p:pic>
        <p:nvPicPr>
          <p:cNvPr id="8194" name="Picture 2" descr="C:\Users\bennettk\Desktop\Diffraction Sl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96" y="3276600"/>
            <a:ext cx="8767330"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724400" y="3429000"/>
            <a:ext cx="0" cy="1352283"/>
          </a:xfrm>
          <a:prstGeom prst="straightConnector1">
            <a:avLst/>
          </a:prstGeom>
          <a:ln w="5715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709160"/>
          </a:xfrm>
        </p:spPr>
        <p:txBody>
          <a:bodyPr/>
          <a:lstStyle/>
          <a:p>
            <a:r>
              <a:rPr lang="en-US" dirty="0"/>
              <a:t>The smaller the opening, the more circular the diffracted wave fronts become</a:t>
            </a:r>
          </a:p>
        </p:txBody>
      </p:sp>
      <p:pic>
        <p:nvPicPr>
          <p:cNvPr id="9219" name="Picture 3" descr="C:\Users\bennettk\Desktop\Diffraction Small Sl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6" y="1943100"/>
            <a:ext cx="9305926" cy="49149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343400" y="2076717"/>
            <a:ext cx="0" cy="676141"/>
          </a:xfrm>
          <a:prstGeom prst="straightConnector1">
            <a:avLst/>
          </a:prstGeom>
          <a:ln w="5715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87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709160"/>
          </a:xfrm>
        </p:spPr>
        <p:txBody>
          <a:bodyPr/>
          <a:lstStyle/>
          <a:p>
            <a:r>
              <a:rPr lang="en-US" dirty="0"/>
              <a:t>Which wave phenomena/behavior is most prominently being shown in this photograph?</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978" y="2057400"/>
            <a:ext cx="5694045" cy="427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8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Constructive Interference</a:t>
            </a:r>
            <a:endParaRPr lang="en-US" dirty="0"/>
          </a:p>
        </p:txBody>
      </p:sp>
      <p:sp>
        <p:nvSpPr>
          <p:cNvPr id="3" name="Content Placeholder 2"/>
          <p:cNvSpPr>
            <a:spLocks noGrp="1"/>
          </p:cNvSpPr>
          <p:nvPr>
            <p:ph idx="1"/>
          </p:nvPr>
        </p:nvSpPr>
        <p:spPr>
          <a:xfrm>
            <a:off x="457200" y="990600"/>
            <a:ext cx="8229600" cy="5318760"/>
          </a:xfrm>
        </p:spPr>
        <p:txBody>
          <a:bodyPr/>
          <a:lstStyle/>
          <a:p>
            <a:r>
              <a:rPr lang="en-US" dirty="0"/>
              <a:t>If we add these two waves together, point-by-point, we end up with a new wave that looks pretty much like the original waves but its amplitude is larger. </a:t>
            </a:r>
          </a:p>
          <a:p>
            <a:r>
              <a:rPr lang="en-US" dirty="0"/>
              <a:t>This situation, where the resultant wave is bigger than either of the two original, is called </a:t>
            </a:r>
            <a:r>
              <a:rPr lang="en-US" b="1" dirty="0">
                <a:solidFill>
                  <a:srgbClr val="99FF99"/>
                </a:solidFill>
              </a:rPr>
              <a:t>constructive interference</a:t>
            </a:r>
            <a:r>
              <a:rPr lang="en-US" dirty="0"/>
              <a:t>. The waves are adding together to form a bigger wave.</a:t>
            </a:r>
          </a:p>
        </p:txBody>
      </p:sp>
      <p:pic>
        <p:nvPicPr>
          <p:cNvPr id="3074" name="Picture 2" descr="C:\Users\bennettk\Desktop\Con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b="47694"/>
          <a:stretch/>
        </p:blipFill>
        <p:spPr bwMode="auto">
          <a:xfrm>
            <a:off x="457200" y="4724400"/>
            <a:ext cx="3609975" cy="1813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ennettk\Desktop\Con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t="63439"/>
          <a:stretch/>
        </p:blipFill>
        <p:spPr bwMode="auto">
          <a:xfrm>
            <a:off x="5105400" y="4997331"/>
            <a:ext cx="3609975" cy="1267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ennettk\Desktop\Destructive Interference.jpg"/>
          <p:cNvPicPr>
            <a:picLocks noChangeAspect="1" noChangeArrowheads="1"/>
          </p:cNvPicPr>
          <p:nvPr/>
        </p:nvPicPr>
        <p:blipFill rotWithShape="1">
          <a:blip r:embed="rId3">
            <a:extLst>
              <a:ext uri="{28A0092B-C50C-407E-A947-70E740481C1C}">
                <a14:useLocalDpi xmlns:a14="http://schemas.microsoft.com/office/drawing/2010/main" val="0"/>
              </a:ext>
            </a:extLst>
          </a:blip>
          <a:srcRect l="42777" t="68695" r="43565" b="15653"/>
          <a:stretch/>
        </p:blipFill>
        <p:spPr bwMode="auto">
          <a:xfrm>
            <a:off x="4343400" y="5423908"/>
            <a:ext cx="495656" cy="41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9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Constructive Interference </a:t>
            </a:r>
          </a:p>
        </p:txBody>
      </p:sp>
      <p:pic>
        <p:nvPicPr>
          <p:cNvPr id="15362" name="Picture 2" descr="C:\Users\bennettk\Desktop\Constructive Interferenc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0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Destructive Interference</a:t>
            </a:r>
          </a:p>
        </p:txBody>
      </p:sp>
      <p:sp>
        <p:nvSpPr>
          <p:cNvPr id="3" name="Content Placeholder 2"/>
          <p:cNvSpPr>
            <a:spLocks noGrp="1"/>
          </p:cNvSpPr>
          <p:nvPr>
            <p:ph idx="1"/>
          </p:nvPr>
        </p:nvSpPr>
        <p:spPr>
          <a:xfrm>
            <a:off x="304800" y="990600"/>
            <a:ext cx="8610600" cy="5318760"/>
          </a:xfrm>
        </p:spPr>
        <p:txBody>
          <a:bodyPr>
            <a:normAutofit/>
          </a:bodyPr>
          <a:lstStyle/>
          <a:p>
            <a:r>
              <a:rPr lang="en-US" dirty="0"/>
              <a:t>Now what happens if we add these waves together? </a:t>
            </a:r>
          </a:p>
          <a:p>
            <a:r>
              <a:rPr lang="en-US" dirty="0"/>
              <a:t>When the first wave is up, the second wave is down and the two add to zero. </a:t>
            </a:r>
          </a:p>
          <a:p>
            <a:pPr lvl="1"/>
            <a:r>
              <a:rPr lang="en-US" dirty="0"/>
              <a:t>In fact, at all points the two waves exactly cancel each other out and there is no wave left!</a:t>
            </a:r>
          </a:p>
          <a:p>
            <a:r>
              <a:rPr lang="en-US" dirty="0"/>
              <a:t>The sum of two waves can be less than either wave, alone, and can even be zero. This is called </a:t>
            </a:r>
            <a:r>
              <a:rPr lang="en-US" b="1" dirty="0">
                <a:solidFill>
                  <a:srgbClr val="99FF99"/>
                </a:solidFill>
              </a:rPr>
              <a:t>destructive interference</a:t>
            </a:r>
            <a:r>
              <a:rPr lang="en-US" dirty="0"/>
              <a:t>.</a:t>
            </a:r>
          </a:p>
        </p:txBody>
      </p:sp>
      <p:pic>
        <p:nvPicPr>
          <p:cNvPr id="4" name="Picture 3" descr="C:\Users\bennettk\Desktop\De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l="42777" t="68695" r="43565" b="15653"/>
          <a:stretch/>
        </p:blipFill>
        <p:spPr bwMode="auto">
          <a:xfrm>
            <a:off x="4371975" y="5727106"/>
            <a:ext cx="495656" cy="414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ennettk\Desktop\De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t="2400" b="34990"/>
          <a:stretch/>
        </p:blipFill>
        <p:spPr bwMode="auto">
          <a:xfrm>
            <a:off x="638175" y="5105400"/>
            <a:ext cx="3629025" cy="16578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ennettk\Desktop\Destructive Interfer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t="89888"/>
          <a:stretch/>
        </p:blipFill>
        <p:spPr bwMode="auto">
          <a:xfrm>
            <a:off x="4981575" y="5800458"/>
            <a:ext cx="3629025" cy="2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Superposition Principle </a:t>
            </a:r>
          </a:p>
        </p:txBody>
      </p:sp>
      <p:sp>
        <p:nvSpPr>
          <p:cNvPr id="3" name="Content Placeholder 2"/>
          <p:cNvSpPr>
            <a:spLocks noGrp="1"/>
          </p:cNvSpPr>
          <p:nvPr>
            <p:ph idx="1"/>
          </p:nvPr>
        </p:nvSpPr>
        <p:spPr>
          <a:xfrm>
            <a:off x="304800" y="1219200"/>
            <a:ext cx="8610600" cy="5638800"/>
          </a:xfrm>
        </p:spPr>
        <p:txBody>
          <a:bodyPr>
            <a:normAutofit/>
          </a:bodyPr>
          <a:lstStyle/>
          <a:p>
            <a:r>
              <a:rPr lang="en-US" dirty="0"/>
              <a:t>When the peaks of the waves line up, there is </a:t>
            </a:r>
            <a:r>
              <a:rPr lang="en-US" b="1" dirty="0">
                <a:solidFill>
                  <a:srgbClr val="99FF99"/>
                </a:solidFill>
              </a:rPr>
              <a:t>constructive interference</a:t>
            </a:r>
            <a:r>
              <a:rPr lang="en-US" dirty="0"/>
              <a:t>. Often, this </a:t>
            </a:r>
            <a:r>
              <a:rPr lang="en-US"/>
              <a:t>is described </a:t>
            </a:r>
            <a:r>
              <a:rPr lang="en-US" dirty="0"/>
              <a:t>by saying the waves are </a:t>
            </a:r>
            <a:r>
              <a:rPr lang="en-US" b="1" dirty="0">
                <a:solidFill>
                  <a:srgbClr val="99FF99"/>
                </a:solidFill>
              </a:rPr>
              <a:t>“in-phase”</a:t>
            </a:r>
            <a:r>
              <a:rPr lang="en-US" dirty="0"/>
              <a:t>. </a:t>
            </a:r>
          </a:p>
          <a:p>
            <a:endParaRPr lang="en-US" dirty="0"/>
          </a:p>
          <a:p>
            <a:pPr marL="137160" indent="0">
              <a:buNone/>
            </a:pPr>
            <a:endParaRPr lang="en-US" dirty="0"/>
          </a:p>
          <a:p>
            <a:pPr marL="137160" indent="0">
              <a:buNone/>
            </a:pPr>
            <a:endParaRPr lang="en-US" dirty="0"/>
          </a:p>
          <a:p>
            <a:pPr marL="137160" indent="0" algn="ctr">
              <a:buNone/>
            </a:pPr>
            <a:endParaRPr lang="en-US" sz="2000" i="1" dirty="0"/>
          </a:p>
          <a:p>
            <a:pPr marL="137160" indent="0" algn="ctr">
              <a:buNone/>
            </a:pPr>
            <a:endParaRPr lang="en-US" sz="2000" i="1" dirty="0"/>
          </a:p>
          <a:p>
            <a:pPr marL="137160" indent="0" algn="ctr">
              <a:buNone/>
            </a:pPr>
            <a:endParaRPr lang="en-US" sz="2000" i="1" dirty="0"/>
          </a:p>
          <a:p>
            <a:pPr marL="137160" indent="0" algn="ctr">
              <a:buNone/>
            </a:pPr>
            <a:endParaRPr lang="en-US" sz="2000" i="1" dirty="0"/>
          </a:p>
          <a:p>
            <a:pPr marL="137160" indent="0" algn="ctr">
              <a:buNone/>
            </a:pPr>
            <a:endParaRPr lang="en-US" sz="2400" i="1" dirty="0"/>
          </a:p>
          <a:p>
            <a:pPr marL="137160" indent="0" algn="ctr">
              <a:buNone/>
            </a:pPr>
            <a:r>
              <a:rPr lang="en-US" sz="2000" i="1" dirty="0"/>
              <a:t>Phase, itself, is an important aspect of waves, but we will not use this concept in this course. </a:t>
            </a:r>
          </a:p>
        </p:txBody>
      </p:sp>
      <p:pic>
        <p:nvPicPr>
          <p:cNvPr id="7" name="Picture 2" descr="http://www.kirksville.k12.mo.us/khs/teacher_web/alternative/constructive_destructive_wave.GIF"/>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740059" y="2744028"/>
            <a:ext cx="3663883" cy="1294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iki.chemprime.chemeddl.org/images/thumb/a/ae/Interference_of_Waves_.jpg/500px-Interference_of_Waves_.jpg"/>
          <p:cNvPicPr>
            <a:picLocks noChangeAspect="1" noChangeArrowheads="1"/>
          </p:cNvPicPr>
          <p:nvPr/>
        </p:nvPicPr>
        <p:blipFill rotWithShape="1">
          <a:blip r:embed="rId3">
            <a:extLst>
              <a:ext uri="{28A0092B-C50C-407E-A947-70E740481C1C}">
                <a14:useLocalDpi xmlns:a14="http://schemas.microsoft.com/office/drawing/2010/main" val="0"/>
              </a:ext>
            </a:extLst>
          </a:blip>
          <a:srcRect b="60176"/>
          <a:stretch/>
        </p:blipFill>
        <p:spPr bwMode="auto">
          <a:xfrm>
            <a:off x="2190750" y="4267200"/>
            <a:ext cx="4762500" cy="148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3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Superposition Principle </a:t>
            </a:r>
          </a:p>
        </p:txBody>
      </p:sp>
      <p:sp>
        <p:nvSpPr>
          <p:cNvPr id="3" name="Content Placeholder 2"/>
          <p:cNvSpPr>
            <a:spLocks noGrp="1"/>
          </p:cNvSpPr>
          <p:nvPr>
            <p:ph idx="1"/>
          </p:nvPr>
        </p:nvSpPr>
        <p:spPr>
          <a:xfrm>
            <a:off x="304800" y="1219200"/>
            <a:ext cx="8610600" cy="5638800"/>
          </a:xfrm>
        </p:spPr>
        <p:txBody>
          <a:bodyPr>
            <a:normAutofit/>
          </a:bodyPr>
          <a:lstStyle/>
          <a:p>
            <a:r>
              <a:rPr lang="en-US" dirty="0"/>
              <a:t>Similarly, when the peaks of one wave line up with the valleys of the other, there is </a:t>
            </a:r>
            <a:r>
              <a:rPr lang="en-US" b="1" dirty="0">
                <a:solidFill>
                  <a:srgbClr val="99FF99"/>
                </a:solidFill>
              </a:rPr>
              <a:t>destructive interference </a:t>
            </a:r>
            <a:r>
              <a:rPr lang="en-US" dirty="0"/>
              <a:t>and the waves are said to be </a:t>
            </a:r>
            <a:r>
              <a:rPr lang="en-US" b="1" dirty="0">
                <a:solidFill>
                  <a:srgbClr val="99FF99"/>
                </a:solidFill>
              </a:rPr>
              <a:t>“out-of-phase”</a:t>
            </a:r>
            <a:r>
              <a:rPr lang="en-US" dirty="0"/>
              <a:t>. </a:t>
            </a:r>
          </a:p>
          <a:p>
            <a:endParaRPr lang="en-US" sz="2400" i="1" dirty="0"/>
          </a:p>
          <a:p>
            <a:endParaRPr lang="en-US" sz="2400" i="1" dirty="0"/>
          </a:p>
          <a:p>
            <a:endParaRPr lang="en-US" sz="2400" i="1" dirty="0"/>
          </a:p>
          <a:p>
            <a:endParaRPr lang="en-US" sz="2400" i="1" dirty="0"/>
          </a:p>
          <a:p>
            <a:endParaRPr lang="en-US" sz="2400" i="1" dirty="0"/>
          </a:p>
          <a:p>
            <a:endParaRPr lang="en-US" sz="2400" i="1" dirty="0"/>
          </a:p>
          <a:p>
            <a:pPr marL="137160" indent="0">
              <a:buNone/>
            </a:pPr>
            <a:endParaRPr lang="en-US" sz="2400" i="1" dirty="0"/>
          </a:p>
          <a:p>
            <a:pPr marL="137160" indent="0" algn="ctr">
              <a:buNone/>
            </a:pPr>
            <a:r>
              <a:rPr lang="en-US" sz="2000" i="1" dirty="0"/>
              <a:t>Phase, itself, is an important aspect of waves, but we will not use this concept in this course. </a:t>
            </a:r>
          </a:p>
        </p:txBody>
      </p:sp>
      <p:pic>
        <p:nvPicPr>
          <p:cNvPr id="8" name="Picture 2" descr="http://www.kirksville.k12.mo.us/khs/teacher_web/alternative/constructive_destructive_wave.GIF"/>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2740059" y="2972628"/>
            <a:ext cx="3663882" cy="1294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iki.chemprime.chemeddl.org/images/thumb/a/ae/Interference_of_Waves_.jpg/500px-Interference_of_Waves_.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9804"/>
          <a:stretch/>
        </p:blipFill>
        <p:spPr bwMode="auto">
          <a:xfrm>
            <a:off x="2190750" y="4442745"/>
            <a:ext cx="4762500" cy="150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6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Superposition Principle</a:t>
            </a:r>
          </a:p>
        </p:txBody>
      </p:sp>
      <p:pic>
        <p:nvPicPr>
          <p:cNvPr id="14338" name="Picture 2" descr="C:\Users\bennettk\Desktop\Destructive Interferenc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6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scene3d>
              <a:camera prst="orthographicFront"/>
              <a:lightRig rig="soft" dir="t">
                <a:rot lat="0" lon="0" rev="16800000"/>
              </a:lightRig>
            </a:scene3d>
            <a:sp3d prstMaterial="softEdge"/>
          </a:bodyPr>
          <a:lstStyle/>
          <a:p>
            <a:r>
              <a:rPr lang="en-US" dirty="0">
                <a:solidFill>
                  <a:schemeClr val="tx2"/>
                </a:solidFill>
                <a:effectLst>
                  <a:outerShdw blurRad="38100" dist="38100" dir="2700000" algn="tl">
                    <a:srgbClr val="000000">
                      <a:alpha val="43137"/>
                    </a:srgbClr>
                  </a:outerShdw>
                </a:effectLst>
              </a:rPr>
              <a:t>New Terms!</a:t>
            </a:r>
          </a:p>
        </p:txBody>
      </p:sp>
      <p:sp>
        <p:nvSpPr>
          <p:cNvPr id="3" name="Content Placeholder 2"/>
          <p:cNvSpPr>
            <a:spLocks noGrp="1"/>
          </p:cNvSpPr>
          <p:nvPr>
            <p:ph idx="1"/>
          </p:nvPr>
        </p:nvSpPr>
        <p:spPr>
          <a:xfrm>
            <a:off x="457200" y="914400"/>
            <a:ext cx="8229600" cy="5211763"/>
          </a:xfrm>
        </p:spPr>
        <p:txBody>
          <a:bodyPr/>
          <a:lstStyle/>
          <a:p>
            <a:r>
              <a:rPr lang="en-US" b="1" dirty="0" err="1">
                <a:solidFill>
                  <a:srgbClr val="99FF99"/>
                </a:solidFill>
              </a:rPr>
              <a:t>Wavefront</a:t>
            </a:r>
            <a:r>
              <a:rPr lang="en-US" b="1" dirty="0"/>
              <a:t>: </a:t>
            </a:r>
            <a:r>
              <a:rPr lang="en-US" dirty="0"/>
              <a:t>the "actual" wave - easy to see with a water wave.</a:t>
            </a:r>
            <a:endParaRPr lang="en-US" dirty="0">
              <a:effectLst/>
            </a:endParaRPr>
          </a:p>
          <a:p>
            <a:r>
              <a:rPr lang="en-US" b="1" dirty="0">
                <a:solidFill>
                  <a:srgbClr val="99FF99"/>
                </a:solidFill>
              </a:rPr>
              <a:t>Ray</a:t>
            </a:r>
            <a:r>
              <a:rPr lang="en-US" b="1" dirty="0"/>
              <a:t>:</a:t>
            </a:r>
            <a:r>
              <a:rPr lang="en-US" dirty="0"/>
              <a:t> a vector arrow, drawn </a:t>
            </a:r>
            <a:r>
              <a:rPr lang="en-US" i="1" u="sng" dirty="0"/>
              <a:t>perpendicular</a:t>
            </a:r>
            <a:r>
              <a:rPr lang="en-US" dirty="0"/>
              <a:t> to the wave front, that indicates the direction in which a wave is moving</a:t>
            </a:r>
          </a:p>
        </p:txBody>
      </p:sp>
      <p:pic>
        <p:nvPicPr>
          <p:cNvPr id="3074" name="Picture 2" descr="C:\Users\bennettk\Desktop\Wave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3352800"/>
            <a:ext cx="45339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9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5">
      <a:dk1>
        <a:sysClr val="windowText" lastClr="000000"/>
      </a:dk1>
      <a:lt1>
        <a:sysClr val="window" lastClr="FFFFFF"/>
      </a:lt1>
      <a:dk2>
        <a:srgbClr val="5EAEFF"/>
      </a:dk2>
      <a:lt2>
        <a:srgbClr val="C6E7FC"/>
      </a:lt2>
      <a:accent1>
        <a:srgbClr val="0080FF"/>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450</TotalTime>
  <Words>1064</Words>
  <Application>Microsoft Office PowerPoint</Application>
  <PresentationFormat>On-screen Show (4:3)</PresentationFormat>
  <Paragraphs>104</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 Antiqua</vt:lpstr>
      <vt:lpstr>Calibri</vt:lpstr>
      <vt:lpstr>Lucida Sans</vt:lpstr>
      <vt:lpstr>Wingdings</vt:lpstr>
      <vt:lpstr>Wingdings 2</vt:lpstr>
      <vt:lpstr>Wingdings 3</vt:lpstr>
      <vt:lpstr>Apex</vt:lpstr>
      <vt:lpstr>Reflection, Refraction, Diffraction, and Interference </vt:lpstr>
      <vt:lpstr>Wave Interference</vt:lpstr>
      <vt:lpstr>Constructive Interference</vt:lpstr>
      <vt:lpstr>Constructive Interference </vt:lpstr>
      <vt:lpstr>Destructive Interference</vt:lpstr>
      <vt:lpstr>Superposition Principle </vt:lpstr>
      <vt:lpstr>Superposition Principle </vt:lpstr>
      <vt:lpstr>Superposition Principle</vt:lpstr>
      <vt:lpstr>New Terms!</vt:lpstr>
      <vt:lpstr>Wave Reflection</vt:lpstr>
      <vt:lpstr>Free End Reflection</vt:lpstr>
      <vt:lpstr>Fixed End Reflection</vt:lpstr>
      <vt:lpstr>What if the waves hit the barrier at an angle?</vt:lpstr>
      <vt:lpstr>Law of Reflection</vt:lpstr>
      <vt:lpstr>Refraction</vt:lpstr>
      <vt:lpstr>PowerPoint Presentation</vt:lpstr>
      <vt:lpstr>Refraction</vt:lpstr>
      <vt:lpstr>The Law of Refraction</vt:lpstr>
      <vt:lpstr>The Law of Refraction</vt:lpstr>
      <vt:lpstr>PowerPoint Presentation</vt:lpstr>
      <vt:lpstr>Diffraction</vt:lpstr>
      <vt:lpstr>PowerPoint Presentation</vt:lpstr>
      <vt:lpstr>PowerPoint Presentation</vt:lpstr>
      <vt:lpstr>PowerPoint Presentation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Bennett</dc:creator>
  <cp:lastModifiedBy>Ciustea, Corina</cp:lastModifiedBy>
  <cp:revision>49</cp:revision>
  <dcterms:created xsi:type="dcterms:W3CDTF">2013-04-15T17:15:27Z</dcterms:created>
  <dcterms:modified xsi:type="dcterms:W3CDTF">2018-05-01T04:48:34Z</dcterms:modified>
</cp:coreProperties>
</file>