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78" r:id="rId2"/>
  </p:sldMasterIdLst>
  <p:notesMasterIdLst>
    <p:notesMasterId r:id="rId14"/>
  </p:notesMasterIdLst>
  <p:sldIdLst>
    <p:sldId id="261" r:id="rId3"/>
    <p:sldId id="260" r:id="rId4"/>
    <p:sldId id="264" r:id="rId5"/>
    <p:sldId id="266" r:id="rId6"/>
    <p:sldId id="256" r:id="rId7"/>
    <p:sldId id="262" r:id="rId8"/>
    <p:sldId id="259" r:id="rId9"/>
    <p:sldId id="258" r:id="rId10"/>
    <p:sldId id="263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04D83-E304-412C-8939-2AED4DC8E42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DE2A5-0345-468F-BCA5-B348186A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9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DE2A5-0345-468F-BCA5-B348186A3D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7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CE69E2-D9F7-4A55-A673-E3E1A88A3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4409-A9E8-49E3-A94E-4EE3E917A7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6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3845-305A-42D7-877B-9E8C49D1B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sp>
        <p:nvSpPr>
          <p:cNvPr id="2971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CE69E2-D9F7-4A55-A673-E3E1A88A362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695BA-732B-4EF6-8CA5-E7F54898655F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2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D117-D58F-4BEF-9666-F74D4641C2C0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9A6F-92A9-4ADC-9071-E09247F67C5F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4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91A0-BD8D-4B12-A1A5-398FEA823E0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34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C1F54-99C4-487B-94B9-B4E3597D0844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95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9C816-9CE4-4E5E-A3AC-BDF4442495A9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53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F6A14-C087-40F5-B25D-2F424F2C0A24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5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695BA-732B-4EF6-8CA5-E7F5489865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34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4A7C5-40E4-4561-99BD-17375F55DC2E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98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4409-A9E8-49E3-A94E-4EE3E917A74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6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3845-305A-42D7-877B-9E8C49D1B62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6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D117-D58F-4BEF-9666-F74D4641C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1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9A6F-92A9-4ADC-9071-E09247F67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7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91A0-BD8D-4B12-A1A5-398FEA823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1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C1F54-99C4-487B-94B9-B4E3597D0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9C816-9CE4-4E5E-A3AC-BDF444249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F6A14-C087-40F5-B25D-2F424F2C0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3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4A7C5-40E4-4561-99BD-17375F55D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4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57C35F-38DB-4FBF-8867-698F28C3C1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  <p:sp>
        <p:nvSpPr>
          <p:cNvPr id="2868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57C35F-38DB-4FBF-8867-698F28C3C1A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8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Introduction to Kinematics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Vectors, Scalars, and Motion!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Scalar or Vector?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539552" y="908720"/>
            <a:ext cx="7991674" cy="141577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REMEMBER: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Scalar </a:t>
            </a:r>
            <a:r>
              <a:rPr lang="en-GB" sz="20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quantities have size only and no direction.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Vector quantities have both size and direction</a:t>
            </a:r>
            <a:r>
              <a:rPr lang="en-GB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684213" y="2492896"/>
            <a:ext cx="2879725" cy="461962"/>
          </a:xfrm>
          <a:prstGeom prst="rect">
            <a:avLst/>
          </a:prstGeom>
          <a:solidFill>
            <a:srgbClr val="800000"/>
          </a:solidFill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Scalar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5651500" y="2492896"/>
            <a:ext cx="2879725" cy="461962"/>
          </a:xfrm>
          <a:prstGeom prst="rect">
            <a:avLst/>
          </a:prstGeom>
          <a:solidFill>
            <a:srgbClr val="003366"/>
          </a:solidFill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Vector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563939" y="2668687"/>
            <a:ext cx="2087562" cy="461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1. Mass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3563939" y="2967038"/>
            <a:ext cx="2087563" cy="4619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2. Distance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3310731" y="3296399"/>
            <a:ext cx="2592388" cy="461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3. Displacement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3563939" y="3619168"/>
            <a:ext cx="2087562" cy="4619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4. Speed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563940" y="3933056"/>
            <a:ext cx="2087562" cy="4619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5. Velocity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3528219" y="4221088"/>
            <a:ext cx="2087562" cy="461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6. Energy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3563143" y="4797152"/>
            <a:ext cx="2087563" cy="46196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8. Power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3457430" y="4509120"/>
            <a:ext cx="2087563" cy="461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7. Time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3563940" y="5085184"/>
            <a:ext cx="2087563" cy="461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9. Momentum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3457430" y="5445224"/>
            <a:ext cx="2194073" cy="46166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10. </a:t>
            </a:r>
            <a:r>
              <a:rPr lang="en-GB" dirty="0" smtClean="0">
                <a:solidFill>
                  <a:schemeClr val="tx1"/>
                </a:solidFill>
              </a:rPr>
              <a:t>Acceleration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3542786" y="5775349"/>
            <a:ext cx="2087562" cy="4619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11. Force</a:t>
            </a:r>
          </a:p>
        </p:txBody>
      </p:sp>
    </p:spTree>
    <p:extLst>
      <p:ext uri="{BB962C8B-B14F-4D97-AF65-F5344CB8AC3E}">
        <p14:creationId xmlns:p14="http://schemas.microsoft.com/office/powerpoint/2010/main" val="157338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29514 0.119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29514 0.12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27969 0.0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28733 0.085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27969 -0.033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8351 0.050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26788 0.060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3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27934 0.081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27969 -0.1490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2875 -0.1421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31 L 0.28976 -0.1534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/>
      <p:bldP spid="96265" grpId="0"/>
      <p:bldP spid="96266" grpId="0"/>
      <p:bldP spid="96267" grpId="0"/>
      <p:bldP spid="96268" grpId="0"/>
      <p:bldP spid="96269" grpId="0"/>
      <p:bldP spid="96270" grpId="0"/>
      <p:bldP spid="96271" grpId="0"/>
      <p:bldP spid="96272" grpId="0"/>
      <p:bldP spid="96273" grpId="0"/>
      <p:bldP spid="962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Problems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/>
              <a:t>(do these in your journal!)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Josie jogs around a 400m track around the football field. It takes her 80s to complete a lap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What is Josie’s distance after 1 lap? Displacement?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What is her speed after 1 lap? Average velocity?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dog runs +5m to get a ball. He then turns around at runs 2m back to his owner. What distance did he run? What is his displacement?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car travels +20.0m in 2.0s. It then backs up 4.0m in 1.0s. What is the average velocity of the car? Speed?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car accelerates from +8.0 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to +20.0 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s </a:t>
            </a:r>
            <a:r>
              <a:rPr lang="en-US" sz="2400" dirty="0" smtClean="0"/>
              <a:t>in 3.0s. Find it’s acceleration.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acceleration of a motorcycle that slows down from 18</a:t>
            </a:r>
            <a:r>
              <a:rPr lang="en-US" sz="2400" baseline="30000" dirty="0" smtClean="0"/>
              <a:t> m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to 0.0</a:t>
            </a:r>
            <a:r>
              <a:rPr lang="en-US" sz="2400" baseline="30000" dirty="0" smtClean="0"/>
              <a:t> m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in 6.0s.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03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vs. Scalar Quantities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91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Scalar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Quantities:</a:t>
            </a:r>
          </a:p>
          <a:p>
            <a:pPr lvl="1"/>
            <a:r>
              <a:rPr lang="en-US" dirty="0" smtClean="0"/>
              <a:t>Only has </a:t>
            </a:r>
            <a:r>
              <a:rPr lang="en-US" b="1" u="sng" dirty="0" smtClean="0">
                <a:solidFill>
                  <a:srgbClr val="C00000"/>
                </a:solidFill>
              </a:rPr>
              <a:t>magnitude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Vector </a:t>
            </a:r>
            <a:r>
              <a:rPr lang="en-US" dirty="0" smtClean="0"/>
              <a:t>Quantities:</a:t>
            </a:r>
          </a:p>
          <a:p>
            <a:pPr lvl="1"/>
            <a:r>
              <a:rPr lang="en-US" dirty="0" smtClean="0"/>
              <a:t>Have </a:t>
            </a:r>
            <a:r>
              <a:rPr lang="en-US" b="1" u="sng" dirty="0" smtClean="0">
                <a:solidFill>
                  <a:srgbClr val="C00000"/>
                </a:solidFill>
              </a:rPr>
              <a:t>magnitude</a:t>
            </a:r>
            <a:r>
              <a:rPr lang="en-US" dirty="0" smtClean="0"/>
              <a:t> AND </a:t>
            </a:r>
            <a:r>
              <a:rPr lang="en-US" b="1" u="sng" dirty="0" smtClean="0">
                <a:solidFill>
                  <a:srgbClr val="C00000"/>
                </a:solidFill>
              </a:rPr>
              <a:t>direction</a:t>
            </a:r>
          </a:p>
          <a:p>
            <a:pPr lvl="1"/>
            <a:r>
              <a:rPr lang="en-US" dirty="0" smtClean="0"/>
              <a:t>Represented with an arrow</a:t>
            </a:r>
          </a:p>
          <a:p>
            <a:pPr lvl="1"/>
            <a:r>
              <a:rPr lang="en-US" dirty="0" smtClean="0"/>
              <a:t>+ or – indicates the direction</a:t>
            </a:r>
          </a:p>
          <a:p>
            <a:pPr lvl="1"/>
            <a:endParaRPr lang="en-US" b="1" u="sng" dirty="0">
              <a:solidFill>
                <a:srgbClr val="C00000"/>
              </a:solidFill>
            </a:endParaRPr>
          </a:p>
        </p:txBody>
      </p:sp>
      <p:pic>
        <p:nvPicPr>
          <p:cNvPr id="6" name="Picture 2" descr="http://www.ddart.net/science/physics/physics_tutorial/Class/vectors/u3l1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814" y="4516681"/>
            <a:ext cx="4335186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vs. Displacement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Distance 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 smtClean="0"/>
              <a:t>How far you have travelled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Displacement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 smtClean="0"/>
              <a:t>How far you are from your starting point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+ or – indicates direction</a:t>
            </a:r>
            <a:endParaRPr lang="en-GB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vs. Velocity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Speed 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How fast an object is moving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More precisely, it’s the rate at which an object covers distance</a:t>
            </a:r>
          </a:p>
          <a:p>
            <a:pPr marL="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Velocity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rate at which an object changes its position (displacement!)</a:t>
            </a:r>
          </a:p>
          <a:p>
            <a:pPr marL="685800"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+ or – indicates direction</a:t>
            </a:r>
            <a:endParaRPr lang="en-GB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Average Velocity</a:t>
            </a:r>
            <a:r>
              <a:rPr lang="en-US" sz="2400" dirty="0"/>
              <a:t>: the overall displacement covered in a given time </a:t>
            </a:r>
            <a:r>
              <a:rPr lang="en-US" sz="2400" dirty="0" smtClean="0"/>
              <a:t>period</a:t>
            </a:r>
          </a:p>
          <a:p>
            <a:pPr marL="0" indent="0">
              <a:lnSpc>
                <a:spcPct val="90000"/>
              </a:lnSpc>
              <a:buNone/>
            </a:pPr>
            <a:endParaRPr lang="en-US" sz="5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Units </a:t>
            </a:r>
            <a:r>
              <a:rPr lang="en-US" sz="2400" dirty="0"/>
              <a:t>= </a:t>
            </a:r>
            <a:r>
              <a:rPr lang="en-US" sz="2400" baseline="30000" dirty="0"/>
              <a:t>m</a:t>
            </a:r>
            <a:r>
              <a:rPr lang="en-US" sz="2400" dirty="0"/>
              <a:t>/</a:t>
            </a:r>
            <a:r>
              <a:rPr lang="en-US" sz="2400" baseline="-25000" dirty="0"/>
              <a:t>s</a:t>
            </a:r>
            <a:r>
              <a:rPr lang="en-US" sz="2400" dirty="0"/>
              <a:t> = m·s</a:t>
            </a:r>
            <a:r>
              <a:rPr lang="en-US" sz="2400" baseline="30000" dirty="0"/>
              <a:t>-1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*</a:t>
            </a:r>
            <a:r>
              <a:rPr lang="en-US" sz="2200" u="sng" dirty="0" smtClean="0"/>
              <a:t>Note</a:t>
            </a:r>
            <a:r>
              <a:rPr lang="en-US" sz="2200" dirty="0"/>
              <a:t>:  average speed = total </a:t>
            </a:r>
            <a:r>
              <a:rPr lang="en-US" sz="2200" b="1" i="1" dirty="0"/>
              <a:t>distance</a:t>
            </a:r>
            <a:r>
              <a:rPr lang="en-US" sz="2200" dirty="0"/>
              <a:t> per unit </a:t>
            </a:r>
            <a:r>
              <a:rPr lang="en-US" sz="2200" dirty="0" smtClean="0"/>
              <a:t>time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Instantaneous Velocity</a:t>
            </a:r>
            <a:r>
              <a:rPr lang="en-US" sz="2400" dirty="0"/>
              <a:t>:  The speed and direction of a moving object at a particular instant in </a:t>
            </a:r>
            <a:r>
              <a:rPr lang="en-US" sz="2400" dirty="0" smtClean="0"/>
              <a:t>time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Initial </a:t>
            </a:r>
            <a:r>
              <a:rPr lang="en-US" sz="2400" dirty="0"/>
              <a:t>velocity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b="1" i="1" dirty="0" smtClean="0">
                <a:sym typeface="Wingdings" pitchFamily="2" charset="2"/>
              </a:rPr>
              <a:t>v </a:t>
            </a:r>
            <a:r>
              <a:rPr lang="en-US" sz="2400" b="1" baseline="-25000" dirty="0" err="1" smtClean="0">
                <a:sym typeface="Wingdings" pitchFamily="2" charset="2"/>
              </a:rPr>
              <a:t>i</a:t>
            </a:r>
            <a:endParaRPr lang="en-US" sz="2400" b="1" baseline="-250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Final </a:t>
            </a:r>
            <a:r>
              <a:rPr lang="en-US" sz="2400" dirty="0"/>
              <a:t>velocity 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i="1" dirty="0" smtClean="0">
                <a:sym typeface="Wingdings" pitchFamily="2" charset="2"/>
              </a:rPr>
              <a:t>v </a:t>
            </a:r>
            <a:r>
              <a:rPr lang="en-US" sz="2400" b="1" baseline="-25000" dirty="0" smtClean="0">
                <a:sym typeface="Wingdings" pitchFamily="2" charset="2"/>
              </a:rPr>
              <a:t>f</a:t>
            </a:r>
            <a:r>
              <a:rPr lang="en-US" sz="20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Velocity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590800" y="2057400"/>
            <a:ext cx="39624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97784"/>
              </p:ext>
            </p:extLst>
          </p:nvPr>
        </p:nvGraphicFramePr>
        <p:xfrm>
          <a:off x="2713703" y="2133600"/>
          <a:ext cx="371659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1600200" imgH="393480" progId="Equation.3">
                  <p:embed/>
                </p:oleObj>
              </mc:Choice>
              <mc:Fallback>
                <p:oleObj name="Equation" r:id="rId3" imgW="1600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3703" y="2133600"/>
                        <a:ext cx="3716594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648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Acceleration</a:t>
            </a:r>
            <a:r>
              <a:rPr lang="en-US" sz="2800" dirty="0" smtClean="0"/>
              <a:t>: </a:t>
            </a:r>
            <a:r>
              <a:rPr lang="en-US" sz="2800" u="sng" dirty="0" smtClean="0"/>
              <a:t>ANY</a:t>
            </a:r>
            <a:r>
              <a:rPr lang="en-US" sz="2800" dirty="0" smtClean="0"/>
              <a:t> change in velocity</a:t>
            </a:r>
          </a:p>
          <a:p>
            <a:pPr lvl="1"/>
            <a:r>
              <a:rPr lang="en-US" sz="2400" dirty="0" smtClean="0"/>
              <a:t>Speeding up (final velocity is a larger magnitude than the initial velocity)</a:t>
            </a:r>
          </a:p>
          <a:p>
            <a:pPr lvl="1"/>
            <a:r>
              <a:rPr lang="en-US" sz="2400" dirty="0" smtClean="0"/>
              <a:t>Slowing down (final velocity is a smaller magnitude than the initial velocity)</a:t>
            </a:r>
          </a:p>
          <a:p>
            <a:pPr lvl="1"/>
            <a:r>
              <a:rPr lang="en-US" sz="2400" dirty="0" smtClean="0"/>
              <a:t>Changing directions (the direction of the vector is changing)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Average Acceleration</a:t>
            </a:r>
            <a:r>
              <a:rPr lang="en-US" sz="2800" dirty="0" smtClean="0"/>
              <a:t>: the rate at which velocity is changing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4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Units = 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s</a:t>
            </a:r>
            <a:r>
              <a:rPr lang="en-US" sz="1200" dirty="0" smtClean="0"/>
              <a:t>2</a:t>
            </a:r>
            <a:r>
              <a:rPr lang="en-US" sz="2400" dirty="0" smtClean="0"/>
              <a:t> = m·s</a:t>
            </a:r>
            <a:r>
              <a:rPr lang="en-US" sz="2400" baseline="30000" dirty="0" smtClean="0"/>
              <a:t>-2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971800" y="5029200"/>
            <a:ext cx="32004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082054"/>
              </p:ext>
            </p:extLst>
          </p:nvPr>
        </p:nvGraphicFramePr>
        <p:xfrm>
          <a:off x="3162300" y="5006901"/>
          <a:ext cx="2819400" cy="113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3" imgW="1041120" imgH="419040" progId="Equation.3">
                  <p:embed/>
                </p:oleObj>
              </mc:Choice>
              <mc:Fallback>
                <p:oleObj name="Equation" r:id="rId3" imgW="104112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5006901"/>
                        <a:ext cx="2819400" cy="1134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79248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Speeding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up</a:t>
            </a:r>
            <a:endParaRPr lang="en-US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 smtClean="0"/>
              <a:t>Positive </a:t>
            </a:r>
            <a:r>
              <a:rPr lang="en-US" sz="2800" dirty="0"/>
              <a:t>velocity, positive </a:t>
            </a:r>
            <a:r>
              <a:rPr lang="en-US" sz="2800" dirty="0" smtClean="0"/>
              <a:t>acceleration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dirty="0" smtClean="0"/>
              <a:t>OR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 smtClean="0"/>
              <a:t>Negative </a:t>
            </a:r>
            <a:r>
              <a:rPr lang="en-US" sz="2800" dirty="0"/>
              <a:t>velocity, negative acceleration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200" i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i="1" dirty="0" smtClean="0"/>
              <a:t>Speeding </a:t>
            </a:r>
            <a:r>
              <a:rPr lang="en-US" sz="2400" i="1" dirty="0"/>
              <a:t>up occurs when velocity and acceleration are in the </a:t>
            </a:r>
            <a:r>
              <a:rPr lang="en-US" sz="2400" i="1" u="sng" dirty="0"/>
              <a:t>same</a:t>
            </a:r>
            <a:r>
              <a:rPr lang="en-US" sz="2400" i="1" dirty="0"/>
              <a:t> </a:t>
            </a:r>
            <a:r>
              <a:rPr lang="en-US" sz="2400" i="1" dirty="0" smtClean="0"/>
              <a:t>direction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200" i="1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Slowing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down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 smtClean="0"/>
              <a:t>Positive </a:t>
            </a:r>
            <a:r>
              <a:rPr lang="en-US" sz="2800" dirty="0"/>
              <a:t>velocity, negative </a:t>
            </a:r>
            <a:r>
              <a:rPr lang="en-US" sz="2800" dirty="0" smtClean="0"/>
              <a:t>acceleration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dirty="0" smtClean="0"/>
              <a:t>OR</a:t>
            </a:r>
            <a:endParaRPr lang="en-US" dirty="0"/>
          </a:p>
          <a:p>
            <a:pPr marL="457200" lvl="1" indent="0" algn="ctr">
              <a:lnSpc>
                <a:spcPct val="90000"/>
              </a:lnSpc>
              <a:buNone/>
            </a:pPr>
            <a:r>
              <a:rPr lang="en-US" dirty="0" smtClean="0"/>
              <a:t>Negative </a:t>
            </a:r>
            <a:r>
              <a:rPr lang="en-US" dirty="0"/>
              <a:t>velocity, positive </a:t>
            </a:r>
            <a:r>
              <a:rPr lang="en-US" dirty="0" smtClean="0"/>
              <a:t>acceleration</a:t>
            </a:r>
          </a:p>
          <a:p>
            <a:pPr lvl="1">
              <a:lnSpc>
                <a:spcPct val="90000"/>
              </a:lnSpc>
            </a:pPr>
            <a:endParaRPr lang="en-US" sz="1200" dirty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i="1" dirty="0"/>
              <a:t>Slowing down occurs when velocity and acceleration are in the </a:t>
            </a:r>
            <a:r>
              <a:rPr lang="en-US" sz="2400" i="1" u="sng" dirty="0"/>
              <a:t>opposite</a:t>
            </a:r>
            <a:r>
              <a:rPr lang="en-US" sz="2400" i="1" dirty="0"/>
              <a:t> direction.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coordinate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800" dirty="0"/>
              <a:t>Determine which direction is the positive direction and which is the negative direction.</a:t>
            </a:r>
          </a:p>
          <a:p>
            <a:pPr lvl="1"/>
            <a:r>
              <a:rPr lang="en-US" sz="2400" dirty="0" smtClean="0"/>
              <a:t>Traditionally, the positive direction is </a:t>
            </a:r>
            <a:r>
              <a:rPr lang="en-US" sz="2400" b="1" i="1" dirty="0"/>
              <a:t>up</a:t>
            </a:r>
            <a:r>
              <a:rPr lang="en-US" sz="2400" dirty="0"/>
              <a:t> or </a:t>
            </a:r>
            <a:r>
              <a:rPr lang="en-US" sz="2400" b="1" i="1" dirty="0" smtClean="0"/>
              <a:t>right</a:t>
            </a:r>
            <a:r>
              <a:rPr lang="en-US" sz="2400" dirty="0"/>
              <a:t>, but as long as you’re consistent within the problem, </a:t>
            </a:r>
            <a:r>
              <a:rPr lang="en-US" sz="2400" dirty="0" smtClean="0"/>
              <a:t>it is </a:t>
            </a:r>
            <a:r>
              <a:rPr lang="en-US" sz="2400" dirty="0"/>
              <a:t>up to you.</a:t>
            </a:r>
          </a:p>
          <a:p>
            <a:r>
              <a:rPr lang="en-US" sz="2800" dirty="0"/>
              <a:t>Determine which quantities in the problem are </a:t>
            </a:r>
            <a:r>
              <a:rPr lang="en-US" sz="2800" dirty="0" smtClean="0"/>
              <a:t>vectors </a:t>
            </a:r>
            <a:r>
              <a:rPr lang="en-US" sz="2800" dirty="0"/>
              <a:t>and draw vector arrows in your diagram representing their relative size and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strategy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Sketch</a:t>
            </a:r>
            <a:r>
              <a:rPr lang="en-US" sz="2400" dirty="0" smtClean="0"/>
              <a:t> the problem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Establish a coordinate system, determine “0” position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Diagram the scenario in the problem, labeling all important known and unknown quantities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do you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know</a:t>
            </a:r>
            <a:r>
              <a:rPr lang="en-US" sz="2400" dirty="0" smtClean="0"/>
              <a:t>?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List all known variables including units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do you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want</a:t>
            </a:r>
            <a:r>
              <a:rPr lang="en-US" sz="2400" dirty="0" smtClean="0"/>
              <a:t> to know?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List any unknown variables—these are what you need to solve for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List the appropriate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equation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Plug and chug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Insert all known quantities, including units; calculate your answer.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Double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check</a:t>
            </a:r>
            <a:r>
              <a:rPr lang="en-US" sz="2400" dirty="0" smtClean="0"/>
              <a:t> your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Custom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00B050"/>
      </a:accent2>
      <a:accent3>
        <a:srgbClr val="FFFFFF"/>
      </a:accent3>
      <a:accent4>
        <a:srgbClr val="000056"/>
      </a:accent4>
      <a:accent5>
        <a:srgbClr val="B8E2FF"/>
      </a:accent5>
      <a:accent6>
        <a:srgbClr val="92D050"/>
      </a:accent6>
      <a:hlink>
        <a:srgbClr val="84C1FF"/>
      </a:hlink>
      <a:folHlink>
        <a:srgbClr val="92D050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eon Frame">
  <a:themeElements>
    <a:clrScheme name="Custom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00B050"/>
      </a:accent2>
      <a:accent3>
        <a:srgbClr val="FFFFFF"/>
      </a:accent3>
      <a:accent4>
        <a:srgbClr val="000056"/>
      </a:accent4>
      <a:accent5>
        <a:srgbClr val="B8E2FF"/>
      </a:accent5>
      <a:accent6>
        <a:srgbClr val="92D050"/>
      </a:accent6>
      <a:hlink>
        <a:srgbClr val="84C1FF"/>
      </a:hlink>
      <a:folHlink>
        <a:srgbClr val="92D050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213</TotalTime>
  <Words>579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Neon Frame</vt:lpstr>
      <vt:lpstr>1_Neon Frame</vt:lpstr>
      <vt:lpstr>Equation</vt:lpstr>
      <vt:lpstr>Introduction to Kinematics</vt:lpstr>
      <vt:lpstr>Vector vs. Scalar Quantities</vt:lpstr>
      <vt:lpstr>Distance vs. Displacement</vt:lpstr>
      <vt:lpstr>Speed vs. Velocity</vt:lpstr>
      <vt:lpstr>More About Velocity</vt:lpstr>
      <vt:lpstr>Acceleration</vt:lpstr>
      <vt:lpstr>PowerPoint Presentation</vt:lpstr>
      <vt:lpstr>Setting coordinate system</vt:lpstr>
      <vt:lpstr>Problem solving strategy</vt:lpstr>
      <vt:lpstr>Scalar or Vector?</vt:lpstr>
      <vt:lpstr>Practice Problems  (do these in your journal!)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and Acceleration  - vector quantities  - represented by an arrow  - direction noted by using + and - signs</dc:title>
  <dc:creator>K. Bennett</dc:creator>
  <cp:lastModifiedBy>Ciustea, Corina    SHS - Staff</cp:lastModifiedBy>
  <cp:revision>12</cp:revision>
  <cp:lastPrinted>1601-01-01T00:00:00Z</cp:lastPrinted>
  <dcterms:created xsi:type="dcterms:W3CDTF">2003-09-22T05:12:09Z</dcterms:created>
  <dcterms:modified xsi:type="dcterms:W3CDTF">2018-10-03T00:20:59Z</dcterms:modified>
</cp:coreProperties>
</file>