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1" r:id="rId4"/>
    <p:sldId id="258" r:id="rId5"/>
    <p:sldId id="260" r:id="rId6"/>
    <p:sldId id="261" r:id="rId7"/>
    <p:sldId id="262" r:id="rId8"/>
    <p:sldId id="270" r:id="rId9"/>
    <p:sldId id="269" r:id="rId10"/>
    <p:sldId id="263" r:id="rId11"/>
    <p:sldId id="264" r:id="rId12"/>
    <p:sldId id="268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5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DAD512A0-B6A2-470D-84C6-F3287F3CD4EA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2ABC7451-E1D5-4D80-816B-F3810B1B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57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9E137079-6730-47DD-8076-C71CFA0903FE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FBD223FD-B68A-4557-98CE-C1D79698E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E6DADA-693B-4B62-9DEB-8CCF62A71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8DF-E84A-4329-B9A3-578B627EA2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E3CC-B56C-42BA-B016-C7C033F4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182FF9-27A8-4BF5-85E4-0F2EC326A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709E8B-F2C2-40E7-81EA-4B271BF83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D69432-DF94-4448-9B36-69BD0CCA7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1772-4E3F-4656-B6BB-DB1287A191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5410-86BA-43A6-983E-59DF40169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B3054B-7460-40F1-B5C9-80035565B2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859C-6DA0-4E9B-8A3C-FE24A52D3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706704-A024-4313-B649-8F95BA191E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DDB005-600D-4EEE-BC6A-8654DEDBF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37AB92-F8FE-458F-BE93-69EB3759B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6553200" cy="979962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Kinematic Equations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24100" y="26670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Equations and how to use them!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36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Problem Solving Strategy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" y="1295400"/>
            <a:ext cx="86487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When given problems to solve, you will be expected to “show your work” </a:t>
            </a:r>
            <a:r>
              <a:rPr lang="en-US" sz="2800" i="1" u="sng" dirty="0"/>
              <a:t>COMPLETELY</a:t>
            </a:r>
            <a:r>
              <a:rPr lang="en-US" sz="2800" i="1" dirty="0"/>
              <a:t>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“Showing work” means that you will be expected to include the following pieces in your full answer (or you will not receive full credit for the problem…)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5"/>
                </a:solidFill>
              </a:rPr>
              <a:t>List of variables</a:t>
            </a:r>
            <a:r>
              <a:rPr lang="en-US" sz="2400" dirty="0"/>
              <a:t> – include units on this list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5"/>
                </a:solidFill>
              </a:rPr>
              <a:t>Equation </a:t>
            </a:r>
            <a:r>
              <a:rPr lang="en-US" sz="2400" dirty="0"/>
              <a:t>– in variable form </a:t>
            </a:r>
            <a:r>
              <a:rPr lang="en-US" sz="2000" dirty="0"/>
              <a:t>(no numbers plugged in yet)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If necessary, show algebra </a:t>
            </a:r>
            <a:r>
              <a:rPr lang="en-US" sz="2400" b="1" dirty="0">
                <a:solidFill>
                  <a:schemeClr val="accent5"/>
                </a:solidFill>
              </a:rPr>
              <a:t>mid-steps </a:t>
            </a:r>
            <a:r>
              <a:rPr lang="en-US" sz="2000" dirty="0"/>
              <a:t>(still no numbers)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5"/>
                </a:solidFill>
              </a:rPr>
              <a:t>Plug in</a:t>
            </a: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/>
              <a:t>your value(s) for the variables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5"/>
                </a:solidFill>
              </a:rPr>
              <a:t>Final</a:t>
            </a: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b="1" dirty="0">
                <a:solidFill>
                  <a:schemeClr val="accent5"/>
                </a:solidFill>
              </a:rPr>
              <a:t>answer</a:t>
            </a:r>
            <a:r>
              <a:rPr lang="en-US" sz="2400" dirty="0"/>
              <a:t> – boxed/circled with appropriate units and sig figs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990600"/>
            <a:ext cx="8229600" cy="52927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school bus is moving at 25 m/s when the driver steps on the brakes and brings the bus to a stop in 3.0 s.  What is the average acceleration of the bus while braking?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lang="en-US" sz="2800" baseline="-25000" dirty="0">
                <a:latin typeface="+mn-lt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=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= 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51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Practice Problem #1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19200" y="3352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25 m/s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19200" y="2819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0 m/s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66800" y="3810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3.0 s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143000" y="43389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038600" y="6248399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= -8.3 </a:t>
            </a:r>
            <a:r>
              <a:rPr lang="en-US" sz="2800" b="1" baseline="30000" dirty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/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800" b="1" baseline="30000" dirty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497852"/>
              </p:ext>
            </p:extLst>
          </p:nvPr>
        </p:nvGraphicFramePr>
        <p:xfrm>
          <a:off x="4214813" y="2836863"/>
          <a:ext cx="19351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3" imgW="698400" imgH="215640" progId="Equation.3">
                  <p:embed/>
                </p:oleObj>
              </mc:Choice>
              <mc:Fallback>
                <p:oleObj name="Equation" r:id="rId3" imgW="698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2836863"/>
                        <a:ext cx="193516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7255832"/>
              </p:ext>
            </p:extLst>
          </p:nvPr>
        </p:nvGraphicFramePr>
        <p:xfrm>
          <a:off x="4305300" y="3562350"/>
          <a:ext cx="17526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5" imgW="698400" imgH="634680" progId="Equation.3">
                  <p:embed/>
                </p:oleObj>
              </mc:Choice>
              <mc:Fallback>
                <p:oleObj name="Equation" r:id="rId5" imgW="69840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3562350"/>
                        <a:ext cx="1752600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105275" y="5265738"/>
          <a:ext cx="21526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7" imgW="1130040" imgH="482400" progId="Equation.3">
                  <p:embed/>
                </p:oleObj>
              </mc:Choice>
              <mc:Fallback>
                <p:oleObj name="Equation" r:id="rId7" imgW="11300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5265738"/>
                        <a:ext cx="215265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038600" y="6248400"/>
            <a:ext cx="2057400" cy="5334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/>
      <p:bldP spid="33800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51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Practice Problem #2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sz="2800" dirty="0"/>
              <a:t>An airplane starts from rest and accelerates at a constant 3.00 m/s</a:t>
            </a:r>
            <a:r>
              <a:rPr lang="en-US" sz="2800" baseline="30000" dirty="0"/>
              <a:t>2 </a:t>
            </a:r>
            <a:r>
              <a:rPr lang="en-US" sz="2800" dirty="0"/>
              <a:t>for 30.0 s before leaving the ground.</a:t>
            </a:r>
          </a:p>
          <a:p>
            <a:pPr lvl="1">
              <a:buNone/>
            </a:pPr>
            <a:r>
              <a:rPr lang="en-US" sz="2400" dirty="0"/>
              <a:t>(a)  How far did it move?</a:t>
            </a:r>
          </a:p>
          <a:p>
            <a:pPr lvl="1">
              <a:buNone/>
            </a:pPr>
            <a:r>
              <a:rPr lang="en-US" sz="2400" dirty="0"/>
              <a:t>(b)  How fast was it going when it took off?</a:t>
            </a:r>
          </a:p>
          <a:p>
            <a:pPr lvl="0">
              <a:buNone/>
              <a:defRPr/>
            </a:pPr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dirty="0"/>
              <a:t> =</a:t>
            </a:r>
          </a:p>
          <a:p>
            <a:pPr lvl="0">
              <a:buNone/>
              <a:defRPr/>
            </a:pPr>
            <a:r>
              <a:rPr lang="en-US" sz="2800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 =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t =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a =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d =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43000" y="3657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0 </a:t>
            </a:r>
            <a:r>
              <a:rPr lang="en-US" sz="2400" baseline="30000" dirty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219200" y="3124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143000" y="411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30.0 s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1430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3.00 </a:t>
            </a:r>
            <a:r>
              <a:rPr lang="en-US" sz="2400" baseline="30000" dirty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sz="2000" baseline="30000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98213" y="4810780"/>
            <a:ext cx="2486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d = 1350 m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143000" y="5105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00500" y="625858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800" b="1" baseline="-250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 = 90.0 </a:t>
            </a:r>
            <a:r>
              <a:rPr lang="en-US" sz="2800" b="1" baseline="30000" dirty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003073"/>
              </p:ext>
            </p:extLst>
          </p:nvPr>
        </p:nvGraphicFramePr>
        <p:xfrm>
          <a:off x="4451350" y="3200400"/>
          <a:ext cx="177958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Equation" r:id="rId3" imgW="876240" imgH="393480" progId="Equation.3">
                  <p:embed/>
                </p:oleObj>
              </mc:Choice>
              <mc:Fallback>
                <p:oleObj name="Equation" r:id="rId3" imgW="8762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3200400"/>
                        <a:ext cx="1779588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909616" y="3929326"/>
          <a:ext cx="2863219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5" imgW="1409400" imgH="393480" progId="Equation.3">
                  <p:embed/>
                </p:oleObj>
              </mc:Choice>
              <mc:Fallback>
                <p:oleObj name="Equation" r:id="rId5" imgW="1409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9616" y="3929326"/>
                        <a:ext cx="2863219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73993"/>
              </p:ext>
            </p:extLst>
          </p:nvPr>
        </p:nvGraphicFramePr>
        <p:xfrm>
          <a:off x="4487863" y="5357813"/>
          <a:ext cx="16922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Equation" r:id="rId7" imgW="698400" imgH="215640" progId="Equation.3">
                  <p:embed/>
                </p:oleObj>
              </mc:Choice>
              <mc:Fallback>
                <p:oleObj name="Equation" r:id="rId7" imgW="6984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5357813"/>
                        <a:ext cx="169227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583457"/>
              </p:ext>
            </p:extLst>
          </p:nvPr>
        </p:nvGraphicFramePr>
        <p:xfrm>
          <a:off x="3614738" y="5840413"/>
          <a:ext cx="34385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1" name="Equation" r:id="rId9" imgW="1536480" imgH="215640" progId="Equation.3">
                  <p:embed/>
                </p:oleObj>
              </mc:Choice>
              <mc:Fallback>
                <p:oleObj name="Equation" r:id="rId9" imgW="15364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5840413"/>
                        <a:ext cx="343852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098213" y="6324600"/>
            <a:ext cx="2486025" cy="4572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4800600"/>
            <a:ext cx="2286000" cy="5334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  <p:bldP spid="40967" grpId="0"/>
      <p:bldP spid="40968" grpId="0"/>
      <p:bldP spid="40969" grpId="0"/>
      <p:bldP spid="40970" grpId="0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867400" y="4191000"/>
            <a:ext cx="18288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4191000"/>
            <a:ext cx="2057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00" y="4191000"/>
            <a:ext cx="13716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Kinematic Equations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29600" cy="4530725"/>
          </a:xfrm>
        </p:spPr>
        <p:txBody>
          <a:bodyPr/>
          <a:lstStyle/>
          <a:p>
            <a:r>
              <a:rPr lang="en-US" sz="2800" dirty="0"/>
              <a:t>Kinematic Equations are considered to be “equations of motion” and are based on the fundamental definitions of average velocity and acceleration: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74956" y="41529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393480" imgH="393480" progId="Equation.3">
                  <p:embed/>
                </p:oleObj>
              </mc:Choice>
              <mc:Fallback>
                <p:oleObj name="Equation" r:id="rId3" imgW="39348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956" y="4152900"/>
                        <a:ext cx="1295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038049"/>
              </p:ext>
            </p:extLst>
          </p:nvPr>
        </p:nvGraphicFramePr>
        <p:xfrm>
          <a:off x="5848350" y="4267200"/>
          <a:ext cx="18240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5" imgW="672840" imgH="393480" progId="Equation.3">
                  <p:embed/>
                </p:oleObj>
              </mc:Choice>
              <mc:Fallback>
                <p:oleObj name="Equation" r:id="rId5" imgW="67284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4267200"/>
                        <a:ext cx="18240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793774"/>
              </p:ext>
            </p:extLst>
          </p:nvPr>
        </p:nvGraphicFramePr>
        <p:xfrm>
          <a:off x="3190875" y="4229100"/>
          <a:ext cx="1990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7" imgW="685800" imgH="393480" progId="Equation.3">
                  <p:embed/>
                </p:oleObj>
              </mc:Choice>
              <mc:Fallback>
                <p:oleObj name="Equation" r:id="rId7" imgW="68580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4229100"/>
                        <a:ext cx="19907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Our variables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/>
              <a:t>There are </a:t>
            </a:r>
            <a:r>
              <a:rPr lang="en-US" sz="2800" b="1" dirty="0"/>
              <a:t>5</a:t>
            </a:r>
            <a:r>
              <a:rPr lang="en-US" sz="2800" dirty="0"/>
              <a:t> basic variables that are used in any motion-related calculation:</a:t>
            </a:r>
          </a:p>
          <a:p>
            <a:pPr lvl="1"/>
            <a:r>
              <a:rPr lang="en-US" sz="2400" dirty="0"/>
              <a:t>Initial Velocity =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b="1" baseline="-25000" dirty="0"/>
              <a:t>  </a:t>
            </a:r>
            <a:r>
              <a:rPr lang="en-US" sz="2400" dirty="0"/>
              <a:t>or</a:t>
            </a:r>
            <a:r>
              <a:rPr lang="en-US" sz="2400" b="1" dirty="0"/>
              <a:t>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>
                <a:latin typeface="Cambria Math" pitchFamily="18" charset="0"/>
                <a:ea typeface="Cambria Math" pitchFamily="18" charset="0"/>
              </a:rPr>
              <a:t>i  </a:t>
            </a:r>
            <a:r>
              <a:rPr lang="en-US" sz="2400" dirty="0"/>
              <a:t>or</a:t>
            </a:r>
            <a:r>
              <a:rPr lang="en-US" sz="2400" b="1" dirty="0"/>
              <a:t>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>
                <a:latin typeface="Cambria Math" pitchFamily="18" charset="0"/>
                <a:ea typeface="Cambria Math" pitchFamily="18" charset="0"/>
              </a:rPr>
              <a:t>1</a:t>
            </a:r>
            <a:endParaRPr lang="en-US" sz="2400" b="1" i="1" dirty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sz="2400" dirty="0"/>
              <a:t>Final Velocity =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dirty="0"/>
              <a:t> </a:t>
            </a:r>
            <a:r>
              <a:rPr lang="en-US" sz="2400" dirty="0"/>
              <a:t>or</a:t>
            </a:r>
            <a:r>
              <a:rPr lang="en-US" sz="2400" b="1" dirty="0"/>
              <a:t> </a:t>
            </a:r>
            <a:r>
              <a:rPr lang="en-US" sz="2400" b="1" i="1" dirty="0" err="1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 err="1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400" b="1" i="1" baseline="-25000" dirty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en-US" sz="2400" dirty="0"/>
              <a:t>or</a:t>
            </a:r>
            <a:r>
              <a:rPr lang="en-US" sz="2400" b="1" dirty="0"/>
              <a:t>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>
                <a:latin typeface="Cambria Math" pitchFamily="18" charset="0"/>
                <a:ea typeface="Cambria Math" pitchFamily="18" charset="0"/>
              </a:rPr>
              <a:t>2</a:t>
            </a:r>
            <a:endParaRPr lang="en-US" sz="2400" i="1" dirty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sz="2400" dirty="0"/>
              <a:t>Acceleration =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a</a:t>
            </a:r>
            <a:endParaRPr lang="en-US" sz="2400" i="1" dirty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sz="2400" dirty="0"/>
              <a:t>Displacement =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2400" b="1" dirty="0"/>
              <a:t> </a:t>
            </a:r>
            <a:r>
              <a:rPr lang="en-US" sz="2400" dirty="0"/>
              <a:t>(sometimes also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s 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Time =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t</a:t>
            </a:r>
          </a:p>
          <a:p>
            <a:r>
              <a:rPr lang="en-US" sz="2800" dirty="0"/>
              <a:t>Bold face indicates a vector</a:t>
            </a:r>
          </a:p>
          <a:p>
            <a:r>
              <a:rPr lang="en-US" sz="2800" dirty="0"/>
              <a:t>Each of the kinematic equations will use </a:t>
            </a:r>
            <a:r>
              <a:rPr lang="en-US" sz="2800" b="1" dirty="0"/>
              <a:t>4</a:t>
            </a:r>
            <a:r>
              <a:rPr lang="en-US" sz="2800" dirty="0"/>
              <a:t> of these 5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Each of the kinematic equations starts with a rearranged version of the equation for average velocity:</a:t>
            </a:r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And uses substitution, rearranging, and simplifying the equations to get to the end result.</a:t>
            </a:r>
          </a:p>
          <a:p>
            <a:pPr algn="r">
              <a:buFont typeface="Wingdings" pitchFamily="2" charset="2"/>
              <a:buNone/>
            </a:pPr>
            <a:r>
              <a:rPr lang="en-US" sz="2800" dirty="0"/>
              <a:t>For example…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Deriving the Equations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05225" y="2743200"/>
          <a:ext cx="1733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495000" imgH="177480" progId="Equation.3">
                  <p:embed/>
                </p:oleObj>
              </mc:Choice>
              <mc:Fallback>
                <p:oleObj name="Equation" r:id="rId3" imgW="49500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2743200"/>
                        <a:ext cx="17335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00600" y="1219200"/>
            <a:ext cx="3962400" cy="541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Kinematics Equation #1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Step 1:</a:t>
            </a:r>
          </a:p>
          <a:p>
            <a:r>
              <a:rPr lang="en-US" sz="2800" dirty="0"/>
              <a:t>Step 2: Substitute equation for</a:t>
            </a:r>
            <a:endParaRPr lang="en-US" sz="2800" i="1" dirty="0"/>
          </a:p>
          <a:p>
            <a:r>
              <a:rPr lang="en-US" sz="2800" dirty="0"/>
              <a:t>Step 3:  Rearrange acceleration equation to solve for </a:t>
            </a:r>
            <a:r>
              <a:rPr lang="en-US" sz="2800" i="1" dirty="0"/>
              <a:t>t</a:t>
            </a:r>
            <a:r>
              <a:rPr lang="en-US" sz="2800" dirty="0"/>
              <a:t>, then substitute</a:t>
            </a:r>
          </a:p>
          <a:p>
            <a:r>
              <a:rPr lang="en-US" sz="2800" dirty="0"/>
              <a:t>Step 4:  Simplify by multiplying fractions</a:t>
            </a:r>
          </a:p>
          <a:p>
            <a:r>
              <a:rPr lang="en-US" sz="2800" dirty="0"/>
              <a:t>Step 5:  Rearrange</a:t>
            </a: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6765551" y="1524000"/>
          <a:ext cx="1428750" cy="512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Equation" r:id="rId3" imgW="495000" imgH="177480" progId="Equation.3">
                  <p:embed/>
                </p:oleObj>
              </mc:Choice>
              <mc:Fallback>
                <p:oleObj name="Equation" r:id="rId3" imgW="49500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551" y="1524000"/>
                        <a:ext cx="1428750" cy="512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851325"/>
              </p:ext>
            </p:extLst>
          </p:nvPr>
        </p:nvGraphicFramePr>
        <p:xfrm>
          <a:off x="6640513" y="2224088"/>
          <a:ext cx="16811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Equation" r:id="rId5" imgW="952200" imgH="431640" progId="Equation.3">
                  <p:embed/>
                </p:oleObj>
              </mc:Choice>
              <mc:Fallback>
                <p:oleObj name="Equation" r:id="rId5" imgW="952200" imgH="431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2224088"/>
                        <a:ext cx="168116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597441"/>
              </p:ext>
            </p:extLst>
          </p:nvPr>
        </p:nvGraphicFramePr>
        <p:xfrm>
          <a:off x="6330950" y="3173413"/>
          <a:ext cx="2300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Equation" r:id="rId7" imgW="1447560" imgH="431640" progId="Equation.3">
                  <p:embed/>
                </p:oleObj>
              </mc:Choice>
              <mc:Fallback>
                <p:oleObj name="Equation" r:id="rId7" imgW="144756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3173413"/>
                        <a:ext cx="23002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895600" y="2362200"/>
          <a:ext cx="215900" cy="39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quation" r:id="rId9" imgW="126720" imgH="164880" progId="Equation.3">
                  <p:embed/>
                </p:oleObj>
              </mc:Choice>
              <mc:Fallback>
                <p:oleObj name="Equation" r:id="rId9" imgW="126720" imgH="1648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62200"/>
                        <a:ext cx="215900" cy="3994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828692"/>
              </p:ext>
            </p:extLst>
          </p:nvPr>
        </p:nvGraphicFramePr>
        <p:xfrm>
          <a:off x="6775450" y="4349750"/>
          <a:ext cx="1409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Equation" r:id="rId11" imgW="939600" imgH="507960" progId="Equation.3">
                  <p:embed/>
                </p:oleObj>
              </mc:Choice>
              <mc:Fallback>
                <p:oleObj name="Equation" r:id="rId11" imgW="939600" imgH="50796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4349750"/>
                        <a:ext cx="1409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575620"/>
              </p:ext>
            </p:extLst>
          </p:nvPr>
        </p:nvGraphicFramePr>
        <p:xfrm>
          <a:off x="6519863" y="5194300"/>
          <a:ext cx="191928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13" imgW="914400" imgH="241200" progId="Equation.3">
                  <p:embed/>
                </p:oleObj>
              </mc:Choice>
              <mc:Fallback>
                <p:oleObj name="Equation" r:id="rId13" imgW="91440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5194300"/>
                        <a:ext cx="1919287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019800" y="5791200"/>
            <a:ext cx="2667000" cy="7620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304606"/>
              </p:ext>
            </p:extLst>
          </p:nvPr>
        </p:nvGraphicFramePr>
        <p:xfrm>
          <a:off x="6059488" y="5840413"/>
          <a:ext cx="26638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15" imgW="927000" imgH="241200" progId="Equation.3">
                  <p:embed/>
                </p:oleObj>
              </mc:Choice>
              <mc:Fallback>
                <p:oleObj name="Equation" r:id="rId15" imgW="927000" imgH="241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488" y="5840413"/>
                        <a:ext cx="2663825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133302"/>
              </p:ext>
            </p:extLst>
          </p:nvPr>
        </p:nvGraphicFramePr>
        <p:xfrm>
          <a:off x="4906963" y="2286000"/>
          <a:ext cx="12493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name="Equation" r:id="rId17" imgW="685800" imgH="393480" progId="Equation.3">
                  <p:embed/>
                </p:oleObj>
              </mc:Choice>
              <mc:Fallback>
                <p:oleObj name="Equation" r:id="rId17" imgW="68580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2286000"/>
                        <a:ext cx="124936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236344" y="24384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→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83944" y="328826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→</a:t>
            </a:r>
            <a:endParaRPr lang="en-US" dirty="0"/>
          </a:p>
        </p:txBody>
      </p:sp>
      <p:graphicFrame>
        <p:nvGraphicFramePr>
          <p:cNvPr id="2254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05429"/>
              </p:ext>
            </p:extLst>
          </p:nvPr>
        </p:nvGraphicFramePr>
        <p:xfrm>
          <a:off x="4905375" y="3124200"/>
          <a:ext cx="12525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1" name="Equation" r:id="rId19" imgW="647640" imgH="393480" progId="Equation.3">
                  <p:embed/>
                </p:oleObj>
              </mc:Choice>
              <mc:Fallback>
                <p:oleObj name="Equation" r:id="rId19" imgW="64764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3124200"/>
                        <a:ext cx="12525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00600" y="1219200"/>
            <a:ext cx="3962400" cy="541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Kinematics Equation #2</a:t>
            </a:r>
            <a:endParaRPr lang="en-US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419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Step 1: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Step 2: Substitute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Step 3:  Rearrange acceleration equation to solve for </a:t>
            </a:r>
            <a:r>
              <a:rPr lang="en-US" sz="2800" i="1" dirty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dirty="0"/>
              <a:t>, then substitute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Step 4:  Simplify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Step 5:  Distribute the </a:t>
            </a:r>
            <a:r>
              <a:rPr lang="en-US" sz="2800" i="1" dirty="0"/>
              <a:t>t</a:t>
            </a:r>
            <a:r>
              <a:rPr lang="en-US" sz="2800" dirty="0"/>
              <a:t> through the equation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Step 6:  Simplify again</a:t>
            </a:r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6977062" y="1524000"/>
          <a:ext cx="1219200" cy="437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name="Equation" r:id="rId3" imgW="495000" imgH="177480" progId="Equation.3">
                  <p:embed/>
                </p:oleObj>
              </mc:Choice>
              <mc:Fallback>
                <p:oleObj name="Equation" r:id="rId3" imgW="49500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062" y="1524000"/>
                        <a:ext cx="1219200" cy="437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790650"/>
              </p:ext>
            </p:extLst>
          </p:nvPr>
        </p:nvGraphicFramePr>
        <p:xfrm>
          <a:off x="6746875" y="2224088"/>
          <a:ext cx="16795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3" name="Equation" r:id="rId5" imgW="952200" imgH="431640" progId="Equation.3">
                  <p:embed/>
                </p:oleObj>
              </mc:Choice>
              <mc:Fallback>
                <p:oleObj name="Equation" r:id="rId5" imgW="95220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2224088"/>
                        <a:ext cx="16795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161569"/>
              </p:ext>
            </p:extLst>
          </p:nvPr>
        </p:nvGraphicFramePr>
        <p:xfrm>
          <a:off x="4868863" y="2286000"/>
          <a:ext cx="12493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name="Equation" r:id="rId7" imgW="685800" imgH="393480" progId="Equation.3">
                  <p:embed/>
                </p:oleObj>
              </mc:Choice>
              <mc:Fallback>
                <p:oleObj name="Equation" r:id="rId7" imgW="68580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286000"/>
                        <a:ext cx="124936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236344" y="24384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→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3200400"/>
            <a:ext cx="1295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178615"/>
              </p:ext>
            </p:extLst>
          </p:nvPr>
        </p:nvGraphicFramePr>
        <p:xfrm>
          <a:off x="4870450" y="3211513"/>
          <a:ext cx="12493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name="Equation" r:id="rId9" imgW="698400" imgH="215640" progId="Equation.3">
                  <p:embed/>
                </p:oleObj>
              </mc:Choice>
              <mc:Fallback>
                <p:oleObj name="Equation" r:id="rId9" imgW="69840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3211513"/>
                        <a:ext cx="12493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496484"/>
              </p:ext>
            </p:extLst>
          </p:nvPr>
        </p:nvGraphicFramePr>
        <p:xfrm>
          <a:off x="6432550" y="3048000"/>
          <a:ext cx="2308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6" name="Equation" r:id="rId11" imgW="1307880" imgH="431640" progId="Equation.3">
                  <p:embed/>
                </p:oleObj>
              </mc:Choice>
              <mc:Fallback>
                <p:oleObj name="Equation" r:id="rId11" imgW="1307880" imgH="431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550" y="3048000"/>
                        <a:ext cx="23082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598633"/>
              </p:ext>
            </p:extLst>
          </p:nvPr>
        </p:nvGraphicFramePr>
        <p:xfrm>
          <a:off x="6667500" y="3962400"/>
          <a:ext cx="18367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7" name="Equation" r:id="rId13" imgW="1041120" imgH="431640" progId="Equation.3">
                  <p:embed/>
                </p:oleObj>
              </mc:Choice>
              <mc:Fallback>
                <p:oleObj name="Equation" r:id="rId13" imgW="1041120" imgH="431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3962400"/>
                        <a:ext cx="18367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583362"/>
              </p:ext>
            </p:extLst>
          </p:nvPr>
        </p:nvGraphicFramePr>
        <p:xfrm>
          <a:off x="6691313" y="4908550"/>
          <a:ext cx="1789112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8" name="Equation" r:id="rId15" imgW="1015920" imgH="482400" progId="Equation.3">
                  <p:embed/>
                </p:oleObj>
              </mc:Choice>
              <mc:Fallback>
                <p:oleObj name="Equation" r:id="rId15" imgW="1015920" imgH="4824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4908550"/>
                        <a:ext cx="1789112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6477000" y="5715000"/>
            <a:ext cx="2286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6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177012"/>
              </p:ext>
            </p:extLst>
          </p:nvPr>
        </p:nvGraphicFramePr>
        <p:xfrm>
          <a:off x="6551613" y="5715000"/>
          <a:ext cx="20685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9" name="Equation" r:id="rId17" imgW="876240" imgH="393480" progId="Equation.3">
                  <p:embed/>
                </p:oleObj>
              </mc:Choice>
              <mc:Fallback>
                <p:oleObj name="Equation" r:id="rId17" imgW="87624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5715000"/>
                        <a:ext cx="2068512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019800" y="32004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→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/>
      <p:bldP spid="16" grpId="0" animBg="1"/>
      <p:bldP spid="25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19400" y="1828800"/>
            <a:ext cx="3352800" cy="2819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Summary of Equations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800600"/>
            <a:ext cx="8229600" cy="1330325"/>
          </a:xfrm>
        </p:spPr>
        <p:txBody>
          <a:bodyPr/>
          <a:lstStyle/>
          <a:p>
            <a:r>
              <a:rPr lang="en-US" sz="2800" dirty="0"/>
              <a:t>You will NOT be required to memorize these </a:t>
            </a:r>
            <a:r>
              <a:rPr lang="en-US" sz="2800" dirty="0">
                <a:sym typeface="Wingdings" pitchFamily="2" charset="2"/>
              </a:rPr>
              <a:t></a:t>
            </a:r>
            <a:endParaRPr lang="en-US" sz="2800" dirty="0"/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466188"/>
              </p:ext>
            </p:extLst>
          </p:nvPr>
        </p:nvGraphicFramePr>
        <p:xfrm>
          <a:off x="3119438" y="1701800"/>
          <a:ext cx="27971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3" imgW="698400" imgH="215640" progId="Equation.3">
                  <p:embed/>
                </p:oleObj>
              </mc:Choice>
              <mc:Fallback>
                <p:oleObj name="Equation" r:id="rId3" imgW="69840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1701800"/>
                        <a:ext cx="279717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41336"/>
              </p:ext>
            </p:extLst>
          </p:nvPr>
        </p:nvGraphicFramePr>
        <p:xfrm>
          <a:off x="3160713" y="3276600"/>
          <a:ext cx="27114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3276600"/>
                        <a:ext cx="27114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054484"/>
              </p:ext>
            </p:extLst>
          </p:nvPr>
        </p:nvGraphicFramePr>
        <p:xfrm>
          <a:off x="2849563" y="2536825"/>
          <a:ext cx="33369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7" imgW="927000" imgH="241200" progId="Equation.3">
                  <p:embed/>
                </p:oleObj>
              </mc:Choice>
              <mc:Fallback>
                <p:oleObj name="Equation" r:id="rId7" imgW="92700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2536825"/>
                        <a:ext cx="3336925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" y="1600200"/>
            <a:ext cx="86106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equation of the displacement-time graph 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/>
              <a:t>	</a:t>
            </a:r>
            <a:r>
              <a:rPr lang="en-US" sz="2800" dirty="0"/>
              <a:t>The </a:t>
            </a:r>
            <a:r>
              <a:rPr lang="en-US" sz="2800" u="sng" dirty="0"/>
              <a:t>slope</a:t>
            </a:r>
            <a:r>
              <a:rPr lang="en-US" sz="2800" dirty="0"/>
              <a:t> of this graph </a:t>
            </a:r>
            <a:r>
              <a:rPr lang="en-US" sz="2800" i="1" dirty="0"/>
              <a:t>= </a:t>
            </a:r>
            <a:r>
              <a:rPr lang="en-US" sz="2800" b="1" i="1" dirty="0">
                <a:solidFill>
                  <a:schemeClr val="accent5"/>
                </a:solidFill>
              </a:rPr>
              <a:t>velocity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/>
              <a:t>	</a:t>
            </a:r>
            <a:r>
              <a:rPr lang="en-US" sz="2800" dirty="0"/>
              <a:t>The </a:t>
            </a:r>
            <a:r>
              <a:rPr lang="en-US" sz="2800" u="sng" dirty="0"/>
              <a:t>y-intercept</a:t>
            </a:r>
            <a:r>
              <a:rPr lang="en-US" sz="2800" dirty="0"/>
              <a:t> of this graph = </a:t>
            </a:r>
            <a:r>
              <a:rPr lang="en-US" sz="2800" b="1" i="1" dirty="0">
                <a:solidFill>
                  <a:schemeClr val="accent5"/>
                </a:solidFill>
              </a:rPr>
              <a:t>initial position 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>
                <a:solidFill>
                  <a:schemeClr val="accent5"/>
                </a:solidFill>
              </a:rPr>
              <a:t>(displacement)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i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i="1" dirty="0">
              <a:solidFill>
                <a:schemeClr val="accent5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How do these relate to our labs?</a:t>
            </a:r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717705"/>
              </p:ext>
            </p:extLst>
          </p:nvPr>
        </p:nvGraphicFramePr>
        <p:xfrm>
          <a:off x="3227388" y="2079625"/>
          <a:ext cx="26447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3" imgW="660240" imgH="215640" progId="Equation.3">
                  <p:embed/>
                </p:oleObj>
              </mc:Choice>
              <mc:Fallback>
                <p:oleObj name="Equation" r:id="rId3" imgW="660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2079625"/>
                        <a:ext cx="264477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" y="1600200"/>
            <a:ext cx="86106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equation of the velocity-time graph 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/>
              <a:t>	</a:t>
            </a:r>
            <a:r>
              <a:rPr lang="en-US" sz="2800" dirty="0"/>
              <a:t>The </a:t>
            </a:r>
            <a:r>
              <a:rPr lang="en-US" sz="2800" u="sng" dirty="0"/>
              <a:t>slope</a:t>
            </a:r>
            <a:r>
              <a:rPr lang="en-US" sz="2800" dirty="0"/>
              <a:t> of this graph </a:t>
            </a:r>
            <a:r>
              <a:rPr lang="en-US" sz="2800" i="1" dirty="0"/>
              <a:t>= </a:t>
            </a:r>
            <a:r>
              <a:rPr lang="en-US" sz="2800" b="1" i="1" dirty="0">
                <a:solidFill>
                  <a:schemeClr val="accent5"/>
                </a:solidFill>
              </a:rPr>
              <a:t>acceleration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/>
              <a:t>	</a:t>
            </a:r>
            <a:r>
              <a:rPr lang="en-US" sz="2800" dirty="0"/>
              <a:t>The </a:t>
            </a:r>
            <a:r>
              <a:rPr lang="en-US" sz="2800" u="sng" dirty="0"/>
              <a:t>y-intercept</a:t>
            </a:r>
            <a:r>
              <a:rPr lang="en-US" sz="2800" dirty="0"/>
              <a:t> of this graph = </a:t>
            </a:r>
            <a:r>
              <a:rPr lang="en-US" sz="2800" b="1" i="1" dirty="0">
                <a:solidFill>
                  <a:schemeClr val="accent5"/>
                </a:solidFill>
              </a:rPr>
              <a:t>initial velocity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i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i="1" dirty="0">
              <a:solidFill>
                <a:schemeClr val="accent5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How do these relate to our labs?</a:t>
            </a:r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323112"/>
              </p:ext>
            </p:extLst>
          </p:nvPr>
        </p:nvGraphicFramePr>
        <p:xfrm>
          <a:off x="3278188" y="2079625"/>
          <a:ext cx="25447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3" imgW="634680" imgH="215640" progId="Equation.3">
                  <p:embed/>
                </p:oleObj>
              </mc:Choice>
              <mc:Fallback>
                <p:oleObj name="Equation" r:id="rId3" imgW="6346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2079625"/>
                        <a:ext cx="254476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1108</TotalTime>
  <Words>499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Calibri</vt:lpstr>
      <vt:lpstr>Cambria Math</vt:lpstr>
      <vt:lpstr>Century Schoolbook</vt:lpstr>
      <vt:lpstr>Tahoma</vt:lpstr>
      <vt:lpstr>Wingdings</vt:lpstr>
      <vt:lpstr>Wingdings 2</vt:lpstr>
      <vt:lpstr>Oriel</vt:lpstr>
      <vt:lpstr>Equation</vt:lpstr>
      <vt:lpstr>Microsoft Equation 3.0</vt:lpstr>
      <vt:lpstr>Kinematic Equations</vt:lpstr>
      <vt:lpstr>Kinematic Equations</vt:lpstr>
      <vt:lpstr>Our variables</vt:lpstr>
      <vt:lpstr>Deriving the Equations</vt:lpstr>
      <vt:lpstr>Kinematics Equation #1</vt:lpstr>
      <vt:lpstr>Kinematics Equation #2</vt:lpstr>
      <vt:lpstr>Summary of Equations</vt:lpstr>
      <vt:lpstr>How do these relate to our labs?</vt:lpstr>
      <vt:lpstr>How do these relate to our labs?</vt:lpstr>
      <vt:lpstr>Problem Solving Strategy</vt:lpstr>
      <vt:lpstr>Practice Problem #1</vt:lpstr>
      <vt:lpstr>Practice Problem #2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 Equations</dc:title>
  <dc:creator>K. Bennett</dc:creator>
  <cp:lastModifiedBy>Ciustea, Corina</cp:lastModifiedBy>
  <cp:revision>39</cp:revision>
  <cp:lastPrinted>2013-10-09T21:41:03Z</cp:lastPrinted>
  <dcterms:created xsi:type="dcterms:W3CDTF">2007-10-10T14:30:15Z</dcterms:created>
  <dcterms:modified xsi:type="dcterms:W3CDTF">2017-11-13T06:41:01Z</dcterms:modified>
</cp:coreProperties>
</file>