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81" r:id="rId2"/>
  </p:sldMasterIdLst>
  <p:handoutMasterIdLst>
    <p:handoutMasterId r:id="rId21"/>
  </p:handoutMasterIdLst>
  <p:sldIdLst>
    <p:sldId id="256" r:id="rId3"/>
    <p:sldId id="271" r:id="rId4"/>
    <p:sldId id="262" r:id="rId5"/>
    <p:sldId id="257" r:id="rId6"/>
    <p:sldId id="259" r:id="rId7"/>
    <p:sldId id="260" r:id="rId8"/>
    <p:sldId id="272" r:id="rId9"/>
    <p:sldId id="261" r:id="rId10"/>
    <p:sldId id="263" r:id="rId11"/>
    <p:sldId id="264" r:id="rId12"/>
    <p:sldId id="274" r:id="rId13"/>
    <p:sldId id="265" r:id="rId14"/>
    <p:sldId id="266" r:id="rId15"/>
    <p:sldId id="267" r:id="rId16"/>
    <p:sldId id="273" r:id="rId17"/>
    <p:sldId id="269" r:id="rId18"/>
    <p:sldId id="268" r:id="rId19"/>
    <p:sldId id="270"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E64E25F-0A53-4340-BE97-47C5FB382E65}" type="datetimeFigureOut">
              <a:rPr lang="en-US" smtClean="0"/>
              <a:t>12/16/2014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EE7620-F503-474D-8389-B9FBCC7809D3}" type="slidenum">
              <a:rPr lang="en-US" smtClean="0"/>
              <a:t>‹#›</a:t>
            </a:fld>
            <a:endParaRPr lang="en-US"/>
          </a:p>
        </p:txBody>
      </p:sp>
    </p:spTree>
    <p:extLst>
      <p:ext uri="{BB962C8B-B14F-4D97-AF65-F5344CB8AC3E}">
        <p14:creationId xmlns:p14="http://schemas.microsoft.com/office/powerpoint/2010/main" val="2625578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33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3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FC234049-B1AD-446F-8339-CA865E2784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A92E352-BCFD-413F-B3EE-D7E9B7BDD7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DF14650-878B-46C9-A6F3-E7ED7E13A8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234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1710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6359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952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5761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127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864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28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B17AF35-F470-4384-A0BC-0ED2940F860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85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4039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12/16/2014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07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BFC8C1-2001-43CE-8387-64A5157E92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2B1FF3B-7E0A-4648-B084-ED5F2BBD3A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EB4B39FE-13F9-40CE-9108-41694318EC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25E09621-2844-4830-809B-6F006FE32B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BFA73675-254A-4187-983F-22D08BFAA2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253348D-ADB4-432E-A7D4-8DEAD4DD1B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D95223F-98D7-49D1-AA75-A76CD90958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7242175" cy="1981200"/>
            <a:chOff x="0" y="0"/>
            <a:chExt cx="4562" cy="1248"/>
          </a:xfrm>
        </p:grpSpPr>
        <p:sp>
          <p:nvSpPr>
            <p:cNvPr id="122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22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22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22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22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AF112B74-FA0D-42DA-8933-1142D412E5C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B576359-205E-42D0-A3B2-C4BD817FB205}" type="datetimeFigureOut">
              <a:rPr lang="en-US" smtClean="0">
                <a:solidFill>
                  <a:prstClr val="black">
                    <a:tint val="75000"/>
                  </a:prstClr>
                </a:solidFill>
                <a:latin typeface="Calibri"/>
              </a:rPr>
              <a:pPr eaLnBrk="1" fontAlgn="auto" hangingPunct="1">
                <a:spcBef>
                  <a:spcPts val="0"/>
                </a:spcBef>
                <a:spcAft>
                  <a:spcPts val="0"/>
                </a:spcAft>
              </a:pPr>
              <a:t>12/16/2014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DC804EF-2CEB-44A0-9131-D699CE08632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446713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8.bin"/><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4876800"/>
          </a:xfrm>
        </p:spPr>
        <p:txBody>
          <a:bodyPr/>
          <a:lstStyle/>
          <a:p>
            <a:pPr eaLnBrk="1" hangingPunct="1">
              <a:defRPr/>
            </a:pPr>
            <a:r>
              <a:rPr lang="en-US" sz="7200" b="1" dirty="0" smtClean="0">
                <a:solidFill>
                  <a:schemeClr val="accent2">
                    <a:lumMod val="60000"/>
                    <a:lumOff val="40000"/>
                  </a:schemeClr>
                </a:solidFill>
              </a:rPr>
              <a:t>Weight, </a:t>
            </a:r>
            <a:br>
              <a:rPr lang="en-US" sz="7200" b="1" dirty="0" smtClean="0">
                <a:solidFill>
                  <a:schemeClr val="accent2">
                    <a:lumMod val="60000"/>
                    <a:lumOff val="40000"/>
                  </a:schemeClr>
                </a:solidFill>
              </a:rPr>
            </a:br>
            <a:r>
              <a:rPr lang="en-US" sz="7200" b="1" dirty="0" smtClean="0">
                <a:solidFill>
                  <a:schemeClr val="accent2">
                    <a:lumMod val="60000"/>
                    <a:lumOff val="40000"/>
                  </a:schemeClr>
                </a:solidFill>
              </a:rPr>
              <a:t>Mass, and the Dreaded Elevator Problem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694781" y="152400"/>
            <a:ext cx="3754438" cy="914400"/>
            <a:chOff x="2694781" y="152400"/>
            <a:chExt cx="3754438" cy="914400"/>
          </a:xfrm>
        </p:grpSpPr>
        <p:sp>
          <p:nvSpPr>
            <p:cNvPr id="9" name="Rectangle 8"/>
            <p:cNvSpPr/>
            <p:nvPr/>
          </p:nvSpPr>
          <p:spPr bwMode="auto">
            <a:xfrm>
              <a:off x="2705100" y="2286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0" name="Object 9"/>
            <p:cNvGraphicFramePr>
              <a:graphicFrameLocks noChangeAspect="1"/>
            </p:cNvGraphicFramePr>
            <p:nvPr/>
          </p:nvGraphicFramePr>
          <p:xfrm>
            <a:off x="2694781" y="152400"/>
            <a:ext cx="3754438" cy="914400"/>
          </p:xfrm>
          <a:graphic>
            <a:graphicData uri="http://schemas.openxmlformats.org/presentationml/2006/ole">
              <mc:AlternateContent xmlns:mc="http://schemas.openxmlformats.org/markup-compatibility/2006">
                <mc:Choice xmlns:v="urn:schemas-microsoft-com:vml" Requires="v">
                  <p:oleObj spid="_x0000_s4116" name="Equation" r:id="rId3" imgW="990360" imgH="241200" progId="Equation.3">
                    <p:embed/>
                  </p:oleObj>
                </mc:Choice>
                <mc:Fallback>
                  <p:oleObj name="Equation" r:id="rId3" imgW="99036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4781" y="1524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1507" name="Rectangle 3"/>
          <p:cNvSpPr>
            <a:spLocks noGrp="1" noChangeArrowheads="1"/>
          </p:cNvSpPr>
          <p:nvPr>
            <p:ph type="body" idx="1"/>
          </p:nvPr>
        </p:nvSpPr>
        <p:spPr>
          <a:xfrm>
            <a:off x="457200" y="1066800"/>
            <a:ext cx="8229600" cy="5029200"/>
          </a:xfrm>
        </p:spPr>
        <p:txBody>
          <a:bodyPr/>
          <a:lstStyle/>
          <a:p>
            <a:pPr eaLnBrk="1" hangingPunct="1">
              <a:defRPr/>
            </a:pPr>
            <a:r>
              <a:rPr lang="en-US" dirty="0" smtClean="0"/>
              <a:t>Since this situation is in equilibrium, </a:t>
            </a:r>
          </a:p>
          <a:p>
            <a:pPr eaLnBrk="1" hangingPunct="1">
              <a:buFont typeface="Wingdings" pitchFamily="2" charset="2"/>
              <a:buNone/>
              <a:defRPr/>
            </a:pPr>
            <a:endParaRPr lang="en-US" dirty="0" smtClean="0"/>
          </a:p>
          <a:p>
            <a:pPr eaLnBrk="1" hangingPunct="1">
              <a:defRPr/>
            </a:pPr>
            <a:r>
              <a:rPr lang="en-US" dirty="0" smtClean="0"/>
              <a:t>Therefore,</a:t>
            </a:r>
          </a:p>
          <a:p>
            <a:pPr eaLnBrk="1" hangingPunct="1">
              <a:buFont typeface="Wingdings" pitchFamily="2" charset="2"/>
              <a:buNone/>
              <a:defRPr/>
            </a:pPr>
            <a:r>
              <a:rPr lang="en-US" dirty="0" smtClean="0"/>
              <a:t>	which means the scale is reading the “</a:t>
            </a:r>
            <a:r>
              <a:rPr lang="en-US" b="1" dirty="0" smtClean="0">
                <a:solidFill>
                  <a:srgbClr val="92D050"/>
                </a:solidFill>
              </a:rPr>
              <a:t>True weight</a:t>
            </a:r>
            <a:r>
              <a:rPr lang="en-US" dirty="0" smtClean="0"/>
              <a:t>”</a:t>
            </a:r>
          </a:p>
          <a:p>
            <a:pPr eaLnBrk="1" hangingPunct="1">
              <a:defRPr/>
            </a:pPr>
            <a:endParaRPr lang="en-US" dirty="0" smtClean="0"/>
          </a:p>
          <a:p>
            <a:pPr eaLnBrk="1" hangingPunct="1">
              <a:buFont typeface="Wingdings" pitchFamily="2" charset="2"/>
              <a:buNone/>
              <a:defRPr/>
            </a:pPr>
            <a:r>
              <a:rPr lang="en-US" dirty="0" smtClean="0"/>
              <a:t>If the person standing on the scale has a mass of 65.0 kg, what is his weight?</a:t>
            </a:r>
          </a:p>
        </p:txBody>
      </p:sp>
      <p:grpSp>
        <p:nvGrpSpPr>
          <p:cNvPr id="16" name="Group 15"/>
          <p:cNvGrpSpPr/>
          <p:nvPr/>
        </p:nvGrpSpPr>
        <p:grpSpPr>
          <a:xfrm>
            <a:off x="3429000" y="1676400"/>
            <a:ext cx="1600200" cy="1066800"/>
            <a:chOff x="3429000" y="1676400"/>
            <a:chExt cx="1600200" cy="1066800"/>
          </a:xfrm>
        </p:grpSpPr>
        <p:sp>
          <p:nvSpPr>
            <p:cNvPr id="14" name="Rectangle 13"/>
            <p:cNvSpPr/>
            <p:nvPr/>
          </p:nvSpPr>
          <p:spPr bwMode="auto">
            <a:xfrm>
              <a:off x="3429000" y="1676400"/>
              <a:ext cx="1600200" cy="1066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505200" y="1676400"/>
            <a:ext cx="1481667" cy="1066800"/>
          </p:xfrm>
          <a:graphic>
            <a:graphicData uri="http://schemas.openxmlformats.org/presentationml/2006/ole">
              <mc:AlternateContent xmlns:mc="http://schemas.openxmlformats.org/markup-compatibility/2006">
                <mc:Choice xmlns:v="urn:schemas-microsoft-com:vml" Requires="v">
                  <p:oleObj spid="_x0000_s4117" name="Equation" r:id="rId5" imgW="634680" imgH="457200" progId="Equation.3">
                    <p:embed/>
                  </p:oleObj>
                </mc:Choice>
                <mc:Fallback>
                  <p:oleObj name="Equation" r:id="rId5" imgW="634680" imgH="457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1676400"/>
                          <a:ext cx="148166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9" name="Group 18"/>
          <p:cNvGrpSpPr/>
          <p:nvPr/>
        </p:nvGrpSpPr>
        <p:grpSpPr>
          <a:xfrm>
            <a:off x="1897063" y="5791200"/>
            <a:ext cx="5351462" cy="838200"/>
            <a:chOff x="1820863" y="5867400"/>
            <a:chExt cx="5351462" cy="838200"/>
          </a:xfrm>
        </p:grpSpPr>
        <p:sp>
          <p:nvSpPr>
            <p:cNvPr id="17" name="Rectangle 16"/>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744218335"/>
                </p:ext>
              </p:extLst>
            </p:nvPr>
          </p:nvGraphicFramePr>
          <p:xfrm>
            <a:off x="1820863" y="5956300"/>
            <a:ext cx="5351462" cy="685800"/>
          </p:xfrm>
          <a:graphic>
            <a:graphicData uri="http://schemas.openxmlformats.org/presentationml/2006/ole">
              <mc:AlternateContent xmlns:mc="http://schemas.openxmlformats.org/markup-compatibility/2006">
                <mc:Choice xmlns:v="urn:schemas-microsoft-com:vml" Requires="v">
                  <p:oleObj spid="_x0000_s4118" name="Equation" r:id="rId7" imgW="2476440" imgH="317160" progId="Equation.3">
                    <p:embed/>
                  </p:oleObj>
                </mc:Choice>
                <mc:Fallback>
                  <p:oleObj name="Equation" r:id="rId7" imgW="2476440" imgH="317160" progId="Equation.3">
                    <p:embed/>
                    <p:pic>
                      <p:nvPicPr>
                        <p:cNvPr id="0" name="Picture 10"/>
                        <p:cNvPicPr>
                          <a:picLocks noChangeAspect="1" noChangeArrowheads="1"/>
                        </p:cNvPicPr>
                        <p:nvPr/>
                      </p:nvPicPr>
                      <p:blipFill>
                        <a:blip r:embed="rId8"/>
                        <a:srcRect/>
                        <a:stretch>
                          <a:fillRect/>
                        </a:stretch>
                      </p:blipFill>
                      <p:spPr bwMode="auto">
                        <a:xfrm>
                          <a:off x="1820863" y="5956300"/>
                          <a:ext cx="53514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Scale>
                                      <p:cBhvr>
                                        <p:cTn id="7" dur="1000" decel="50000" fill="hold">
                                          <p:stCondLst>
                                            <p:cond delay="0"/>
                                          </p:stCondLst>
                                        </p:cTn>
                                        <p:tgtEl>
                                          <p:spTgt spid="2150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507">
                                            <p:txEl>
                                              <p:pRg st="0" end="0"/>
                                            </p:txEl>
                                          </p:spTgt>
                                        </p:tgtEl>
                                        <p:attrNameLst>
                                          <p:attrName>ppt_x</p:attrName>
                                          <p:attrName>ppt_y</p:attrName>
                                        </p:attrNameLst>
                                      </p:cBhvr>
                                    </p:animMotion>
                                    <p:animEffect transition="in" filter="fade">
                                      <p:cBhvr>
                                        <p:cTn id="9" dur="1000"/>
                                        <p:tgtEl>
                                          <p:spTgt spid="21507">
                                            <p:txEl>
                                              <p:pRg st="0" end="0"/>
                                            </p:txEl>
                                          </p:spTgt>
                                        </p:tgtEl>
                                      </p:cBhvr>
                                    </p:animEffect>
                                  </p:childTnLst>
                                </p:cTn>
                              </p:par>
                              <p:par>
                                <p:cTn id="10" presetID="1"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Scale>
                                      <p:cBhvr>
                                        <p:cTn id="16" dur="1000" decel="50000" fill="hold">
                                          <p:stCondLst>
                                            <p:cond delay="0"/>
                                          </p:stCondLst>
                                        </p:cTn>
                                        <p:tgtEl>
                                          <p:spTgt spid="215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1507">
                                            <p:txEl>
                                              <p:pRg st="2" end="2"/>
                                            </p:txEl>
                                          </p:spTgt>
                                        </p:tgtEl>
                                        <p:attrNameLst>
                                          <p:attrName>ppt_x</p:attrName>
                                          <p:attrName>ppt_y</p:attrName>
                                        </p:attrNameLst>
                                      </p:cBhvr>
                                    </p:animMotion>
                                    <p:animEffect transition="in" filter="fade">
                                      <p:cBhvr>
                                        <p:cTn id="18" dur="1000"/>
                                        <p:tgtEl>
                                          <p:spTgt spid="21507">
                                            <p:txEl>
                                              <p:pRg st="2" end="2"/>
                                            </p:txEl>
                                          </p:spTgt>
                                        </p:tgtEl>
                                      </p:cBhvr>
                                    </p:animEffect>
                                  </p:childTnLst>
                                </p:cTn>
                              </p:par>
                            </p:childTnLst>
                          </p:cTn>
                        </p:par>
                        <p:par>
                          <p:cTn id="19" fill="hold">
                            <p:stCondLst>
                              <p:cond delay="1000"/>
                            </p:stCondLst>
                            <p:childTnLst>
                              <p:par>
                                <p:cTn id="20" presetID="14" presetClass="entr" presetSubtype="5" fill="hold" nodeType="afterEffect">
                                  <p:stCondLst>
                                    <p:cond delay="200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randombar(vertical)">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Effect transition="in" filter="randombar(vertical)">
                                      <p:cBhvr>
                                        <p:cTn id="27" dur="500"/>
                                        <p:tgtEl>
                                          <p:spTgt spid="21507">
                                            <p:txEl>
                                              <p:pRg st="5" end="5"/>
                                            </p:txEl>
                                          </p:spTgt>
                                        </p:tgtEl>
                                      </p:cBhvr>
                                    </p:animEffect>
                                  </p:childTnLst>
                                </p:cTn>
                              </p:par>
                              <p:par>
                                <p:cTn id="28" presetID="1"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Accelerating Upwards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smtClean="0"/>
                  <a:t>Example: </a:t>
                </a:r>
                <a:r>
                  <a:rPr lang="en-US" i="1" dirty="0" smtClean="0"/>
                  <a:t>A crate being lifted by a rope</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smtClean="0"/>
              </a:p>
              <a:p>
                <a14:m>
                  <m:oMath xmlns:m="http://schemas.openxmlformats.org/officeDocument/2006/math">
                    <m:sSub>
                      <m:sSubPr>
                        <m:ctrlPr>
                          <a:rPr lang="en-US" b="0" i="1" smtClean="0">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smtClean="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smtClean="0">
                    <a:solidFill>
                      <a:schemeClr val="accent6"/>
                    </a:solidFill>
                    <a:latin typeface="Cambria Math"/>
                    <a:ea typeface="Cambria Math"/>
                  </a:rPr>
                  <a:t> </a:t>
                </a:r>
                <a:r>
                  <a:rPr lang="en-US" sz="1500" i="1" dirty="0" smtClean="0">
                    <a:ea typeface="Cambria Math"/>
                  </a:rPr>
                  <a:t>(using </a:t>
                </a:r>
                <a:r>
                  <a:rPr lang="en-US" sz="1500" i="1" dirty="0" smtClean="0">
                    <a:solidFill>
                      <a:srgbClr val="00B050"/>
                    </a:solidFill>
                    <a:ea typeface="Cambria Math"/>
                  </a:rPr>
                  <a:t>2</a:t>
                </a:r>
                <a:r>
                  <a:rPr lang="en-US" sz="1500" i="1" baseline="30000" dirty="0" smtClean="0">
                    <a:solidFill>
                      <a:srgbClr val="00B050"/>
                    </a:solidFill>
                    <a:ea typeface="Cambria Math"/>
                  </a:rPr>
                  <a:t>nd</a:t>
                </a:r>
                <a:r>
                  <a:rPr lang="en-US" sz="1500" i="1" dirty="0" smtClean="0">
                    <a:solidFill>
                      <a:srgbClr val="00B050"/>
                    </a:solidFill>
                    <a:ea typeface="Cambria Math"/>
                  </a:rPr>
                  <a:t> Law </a:t>
                </a:r>
                <a:r>
                  <a:rPr lang="en-US" sz="1500" i="1" dirty="0" smtClean="0">
                    <a:ea typeface="Cambria Math"/>
                  </a:rPr>
                  <a:t>and the definition of </a:t>
                </a:r>
                <a:r>
                  <a:rPr lang="en-US" sz="1500" i="1" dirty="0" smtClean="0">
                    <a:solidFill>
                      <a:srgbClr val="00B0F0"/>
                    </a:solidFill>
                    <a:ea typeface="Cambria Math"/>
                  </a:rPr>
                  <a:t>weight</a:t>
                </a:r>
                <a:r>
                  <a:rPr lang="en-US" sz="1500" i="1" dirty="0" smtClean="0">
                    <a:ea typeface="Cambria Math"/>
                  </a:rPr>
                  <a:t>)</a:t>
                </a:r>
                <a:endParaRPr lang="en-US" sz="1500" i="1" dirty="0" smtClean="0"/>
              </a:p>
              <a:p>
                <a:pPr marL="0" indent="0">
                  <a:buNone/>
                </a:pPr>
                <a:endParaRPr lang="en-US" b="0" i="1" dirty="0" smtClean="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a:ea typeface="Cambria Math"/>
                            </a:rPr>
                          </m:ctrlPr>
                        </m:dPr>
                        <m:e>
                          <m:r>
                            <a:rPr lang="en-US" b="0" i="1" smtClean="0">
                              <a:solidFill>
                                <a:srgbClr val="00B050"/>
                              </a:solidFill>
                              <a:latin typeface="Cambria Math"/>
                              <a:ea typeface="Cambria Math"/>
                            </a:rPr>
                            <m:t>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𝑔</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7772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44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447800"/>
            <a:ext cx="1600200" cy="2967335"/>
            <a:chOff x="4495800" y="1985665"/>
            <a:chExt cx="1600200" cy="296733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1985665"/>
              <a:ext cx="0" cy="1748135"/>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a:solidFill>
                    <a:srgbClr val="F79646"/>
                  </a:solidFill>
                  <a:latin typeface="Calibri"/>
                </a:rPr>
                <a:t>T</a:t>
              </a: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
        <p:nvSpPr>
          <p:cNvPr id="13" name="Rectangle 12"/>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84499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An Accelerating elevator…</a:t>
            </a:r>
          </a:p>
        </p:txBody>
      </p:sp>
      <p:sp>
        <p:nvSpPr>
          <p:cNvPr id="22531" name="Rectangle 3"/>
          <p:cNvSpPr>
            <a:spLocks noGrp="1" noChangeArrowheads="1"/>
          </p:cNvSpPr>
          <p:nvPr>
            <p:ph type="body" idx="1"/>
          </p:nvPr>
        </p:nvSpPr>
        <p:spPr>
          <a:xfrm>
            <a:off x="457200" y="1600200"/>
            <a:ext cx="8534400" cy="4495800"/>
          </a:xfrm>
        </p:spPr>
        <p:txBody>
          <a:bodyPr/>
          <a:lstStyle/>
          <a:p>
            <a:pPr eaLnBrk="1" hangingPunct="1">
              <a:defRPr/>
            </a:pPr>
            <a:r>
              <a:rPr lang="en-US" dirty="0" smtClean="0"/>
              <a:t>If the elevator is accelerating upwards or downwards, then our problem becomes slightly longer…</a:t>
            </a:r>
          </a:p>
          <a:p>
            <a:pPr eaLnBrk="1" hangingPunct="1">
              <a:defRPr/>
            </a:pPr>
            <a:endParaRPr lang="en-US" dirty="0" smtClean="0"/>
          </a:p>
          <a:p>
            <a:pPr eaLnBrk="1" hangingPunct="1">
              <a:defRPr/>
            </a:pPr>
            <a:r>
              <a:rPr lang="en-US" dirty="0" smtClean="0"/>
              <a:t>For example, let’s say the elevator is accelerating upwards at a rate of </a:t>
            </a:r>
            <a:r>
              <a:rPr lang="en-US" dirty="0" smtClean="0"/>
              <a:t>2.00 </a:t>
            </a:r>
            <a:r>
              <a:rPr lang="en-US" dirty="0" smtClean="0"/>
              <a:t>m/s</a:t>
            </a:r>
            <a:r>
              <a:rPr lang="en-US" baseline="30000" dirty="0" smtClean="0"/>
              <a:t>2</a:t>
            </a:r>
            <a:r>
              <a:rPr lang="en-US" dirty="0" smtClean="0"/>
              <a:t>.  What is now different from our first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randombar(vertical)">
                                      <p:cBhvr>
                                        <p:cTn id="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57200"/>
            <a:ext cx="8229600" cy="6400800"/>
          </a:xfrm>
        </p:spPr>
        <p:txBody>
          <a:bodyPr/>
          <a:lstStyle/>
          <a:p>
            <a:pPr eaLnBrk="1" hangingPunct="1">
              <a:defRPr/>
            </a:pPr>
            <a:r>
              <a:rPr lang="en-US" dirty="0" smtClean="0"/>
              <a:t>Draw a free body diagram, including a vector off to the side indicating the direction of the net force:</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r>
              <a:rPr lang="en-US" dirty="0" smtClean="0"/>
              <a:t>Then write the vector equation:</a:t>
            </a:r>
          </a:p>
        </p:txBody>
      </p:sp>
      <p:grpSp>
        <p:nvGrpSpPr>
          <p:cNvPr id="2" name="Group 9"/>
          <p:cNvGrpSpPr>
            <a:grpSpLocks/>
          </p:cNvGrpSpPr>
          <p:nvPr/>
        </p:nvGrpSpPr>
        <p:grpSpPr bwMode="auto">
          <a:xfrm>
            <a:off x="2971800" y="1981200"/>
            <a:ext cx="3276600" cy="2957513"/>
            <a:chOff x="1872" y="1248"/>
            <a:chExt cx="2064" cy="1863"/>
          </a:xfrm>
        </p:grpSpPr>
        <p:sp>
          <p:nvSpPr>
            <p:cNvPr id="5127" name="Line 5"/>
            <p:cNvSpPr>
              <a:spLocks noChangeShapeType="1"/>
            </p:cNvSpPr>
            <p:nvPr/>
          </p:nvSpPr>
          <p:spPr bwMode="auto">
            <a:xfrm flipV="1">
              <a:off x="1872" y="124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5128" name="Line 6"/>
            <p:cNvSpPr>
              <a:spLocks noChangeShapeType="1"/>
            </p:cNvSpPr>
            <p:nvPr/>
          </p:nvSpPr>
          <p:spPr bwMode="auto">
            <a:xfrm flipV="1">
              <a:off x="1872" y="2208"/>
              <a:ext cx="0" cy="624"/>
            </a:xfrm>
            <a:prstGeom prst="line">
              <a:avLst/>
            </a:prstGeom>
            <a:noFill/>
            <a:ln w="50800">
              <a:solidFill>
                <a:schemeClr val="tx1"/>
              </a:solidFill>
              <a:round/>
              <a:headEnd type="triangle" w="med" len="med"/>
              <a:tailEnd/>
            </a:ln>
          </p:spPr>
          <p:txBody>
            <a:bodyPr/>
            <a:lstStyle/>
            <a:p>
              <a:endParaRPr lang="en-US"/>
            </a:p>
          </p:txBody>
        </p:sp>
        <p:sp>
          <p:nvSpPr>
            <p:cNvPr id="5129" name="Text Box 7"/>
            <p:cNvSpPr txBox="1">
              <a:spLocks noChangeArrowheads="1"/>
            </p:cNvSpPr>
            <p:nvPr/>
          </p:nvSpPr>
          <p:spPr bwMode="auto">
            <a:xfrm>
              <a:off x="2016" y="1344"/>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apparent weight</a:t>
              </a:r>
              <a:endParaRPr lang="en-US" b="1" dirty="0"/>
            </a:p>
          </p:txBody>
        </p:sp>
        <p:sp>
          <p:nvSpPr>
            <p:cNvPr id="5130" name="Text Box 8"/>
            <p:cNvSpPr txBox="1">
              <a:spLocks noChangeArrowheads="1"/>
            </p:cNvSpPr>
            <p:nvPr/>
          </p:nvSpPr>
          <p:spPr bwMode="auto">
            <a:xfrm>
              <a:off x="2016" y="2880"/>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sp>
        <p:nvSpPr>
          <p:cNvPr id="23562" name="Line 10"/>
          <p:cNvSpPr>
            <a:spLocks noChangeShapeType="1"/>
          </p:cNvSpPr>
          <p:nvPr/>
        </p:nvSpPr>
        <p:spPr bwMode="auto">
          <a:xfrm flipV="1">
            <a:off x="2362200" y="3048000"/>
            <a:ext cx="0" cy="457200"/>
          </a:xfrm>
          <a:prstGeom prst="line">
            <a:avLst/>
          </a:prstGeom>
          <a:noFill/>
          <a:ln w="53975">
            <a:solidFill>
              <a:schemeClr val="tx1"/>
            </a:solidFill>
            <a:round/>
            <a:headEnd/>
            <a:tailEnd type="triangle" w="med" len="med"/>
          </a:ln>
        </p:spPr>
        <p:txBody>
          <a:bodyPr/>
          <a:lstStyle/>
          <a:p>
            <a:endParaRPr lang="en-US"/>
          </a:p>
        </p:txBody>
      </p:sp>
      <p:sp>
        <p:nvSpPr>
          <p:cNvPr id="23563" name="Text Box 11"/>
          <p:cNvSpPr txBox="1">
            <a:spLocks noChangeArrowheads="1"/>
          </p:cNvSpPr>
          <p:nvPr/>
        </p:nvSpPr>
        <p:spPr bwMode="auto">
          <a:xfrm>
            <a:off x="1143000" y="3138488"/>
            <a:ext cx="1066800" cy="366712"/>
          </a:xfrm>
          <a:prstGeom prst="rect">
            <a:avLst/>
          </a:prstGeom>
          <a:noFill/>
          <a:ln w="9525">
            <a:noFill/>
            <a:miter lim="800000"/>
            <a:headEnd/>
            <a:tailEnd/>
          </a:ln>
        </p:spPr>
        <p:txBody>
          <a:bodyPr>
            <a:spAutoFit/>
          </a:bodyPr>
          <a:lstStyle/>
          <a:p>
            <a:pPr algn="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net</a:t>
            </a:r>
            <a:endParaRPr lang="en-US" b="1" i="1" dirty="0">
              <a:latin typeface="Cambria Math" pitchFamily="18" charset="0"/>
              <a:ea typeface="Cambria Math" pitchFamily="18" charset="0"/>
            </a:endParaRPr>
          </a:p>
        </p:txBody>
      </p:sp>
      <p:grpSp>
        <p:nvGrpSpPr>
          <p:cNvPr id="11" name="Group 10"/>
          <p:cNvGrpSpPr/>
          <p:nvPr/>
        </p:nvGrpSpPr>
        <p:grpSpPr>
          <a:xfrm>
            <a:off x="2694781" y="5638800"/>
            <a:ext cx="3754438" cy="914400"/>
            <a:chOff x="3706019" y="5410200"/>
            <a:chExt cx="3754438" cy="914400"/>
          </a:xfrm>
        </p:grpSpPr>
        <p:sp>
          <p:nvSpPr>
            <p:cNvPr id="12" name="Rectangle 11"/>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3" name="Object 12"/>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5127" name="Equation" r:id="rId3" imgW="990360" imgH="241200" progId="Equation.3">
                    <p:embed/>
                  </p:oleObj>
                </mc:Choice>
                <mc:Fallback>
                  <p:oleObj name="Equation" r:id="rId3" imgW="99036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p:cTn id="12" dur="500" fill="hold"/>
                                        <p:tgtEl>
                                          <p:spTgt spid="23562"/>
                                        </p:tgtEl>
                                        <p:attrNameLst>
                                          <p:attrName>ppt_w</p:attrName>
                                        </p:attrNameLst>
                                      </p:cBhvr>
                                      <p:tavLst>
                                        <p:tav tm="0">
                                          <p:val>
                                            <p:fltVal val="0"/>
                                          </p:val>
                                        </p:tav>
                                        <p:tav tm="100000">
                                          <p:val>
                                            <p:strVal val="#ppt_w"/>
                                          </p:val>
                                        </p:tav>
                                      </p:tavLst>
                                    </p:anim>
                                    <p:anim calcmode="lin" valueType="num">
                                      <p:cBhvr>
                                        <p:cTn id="13" dur="500" fill="hold"/>
                                        <p:tgtEl>
                                          <p:spTgt spid="23562"/>
                                        </p:tgtEl>
                                        <p:attrNameLst>
                                          <p:attrName>ppt_h</p:attrName>
                                        </p:attrNameLst>
                                      </p:cBhvr>
                                      <p:tavLst>
                                        <p:tav tm="0">
                                          <p:val>
                                            <p:fltVal val="0"/>
                                          </p:val>
                                        </p:tav>
                                        <p:tav tm="100000">
                                          <p:val>
                                            <p:strVal val="#ppt_h"/>
                                          </p:val>
                                        </p:tav>
                                      </p:tavLst>
                                    </p:anim>
                                    <p:animEffect transition="in" filter="fade">
                                      <p:cBhvr>
                                        <p:cTn id="14" dur="500"/>
                                        <p:tgtEl>
                                          <p:spTgt spid="2356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3563"/>
                                        </p:tgtEl>
                                        <p:attrNameLst>
                                          <p:attrName>style.visibility</p:attrName>
                                        </p:attrNameLst>
                                      </p:cBhvr>
                                      <p:to>
                                        <p:strVal val="visible"/>
                                      </p:to>
                                    </p:set>
                                    <p:anim calcmode="lin" valueType="num">
                                      <p:cBhvr>
                                        <p:cTn id="17" dur="500" fill="hold"/>
                                        <p:tgtEl>
                                          <p:spTgt spid="23563"/>
                                        </p:tgtEl>
                                        <p:attrNameLst>
                                          <p:attrName>ppt_w</p:attrName>
                                        </p:attrNameLst>
                                      </p:cBhvr>
                                      <p:tavLst>
                                        <p:tav tm="0">
                                          <p:val>
                                            <p:fltVal val="0"/>
                                          </p:val>
                                        </p:tav>
                                        <p:tav tm="100000">
                                          <p:val>
                                            <p:strVal val="#ppt_w"/>
                                          </p:val>
                                        </p:tav>
                                      </p:tavLst>
                                    </p:anim>
                                    <p:anim calcmode="lin" valueType="num">
                                      <p:cBhvr>
                                        <p:cTn id="18" dur="500" fill="hold"/>
                                        <p:tgtEl>
                                          <p:spTgt spid="23563"/>
                                        </p:tgtEl>
                                        <p:attrNameLst>
                                          <p:attrName>ppt_h</p:attrName>
                                        </p:attrNameLst>
                                      </p:cBhvr>
                                      <p:tavLst>
                                        <p:tav tm="0">
                                          <p:val>
                                            <p:fltVal val="0"/>
                                          </p:val>
                                        </p:tav>
                                        <p:tav tm="100000">
                                          <p:val>
                                            <p:strVal val="#ppt_h"/>
                                          </p:val>
                                        </p:tav>
                                      </p:tavLst>
                                    </p:anim>
                                    <p:animEffect transition="in" filter="fade">
                                      <p:cBhvr>
                                        <p:cTn id="19" dur="500"/>
                                        <p:tgtEl>
                                          <p:spTgt spid="23563"/>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3555">
                                            <p:txEl>
                                              <p:pRg st="6" end="6"/>
                                            </p:txEl>
                                          </p:spTgt>
                                        </p:tgtEl>
                                        <p:attrNameLst>
                                          <p:attrName>style.visibility</p:attrName>
                                        </p:attrNameLst>
                                      </p:cBhvr>
                                      <p:to>
                                        <p:strVal val="visible"/>
                                      </p:to>
                                    </p:set>
                                    <p:animEffect transition="in" filter="randombar(horizontal)">
                                      <p:cBhvr>
                                        <p:cTn id="24" dur="500"/>
                                        <p:tgtEl>
                                          <p:spTgt spid="2355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066800"/>
            <a:ext cx="8229600" cy="5029200"/>
          </a:xfrm>
        </p:spPr>
        <p:txBody>
          <a:bodyPr/>
          <a:lstStyle/>
          <a:p>
            <a:pPr eaLnBrk="1" hangingPunct="1">
              <a:defRPr/>
            </a:pPr>
            <a:r>
              <a:rPr lang="en-US" dirty="0" smtClean="0"/>
              <a:t>Since this situation is NOT in equilibrium, the following is ALSO TRUE:</a:t>
            </a:r>
          </a:p>
          <a:p>
            <a:pPr eaLnBrk="1" hangingPunct="1">
              <a:defRPr/>
            </a:pPr>
            <a:endParaRPr lang="en-US" dirty="0" smtClean="0"/>
          </a:p>
          <a:p>
            <a:pPr eaLnBrk="1" hangingPunct="1">
              <a:defRPr/>
            </a:pPr>
            <a:r>
              <a:rPr lang="en-US" dirty="0" smtClean="0"/>
              <a:t>Using substitution, we can determine the size of the apparent weight (the reading on the scale):</a:t>
            </a:r>
          </a:p>
          <a:p>
            <a:pPr eaLnBrk="1" hangingPunct="1">
              <a:buFont typeface="Wingdings" pitchFamily="2" charset="2"/>
              <a:buNone/>
              <a:defRPr/>
            </a:pPr>
            <a:endParaRPr lang="en-US" dirty="0" smtClean="0"/>
          </a:p>
        </p:txBody>
      </p:sp>
      <p:grpSp>
        <p:nvGrpSpPr>
          <p:cNvPr id="7" name="Group 6"/>
          <p:cNvGrpSpPr/>
          <p:nvPr/>
        </p:nvGrpSpPr>
        <p:grpSpPr>
          <a:xfrm>
            <a:off x="2667000" y="152400"/>
            <a:ext cx="3754438" cy="914400"/>
            <a:chOff x="3706019" y="5410200"/>
            <a:chExt cx="3754438" cy="914400"/>
          </a:xfrm>
        </p:grpSpPr>
        <p:sp>
          <p:nvSpPr>
            <p:cNvPr id="8" name="Rectangle 7"/>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6165" name="Equation" r:id="rId3" imgW="990360" imgH="241200" progId="Equation.3">
                    <p:embed/>
                  </p:oleObj>
                </mc:Choice>
                <mc:Fallback>
                  <p:oleObj name="Equation" r:id="rId3" imgW="990360" imgH="2412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3429000" y="2057400"/>
            <a:ext cx="2286001" cy="685800"/>
            <a:chOff x="3352799" y="5662612"/>
            <a:chExt cx="2438401" cy="866775"/>
          </a:xfrm>
        </p:grpSpPr>
        <p:sp>
          <p:nvSpPr>
            <p:cNvPr id="11" name="Rectangle 10"/>
            <p:cNvSpPr/>
            <p:nvPr/>
          </p:nvSpPr>
          <p:spPr bwMode="auto">
            <a:xfrm>
              <a:off x="3352799" y="5715000"/>
              <a:ext cx="2438401"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416300" y="5662612"/>
            <a:ext cx="2311400" cy="866775"/>
          </p:xfrm>
          <a:graphic>
            <a:graphicData uri="http://schemas.openxmlformats.org/presentationml/2006/ole">
              <mc:AlternateContent xmlns:mc="http://schemas.openxmlformats.org/markup-compatibility/2006">
                <mc:Choice xmlns:v="urn:schemas-microsoft-com:vml" Requires="v">
                  <p:oleObj spid="_x0000_s6166" name="Equation" r:id="rId5" imgW="609480" imgH="228600" progId="Equation.3">
                    <p:embed/>
                  </p:oleObj>
                </mc:Choice>
                <mc:Fallback>
                  <p:oleObj name="Equation" r:id="rId5" imgW="609480" imgH="2286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6300" y="5662612"/>
                          <a:ext cx="231140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15"/>
          <p:cNvGrpSpPr/>
          <p:nvPr/>
        </p:nvGrpSpPr>
        <p:grpSpPr>
          <a:xfrm>
            <a:off x="914400" y="4343400"/>
            <a:ext cx="7315200" cy="2057400"/>
            <a:chOff x="914400" y="4343400"/>
            <a:chExt cx="7315200" cy="2057400"/>
          </a:xfrm>
        </p:grpSpPr>
        <p:sp>
          <p:nvSpPr>
            <p:cNvPr id="15" name="Rectangle 14"/>
            <p:cNvSpPr/>
            <p:nvPr/>
          </p:nvSpPr>
          <p:spPr bwMode="auto">
            <a:xfrm>
              <a:off x="914400" y="4343400"/>
              <a:ext cx="73152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57365431"/>
                </p:ext>
              </p:extLst>
            </p:nvPr>
          </p:nvGraphicFramePr>
          <p:xfrm>
            <a:off x="976313" y="4419600"/>
            <a:ext cx="7191375" cy="1981200"/>
          </p:xfrm>
          <a:graphic>
            <a:graphicData uri="http://schemas.openxmlformats.org/presentationml/2006/ole">
              <mc:AlternateContent xmlns:mc="http://schemas.openxmlformats.org/markup-compatibility/2006">
                <mc:Choice xmlns:v="urn:schemas-microsoft-com:vml" Requires="v">
                  <p:oleObj spid="_x0000_s6167" name="Equation" r:id="rId7" imgW="2857320" imgH="787320" progId="Equation.3">
                    <p:embed/>
                  </p:oleObj>
                </mc:Choice>
                <mc:Fallback>
                  <p:oleObj name="Equation" r:id="rId7" imgW="2857320" imgH="787320" progId="Equation.3">
                    <p:embed/>
                    <p:pic>
                      <p:nvPicPr>
                        <p:cNvPr id="0" name="Picture 11"/>
                        <p:cNvPicPr>
                          <a:picLocks noChangeAspect="1" noChangeArrowheads="1"/>
                        </p:cNvPicPr>
                        <p:nvPr/>
                      </p:nvPicPr>
                      <p:blipFill>
                        <a:blip r:embed="rId8"/>
                        <a:srcRect/>
                        <a:stretch>
                          <a:fillRect/>
                        </a:stretch>
                      </p:blipFill>
                      <p:spPr bwMode="auto">
                        <a:xfrm>
                          <a:off x="976313" y="4419600"/>
                          <a:ext cx="71913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Scale>
                                      <p:cBhvr>
                                        <p:cTn id="11" dur="1000" decel="50000" fill="hold">
                                          <p:stCondLst>
                                            <p:cond delay="0"/>
                                          </p:stCondLst>
                                        </p:cTn>
                                        <p:tgtEl>
                                          <p:spTgt spid="2457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24578">
                                            <p:txEl>
                                              <p:pRg st="0" end="0"/>
                                            </p:txEl>
                                          </p:spTgt>
                                        </p:tgtEl>
                                        <p:attrNameLst>
                                          <p:attrName>ppt_x</p:attrName>
                                          <p:attrName>ppt_y</p:attrName>
                                        </p:attrNameLst>
                                      </p:cBhvr>
                                    </p:animMotion>
                                    <p:animEffect transition="in" filter="fade">
                                      <p:cBhvr>
                                        <p:cTn id="13" dur="1000"/>
                                        <p:tgtEl>
                                          <p:spTgt spid="24578">
                                            <p:txEl>
                                              <p:pRg st="0" end="0"/>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24578">
                                            <p:txEl>
                                              <p:pRg st="2" end="2"/>
                                            </p:txEl>
                                          </p:spTgt>
                                        </p:tgtEl>
                                        <p:attrNameLst>
                                          <p:attrName>style.visibility</p:attrName>
                                        </p:attrNameLst>
                                      </p:cBhvr>
                                      <p:to>
                                        <p:strVal val="visible"/>
                                      </p:to>
                                    </p:set>
                                    <p:animScale>
                                      <p:cBhvr>
                                        <p:cTn id="20" dur="1000" decel="50000" fill="hold">
                                          <p:stCondLst>
                                            <p:cond delay="0"/>
                                          </p:stCondLst>
                                        </p:cTn>
                                        <p:tgtEl>
                                          <p:spTgt spid="24578">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4578">
                                            <p:txEl>
                                              <p:pRg st="2" end="2"/>
                                            </p:txEl>
                                          </p:spTgt>
                                        </p:tgtEl>
                                        <p:attrNameLst>
                                          <p:attrName>ppt_x</p:attrName>
                                          <p:attrName>ppt_y</p:attrName>
                                        </p:attrNameLst>
                                      </p:cBhvr>
                                    </p:animMotion>
                                    <p:animEffect transition="in" filter="fade">
                                      <p:cBhvr>
                                        <p:cTn id="22" dur="1000"/>
                                        <p:tgtEl>
                                          <p:spTgt spid="24578">
                                            <p:txEl>
                                              <p:pRg st="2" end="2"/>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Accelerating Downwards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smtClean="0"/>
                  <a:t>Example: </a:t>
                </a:r>
                <a:r>
                  <a:rPr lang="en-US" i="1" dirty="0" smtClean="0"/>
                  <a:t>A sky diver in free fall</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smtClean="0"/>
              </a:p>
              <a:p>
                <a:pPr>
                  <a:buClr>
                    <a:schemeClr val="tx1"/>
                  </a:buClr>
                </a:pPr>
                <a14:m>
                  <m:oMath xmlns:m="http://schemas.openxmlformats.org/officeDocument/2006/math">
                    <m:r>
                      <a:rPr lang="en-US" b="0" i="1" smtClean="0">
                        <a:solidFill>
                          <a:srgbClr val="00B050"/>
                        </a:solidFill>
                        <a:latin typeface="Cambria Math"/>
                        <a:ea typeface="Cambria Math"/>
                      </a:rPr>
                      <m:t>−</m:t>
                    </m:r>
                    <m:sSub>
                      <m:sSubPr>
                        <m:ctrlPr>
                          <a:rPr lang="en-US" b="0" i="1" smtClean="0">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a:ea typeface="Cambria Math"/>
                            </a:rPr>
                          </m:ctrlPr>
                        </m:sSubPr>
                        <m:e>
                          <m:r>
                            <a:rPr lang="en-US" b="0" i="1" smtClean="0">
                              <a:solidFill>
                                <a:srgbClr val="00B050"/>
                              </a:solidFill>
                              <a:latin typeface="Cambria Math"/>
                              <a:ea typeface="Cambria Math"/>
                            </a:rPr>
                            <m:t>−</m:t>
                          </m:r>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smtClean="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smtClean="0">
                    <a:solidFill>
                      <a:schemeClr val="accent6"/>
                    </a:solidFill>
                    <a:latin typeface="Cambria Math"/>
                    <a:ea typeface="Cambria Math"/>
                  </a:rPr>
                  <a:t> </a:t>
                </a:r>
                <a:r>
                  <a:rPr lang="en-US" sz="1500" i="1" dirty="0" smtClean="0">
                    <a:ea typeface="Cambria Math"/>
                  </a:rPr>
                  <a:t>(using </a:t>
                </a:r>
                <a:r>
                  <a:rPr lang="en-US" sz="1500" i="1" dirty="0" smtClean="0">
                    <a:solidFill>
                      <a:srgbClr val="00B050"/>
                    </a:solidFill>
                    <a:ea typeface="Cambria Math"/>
                  </a:rPr>
                  <a:t>2</a:t>
                </a:r>
                <a:r>
                  <a:rPr lang="en-US" sz="1500" i="1" baseline="30000" dirty="0" smtClean="0">
                    <a:solidFill>
                      <a:srgbClr val="00B050"/>
                    </a:solidFill>
                    <a:ea typeface="Cambria Math"/>
                  </a:rPr>
                  <a:t>nd</a:t>
                </a:r>
                <a:r>
                  <a:rPr lang="en-US" sz="1500" i="1" dirty="0" smtClean="0">
                    <a:solidFill>
                      <a:srgbClr val="00B050"/>
                    </a:solidFill>
                    <a:ea typeface="Cambria Math"/>
                  </a:rPr>
                  <a:t> Law </a:t>
                </a:r>
                <a:r>
                  <a:rPr lang="en-US" sz="1500" i="1" dirty="0" smtClean="0">
                    <a:ea typeface="Cambria Math"/>
                  </a:rPr>
                  <a:t>and the definition of </a:t>
                </a:r>
                <a:r>
                  <a:rPr lang="en-US" sz="1500" i="1" dirty="0" smtClean="0">
                    <a:solidFill>
                      <a:srgbClr val="00B0F0"/>
                    </a:solidFill>
                    <a:ea typeface="Cambria Math"/>
                  </a:rPr>
                  <a:t>weight</a:t>
                </a:r>
                <a:r>
                  <a:rPr lang="en-US" sz="1500" i="1" dirty="0" smtClean="0">
                    <a:ea typeface="Cambria Math"/>
                  </a:rPr>
                  <a:t>)</a:t>
                </a:r>
                <a:endParaRPr lang="en-US" sz="1500" i="1" dirty="0" smtClean="0"/>
              </a:p>
              <a:p>
                <a:pPr marL="0" indent="0">
                  <a:buNone/>
                </a:pPr>
                <a:endParaRPr lang="en-US" b="0" i="1" dirty="0" smtClean="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a:ea typeface="Cambria Math"/>
                            </a:rPr>
                          </m:ctrlPr>
                        </m:dPr>
                        <m:e>
                          <m:r>
                            <a:rPr lang="en-US" b="0" i="1" smtClean="0">
                              <a:solidFill>
                                <a:srgbClr val="00B0F0"/>
                              </a:solidFill>
                              <a:latin typeface="Cambria Math"/>
                              <a:ea typeface="Cambria Math"/>
                            </a:rPr>
                            <m:t>𝑔</m:t>
                          </m:r>
                          <m:r>
                            <a:rPr lang="en-US" b="0" i="1" smtClean="0">
                              <a:solidFill>
                                <a:schemeClr val="tx1"/>
                              </a:solidFill>
                              <a:latin typeface="Cambria Math"/>
                              <a:ea typeface="Cambria Math"/>
                            </a:rPr>
                            <m:t>−</m:t>
                          </m:r>
                          <m:r>
                            <a:rPr lang="en-US" b="0" i="1" smtClean="0">
                              <a:solidFill>
                                <a:srgbClr val="00B050"/>
                              </a:solidFill>
                              <a:latin typeface="Cambria Math"/>
                              <a:ea typeface="Cambria Math"/>
                            </a:rPr>
                            <m:t>𝑎</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1082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488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600200"/>
            <a:ext cx="1600200" cy="2976265"/>
            <a:chOff x="4495800" y="2895600"/>
            <a:chExt cx="1600200" cy="297626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1757065"/>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smtClean="0">
                  <a:solidFill>
                    <a:srgbClr val="F79646"/>
                  </a:solidFill>
                  <a:latin typeface="Calibri"/>
                </a:rPr>
                <a:t>air</a:t>
              </a:r>
              <a:endParaRPr lang="en-US" sz="2400" baseline="-25000" dirty="0">
                <a:solidFill>
                  <a:srgbClr val="F79646"/>
                </a:solidFill>
                <a:latin typeface="Calibri"/>
              </a:endParaRP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
        <p:nvSpPr>
          <p:cNvPr id="4" name="Rectangle 3"/>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7344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9144000" cy="1143000"/>
          </a:xfrm>
        </p:spPr>
        <p:txBody>
          <a:bodyPr/>
          <a:lstStyle/>
          <a:p>
            <a:pPr eaLnBrk="1" hangingPunct="1">
              <a:defRPr/>
            </a:pPr>
            <a:r>
              <a:rPr lang="en-US" b="1" dirty="0" smtClean="0">
                <a:solidFill>
                  <a:schemeClr val="accent2">
                    <a:lumMod val="60000"/>
                    <a:lumOff val="40000"/>
                  </a:schemeClr>
                </a:solidFill>
              </a:rPr>
              <a:t>Another Accelerating elevator…</a:t>
            </a:r>
          </a:p>
        </p:txBody>
      </p:sp>
      <p:sp>
        <p:nvSpPr>
          <p:cNvPr id="26627" name="Rectangle 3"/>
          <p:cNvSpPr>
            <a:spLocks noGrp="1" noChangeArrowheads="1"/>
          </p:cNvSpPr>
          <p:nvPr>
            <p:ph type="body" idx="1"/>
          </p:nvPr>
        </p:nvSpPr>
        <p:spPr/>
        <p:txBody>
          <a:bodyPr/>
          <a:lstStyle/>
          <a:p>
            <a:pPr eaLnBrk="1" hangingPunct="1">
              <a:defRPr/>
            </a:pPr>
            <a:r>
              <a:rPr lang="en-US" dirty="0" smtClean="0"/>
              <a:t>Now let’s say the elevator is accelerating downwards at a rate of </a:t>
            </a:r>
            <a:r>
              <a:rPr lang="en-US" dirty="0" smtClean="0"/>
              <a:t>2.00 </a:t>
            </a:r>
            <a:r>
              <a:rPr lang="en-US" dirty="0" smtClean="0"/>
              <a:t>m/s</a:t>
            </a:r>
            <a:r>
              <a:rPr lang="en-US" baseline="30000" dirty="0" smtClean="0"/>
              <a:t>2</a:t>
            </a:r>
            <a:r>
              <a:rPr lang="en-US" dirty="0" smtClean="0"/>
              <a:t>.  Draw the free-body diagram for this situation:</a:t>
            </a:r>
          </a:p>
        </p:txBody>
      </p:sp>
      <p:grpSp>
        <p:nvGrpSpPr>
          <p:cNvPr id="2" name="Group 11"/>
          <p:cNvGrpSpPr>
            <a:grpSpLocks/>
          </p:cNvGrpSpPr>
          <p:nvPr/>
        </p:nvGrpSpPr>
        <p:grpSpPr bwMode="auto">
          <a:xfrm>
            <a:off x="4267200" y="3581400"/>
            <a:ext cx="3200400" cy="2590800"/>
            <a:chOff x="2688" y="2256"/>
            <a:chExt cx="2016" cy="1632"/>
          </a:xfrm>
        </p:grpSpPr>
        <p:sp>
          <p:nvSpPr>
            <p:cNvPr id="17416" name="Line 5"/>
            <p:cNvSpPr>
              <a:spLocks noChangeShapeType="1"/>
            </p:cNvSpPr>
            <p:nvPr/>
          </p:nvSpPr>
          <p:spPr bwMode="auto">
            <a:xfrm rot="10800000" flipV="1">
              <a:off x="2688" y="292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17417" name="Line 6"/>
            <p:cNvSpPr>
              <a:spLocks noChangeShapeType="1"/>
            </p:cNvSpPr>
            <p:nvPr/>
          </p:nvSpPr>
          <p:spPr bwMode="auto">
            <a:xfrm rot="10800000" flipV="1">
              <a:off x="2689" y="2303"/>
              <a:ext cx="0" cy="624"/>
            </a:xfrm>
            <a:prstGeom prst="line">
              <a:avLst/>
            </a:prstGeom>
            <a:noFill/>
            <a:ln w="50800">
              <a:solidFill>
                <a:schemeClr val="tx1"/>
              </a:solidFill>
              <a:round/>
              <a:headEnd type="triangle" w="med" len="med"/>
              <a:tailEnd/>
            </a:ln>
          </p:spPr>
          <p:txBody>
            <a:bodyPr/>
            <a:lstStyle/>
            <a:p>
              <a:endParaRPr lang="en-US"/>
            </a:p>
          </p:txBody>
        </p:sp>
        <p:sp>
          <p:nvSpPr>
            <p:cNvPr id="17418" name="Text Box 7"/>
            <p:cNvSpPr txBox="1">
              <a:spLocks noChangeArrowheads="1"/>
            </p:cNvSpPr>
            <p:nvPr/>
          </p:nvSpPr>
          <p:spPr bwMode="auto">
            <a:xfrm>
              <a:off x="2784" y="2256"/>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apparent weight</a:t>
              </a:r>
              <a:endParaRPr lang="en-US" b="1" dirty="0"/>
            </a:p>
          </p:txBody>
        </p:sp>
        <p:sp>
          <p:nvSpPr>
            <p:cNvPr id="17419" name="Text Box 8"/>
            <p:cNvSpPr txBox="1">
              <a:spLocks noChangeArrowheads="1"/>
            </p:cNvSpPr>
            <p:nvPr/>
          </p:nvSpPr>
          <p:spPr bwMode="auto">
            <a:xfrm>
              <a:off x="2880" y="3600"/>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grpSp>
        <p:nvGrpSpPr>
          <p:cNvPr id="3" name="Group 12"/>
          <p:cNvGrpSpPr>
            <a:grpSpLocks/>
          </p:cNvGrpSpPr>
          <p:nvPr/>
        </p:nvGrpSpPr>
        <p:grpSpPr bwMode="auto">
          <a:xfrm>
            <a:off x="2362200" y="4633913"/>
            <a:ext cx="1219200" cy="457200"/>
            <a:chOff x="1488" y="2919"/>
            <a:chExt cx="768" cy="288"/>
          </a:xfrm>
        </p:grpSpPr>
        <p:sp>
          <p:nvSpPr>
            <p:cNvPr id="17414" name="Line 9"/>
            <p:cNvSpPr>
              <a:spLocks noChangeShapeType="1"/>
            </p:cNvSpPr>
            <p:nvPr/>
          </p:nvSpPr>
          <p:spPr bwMode="auto">
            <a:xfrm rot="10679717" flipV="1">
              <a:off x="2256" y="2919"/>
              <a:ext cx="0" cy="288"/>
            </a:xfrm>
            <a:prstGeom prst="line">
              <a:avLst/>
            </a:prstGeom>
            <a:noFill/>
            <a:ln w="53975">
              <a:solidFill>
                <a:schemeClr val="tx1"/>
              </a:solidFill>
              <a:round/>
              <a:headEnd/>
              <a:tailEnd type="triangle" w="med" len="med"/>
            </a:ln>
          </p:spPr>
          <p:txBody>
            <a:bodyPr/>
            <a:lstStyle/>
            <a:p>
              <a:endParaRPr lang="en-US"/>
            </a:p>
          </p:txBody>
        </p:sp>
        <p:sp>
          <p:nvSpPr>
            <p:cNvPr id="17415" name="Text Box 10"/>
            <p:cNvSpPr txBox="1">
              <a:spLocks noChangeArrowheads="1"/>
            </p:cNvSpPr>
            <p:nvPr/>
          </p:nvSpPr>
          <p:spPr bwMode="auto">
            <a:xfrm>
              <a:off x="1488" y="2976"/>
              <a:ext cx="672" cy="231"/>
            </a:xfrm>
            <a:prstGeom prst="rect">
              <a:avLst/>
            </a:prstGeom>
            <a:noFill/>
            <a:ln w="9525">
              <a:noFill/>
              <a:miter lim="800000"/>
              <a:headEnd/>
              <a:tailEnd/>
            </a:ln>
          </p:spPr>
          <p:txBody>
            <a:bodyPr>
              <a:spAutoFit/>
            </a:bodyPr>
            <a:lstStyle/>
            <a:p>
              <a:pPr algn="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net</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randombar(vertic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228600" y="228600"/>
            <a:ext cx="8610600" cy="5867400"/>
          </a:xfrm>
        </p:spPr>
        <p:txBody>
          <a:bodyPr/>
          <a:lstStyle/>
          <a:p>
            <a:pPr eaLnBrk="1" hangingPunct="1">
              <a:defRPr/>
            </a:pPr>
            <a:r>
              <a:rPr lang="en-US" dirty="0" smtClean="0"/>
              <a:t>Again, we can write the vector equations…</a:t>
            </a:r>
          </a:p>
          <a:p>
            <a:pPr eaLnBrk="1" hangingPunct="1">
              <a:buFont typeface="Wingdings" pitchFamily="2" charset="2"/>
              <a:buNone/>
              <a:defRPr/>
            </a:pPr>
            <a:r>
              <a:rPr lang="en-US" sz="2800" dirty="0" smtClean="0"/>
              <a:t>	HOWEVER:  the net force is now DOWN, so it (and the acceleration) is therefore a negative value…</a:t>
            </a:r>
          </a:p>
          <a:p>
            <a:pPr eaLnBrk="1" hangingPunct="1">
              <a:defRPr/>
            </a:pPr>
            <a:endParaRPr lang="en-US" sz="2800" dirty="0" smtClean="0"/>
          </a:p>
          <a:p>
            <a:pPr eaLnBrk="1" hangingPunct="1">
              <a:defRPr/>
            </a:pPr>
            <a:endParaRPr lang="en-US" dirty="0" smtClean="0"/>
          </a:p>
          <a:p>
            <a:pPr eaLnBrk="1" hangingPunct="1">
              <a:defRPr/>
            </a:pPr>
            <a:endParaRPr lang="en-US" dirty="0" smtClean="0"/>
          </a:p>
          <a:p>
            <a:pPr eaLnBrk="1" hangingPunct="1">
              <a:defRPr/>
            </a:pPr>
            <a:r>
              <a:rPr lang="en-US" sz="2800" dirty="0" smtClean="0"/>
              <a:t>Using substitution, we can determine the size of the apparent weight (the reading on the scale):</a:t>
            </a:r>
          </a:p>
          <a:p>
            <a:pPr eaLnBrk="1" hangingPunct="1">
              <a:buFont typeface="Wingdings" pitchFamily="2" charset="2"/>
              <a:buNone/>
              <a:defRPr/>
            </a:pPr>
            <a:endParaRPr lang="en-US" sz="2800" dirty="0" smtClean="0"/>
          </a:p>
        </p:txBody>
      </p:sp>
      <p:grpSp>
        <p:nvGrpSpPr>
          <p:cNvPr id="7" name="Group 6"/>
          <p:cNvGrpSpPr/>
          <p:nvPr/>
        </p:nvGrpSpPr>
        <p:grpSpPr>
          <a:xfrm>
            <a:off x="914400" y="4495800"/>
            <a:ext cx="7315200" cy="2057400"/>
            <a:chOff x="914400" y="4343400"/>
            <a:chExt cx="7315200" cy="2057400"/>
          </a:xfrm>
        </p:grpSpPr>
        <p:sp>
          <p:nvSpPr>
            <p:cNvPr id="8" name="Rectangle 7"/>
            <p:cNvSpPr/>
            <p:nvPr/>
          </p:nvSpPr>
          <p:spPr bwMode="auto">
            <a:xfrm>
              <a:off x="914400" y="4343400"/>
              <a:ext cx="73152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4275563610"/>
                </p:ext>
              </p:extLst>
            </p:nvPr>
          </p:nvGraphicFramePr>
          <p:xfrm>
            <a:off x="976313" y="4419600"/>
            <a:ext cx="7191375" cy="1981200"/>
          </p:xfrm>
          <a:graphic>
            <a:graphicData uri="http://schemas.openxmlformats.org/presentationml/2006/ole">
              <mc:AlternateContent xmlns:mc="http://schemas.openxmlformats.org/markup-compatibility/2006">
                <mc:Choice xmlns:v="urn:schemas-microsoft-com:vml" Requires="v">
                  <p:oleObj spid="_x0000_s7185" name="Equation" r:id="rId3" imgW="2857320" imgH="787320" progId="Equation.3">
                    <p:embed/>
                  </p:oleObj>
                </mc:Choice>
                <mc:Fallback>
                  <p:oleObj name="Equation" r:id="rId3" imgW="2857320" imgH="787320" progId="Equation.3">
                    <p:embed/>
                    <p:pic>
                      <p:nvPicPr>
                        <p:cNvPr id="0" name="Picture 9"/>
                        <p:cNvPicPr>
                          <a:picLocks noChangeAspect="1" noChangeArrowheads="1"/>
                        </p:cNvPicPr>
                        <p:nvPr/>
                      </p:nvPicPr>
                      <p:blipFill>
                        <a:blip r:embed="rId4"/>
                        <a:srcRect/>
                        <a:stretch>
                          <a:fillRect/>
                        </a:stretch>
                      </p:blipFill>
                      <p:spPr bwMode="auto">
                        <a:xfrm>
                          <a:off x="976313" y="4419600"/>
                          <a:ext cx="71913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2514600" y="1905000"/>
            <a:ext cx="4089401" cy="1371600"/>
            <a:chOff x="2514600" y="1714500"/>
            <a:chExt cx="4089401" cy="1371600"/>
          </a:xfrm>
        </p:grpSpPr>
        <p:sp>
          <p:nvSpPr>
            <p:cNvPr id="11" name="Rectangle 10"/>
            <p:cNvSpPr/>
            <p:nvPr/>
          </p:nvSpPr>
          <p:spPr bwMode="auto">
            <a:xfrm>
              <a:off x="2514600" y="1752600"/>
              <a:ext cx="3962400" cy="1295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2540000" y="1714500"/>
            <a:ext cx="4064001" cy="1371600"/>
          </p:xfrm>
          <a:graphic>
            <a:graphicData uri="http://schemas.openxmlformats.org/presentationml/2006/ole">
              <mc:AlternateContent xmlns:mc="http://schemas.openxmlformats.org/markup-compatibility/2006">
                <mc:Choice xmlns:v="urn:schemas-microsoft-com:vml" Requires="v">
                  <p:oleObj spid="_x0000_s7186" name="Equation" r:id="rId5" imgW="1143000" imgH="457200" progId="Equation.3">
                    <p:embed/>
                  </p:oleObj>
                </mc:Choice>
                <mc:Fallback>
                  <p:oleObj name="Equation" r:id="rId5" imgW="1143000" imgH="4572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0" y="1714500"/>
                          <a:ext cx="4064001"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Scale>
                                      <p:cBhvr>
                                        <p:cTn id="7" dur="1000" decel="50000" fill="hold">
                                          <p:stCondLst>
                                            <p:cond delay="0"/>
                                          </p:stCondLst>
                                        </p:cTn>
                                        <p:tgtEl>
                                          <p:spTgt spid="2560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5602">
                                            <p:txEl>
                                              <p:pRg st="0" end="0"/>
                                            </p:txEl>
                                          </p:spTgt>
                                        </p:tgtEl>
                                        <p:attrNameLst>
                                          <p:attrName>ppt_x</p:attrName>
                                          <p:attrName>ppt_y</p:attrName>
                                        </p:attrNameLst>
                                      </p:cBhvr>
                                    </p:animMotion>
                                    <p:animEffect transition="in" filter="fade">
                                      <p:cBhvr>
                                        <p:cTn id="9" dur="1000"/>
                                        <p:tgtEl>
                                          <p:spTgt spid="256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5602">
                                            <p:txEl>
                                              <p:pRg st="1" end="1"/>
                                            </p:txEl>
                                          </p:spTgt>
                                        </p:tgtEl>
                                        <p:attrNameLst>
                                          <p:attrName>style.visibility</p:attrName>
                                        </p:attrNameLst>
                                      </p:cBhvr>
                                      <p:to>
                                        <p:strVal val="visible"/>
                                      </p:to>
                                    </p:set>
                                    <p:animScale>
                                      <p:cBhvr>
                                        <p:cTn id="14" dur="1000" decel="50000" fill="hold">
                                          <p:stCondLst>
                                            <p:cond delay="0"/>
                                          </p:stCondLst>
                                        </p:cTn>
                                        <p:tgtEl>
                                          <p:spTgt spid="2560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5602">
                                            <p:txEl>
                                              <p:pRg st="1" end="1"/>
                                            </p:txEl>
                                          </p:spTgt>
                                        </p:tgtEl>
                                        <p:attrNameLst>
                                          <p:attrName>ppt_x</p:attrName>
                                          <p:attrName>ppt_y</p:attrName>
                                        </p:attrNameLst>
                                      </p:cBhvr>
                                    </p:animMotion>
                                    <p:animEffect transition="in" filter="fade">
                                      <p:cBhvr>
                                        <p:cTn id="16" dur="1000"/>
                                        <p:tgtEl>
                                          <p:spTgt spid="25602">
                                            <p:txEl>
                                              <p:pRg st="1" end="1"/>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25602">
                                            <p:txEl>
                                              <p:pRg st="5" end="5"/>
                                            </p:txEl>
                                          </p:spTgt>
                                        </p:tgtEl>
                                        <p:attrNameLst>
                                          <p:attrName>style.visibility</p:attrName>
                                        </p:attrNameLst>
                                      </p:cBhvr>
                                      <p:to>
                                        <p:strVal val="visible"/>
                                      </p:to>
                                    </p:set>
                                    <p:animScale>
                                      <p:cBhvr>
                                        <p:cTn id="23" dur="1000" decel="50000" fill="hold">
                                          <p:stCondLst>
                                            <p:cond delay="0"/>
                                          </p:stCondLst>
                                        </p:cTn>
                                        <p:tgtEl>
                                          <p:spTgt spid="2560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5602">
                                            <p:txEl>
                                              <p:pRg st="5" end="5"/>
                                            </p:txEl>
                                          </p:spTgt>
                                        </p:tgtEl>
                                        <p:attrNameLst>
                                          <p:attrName>ppt_x</p:attrName>
                                          <p:attrName>ppt_y</p:attrName>
                                        </p:attrNameLst>
                                      </p:cBhvr>
                                    </p:animMotion>
                                    <p:animEffect transition="in" filter="fade">
                                      <p:cBhvr>
                                        <p:cTn id="25" dur="1000"/>
                                        <p:tgtEl>
                                          <p:spTgt spid="25602">
                                            <p:txEl>
                                              <p:pRg st="5" end="5"/>
                                            </p:txEl>
                                          </p:spTgt>
                                        </p:tgtEl>
                                      </p:cBhvr>
                                    </p:animEffec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lstStyle/>
          <a:p>
            <a:pPr eaLnBrk="1" hangingPunct="1">
              <a:defRPr/>
            </a:pPr>
            <a:r>
              <a:rPr lang="en-US" sz="4000" b="1" dirty="0" smtClean="0">
                <a:solidFill>
                  <a:schemeClr val="accent2">
                    <a:lumMod val="60000"/>
                    <a:lumOff val="40000"/>
                  </a:schemeClr>
                </a:solidFill>
              </a:rPr>
              <a:t>Now You Try!</a:t>
            </a:r>
          </a:p>
        </p:txBody>
      </p:sp>
      <p:sp>
        <p:nvSpPr>
          <p:cNvPr id="27651" name="Rectangle 3"/>
          <p:cNvSpPr>
            <a:spLocks noGrp="1" noChangeArrowheads="1"/>
          </p:cNvSpPr>
          <p:nvPr>
            <p:ph type="body" idx="1"/>
          </p:nvPr>
        </p:nvSpPr>
        <p:spPr>
          <a:xfrm>
            <a:off x="228600" y="990600"/>
            <a:ext cx="8915400" cy="5105400"/>
          </a:xfrm>
        </p:spPr>
        <p:txBody>
          <a:bodyPr/>
          <a:lstStyle/>
          <a:p>
            <a:pPr eaLnBrk="1" hangingPunct="1">
              <a:defRPr/>
            </a:pPr>
            <a:r>
              <a:rPr lang="en-US" sz="2800" dirty="0" smtClean="0"/>
              <a:t>Determine the apparent weight of a </a:t>
            </a:r>
            <a:r>
              <a:rPr lang="en-US" sz="2800" dirty="0" smtClean="0"/>
              <a:t>67 </a:t>
            </a:r>
            <a:r>
              <a:rPr lang="en-US" sz="2800" dirty="0" smtClean="0"/>
              <a:t>kg man standing in an elevator when the elevator is:</a:t>
            </a:r>
          </a:p>
          <a:p>
            <a:pPr lvl="1" eaLnBrk="1" hangingPunct="1">
              <a:defRPr/>
            </a:pPr>
            <a:r>
              <a:rPr lang="en-US" sz="2400" dirty="0" smtClean="0"/>
              <a:t>At rest</a:t>
            </a:r>
          </a:p>
          <a:p>
            <a:pPr lvl="1" eaLnBrk="1" hangingPunct="1">
              <a:defRPr/>
            </a:pPr>
            <a:endParaRPr lang="en-US" sz="2400" dirty="0" smtClean="0"/>
          </a:p>
          <a:p>
            <a:pPr lvl="1" eaLnBrk="1" hangingPunct="1">
              <a:defRPr/>
            </a:pPr>
            <a:endParaRPr lang="en-US" sz="2400" dirty="0" smtClean="0"/>
          </a:p>
          <a:p>
            <a:pPr lvl="1" eaLnBrk="1" hangingPunct="1">
              <a:defRPr/>
            </a:pPr>
            <a:r>
              <a:rPr lang="en-US" sz="2400" dirty="0" smtClean="0"/>
              <a:t>Ascending and speeding up at a rate of 1.5 m/s</a:t>
            </a:r>
            <a:r>
              <a:rPr lang="en-US" sz="2400" baseline="30000" dirty="0" smtClean="0"/>
              <a:t>2</a:t>
            </a:r>
            <a:endParaRPr lang="en-US" sz="2400" dirty="0" smtClean="0"/>
          </a:p>
          <a:p>
            <a:pPr lvl="1" eaLnBrk="1" hangingPunct="1">
              <a:defRPr/>
            </a:pPr>
            <a:endParaRPr lang="en-US" sz="2400" dirty="0" smtClean="0"/>
          </a:p>
          <a:p>
            <a:pPr lvl="1" eaLnBrk="1" hangingPunct="1">
              <a:defRPr/>
            </a:pPr>
            <a:endParaRPr lang="en-US" sz="2400" dirty="0" smtClean="0"/>
          </a:p>
          <a:p>
            <a:pPr lvl="1" eaLnBrk="1" hangingPunct="1">
              <a:defRPr/>
            </a:pPr>
            <a:endParaRPr lang="en-US" sz="2400" dirty="0" smtClean="0"/>
          </a:p>
          <a:p>
            <a:pPr lvl="1" eaLnBrk="1" hangingPunct="1">
              <a:defRPr/>
            </a:pPr>
            <a:r>
              <a:rPr lang="en-US" sz="2400" dirty="0" smtClean="0"/>
              <a:t>Ascending and slowing down at a rate of -1.2 m/s</a:t>
            </a:r>
            <a:r>
              <a:rPr lang="en-US" sz="2400" baseline="30000" dirty="0" smtClean="0"/>
              <a:t>2</a:t>
            </a:r>
            <a:endParaRPr lang="en-US" sz="2400" dirty="0" smtClean="0"/>
          </a:p>
        </p:txBody>
      </p:sp>
      <p:grpSp>
        <p:nvGrpSpPr>
          <p:cNvPr id="7" name="Group 6"/>
          <p:cNvGrpSpPr/>
          <p:nvPr/>
        </p:nvGrpSpPr>
        <p:grpSpPr>
          <a:xfrm>
            <a:off x="2057400" y="2057400"/>
            <a:ext cx="5334000" cy="838200"/>
            <a:chOff x="1828800" y="5867400"/>
            <a:chExt cx="5334000" cy="838200"/>
          </a:xfrm>
        </p:grpSpPr>
        <p:sp>
          <p:nvSpPr>
            <p:cNvPr id="8" name="Rectangle 7"/>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21289461"/>
                </p:ext>
              </p:extLst>
            </p:nvPr>
          </p:nvGraphicFramePr>
          <p:xfrm>
            <a:off x="1943100" y="5955890"/>
            <a:ext cx="5105400" cy="686210"/>
          </p:xfrm>
          <a:graphic>
            <a:graphicData uri="http://schemas.openxmlformats.org/presentationml/2006/ole">
              <mc:AlternateContent xmlns:mc="http://schemas.openxmlformats.org/markup-compatibility/2006">
                <mc:Choice xmlns:v="urn:schemas-microsoft-com:vml" Requires="v">
                  <p:oleObj spid="_x0000_s8211" name="Equation" r:id="rId3" imgW="2361960" imgH="317160" progId="Equation.3">
                    <p:embed/>
                  </p:oleObj>
                </mc:Choice>
                <mc:Fallback>
                  <p:oleObj name="Equation" r:id="rId3" imgW="2361960" imgH="317160" progId="Equation.3">
                    <p:embed/>
                    <p:pic>
                      <p:nvPicPr>
                        <p:cNvPr id="0" name="Picture 7"/>
                        <p:cNvPicPr>
                          <a:picLocks noChangeAspect="1" noChangeArrowheads="1"/>
                        </p:cNvPicPr>
                        <p:nvPr/>
                      </p:nvPicPr>
                      <p:blipFill>
                        <a:blip r:embed="rId4"/>
                        <a:srcRect/>
                        <a:stretch>
                          <a:fillRect/>
                        </a:stretch>
                      </p:blipFill>
                      <p:spPr bwMode="auto">
                        <a:xfrm>
                          <a:off x="1943100" y="5955890"/>
                          <a:ext cx="5105400" cy="686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1524000" y="3657600"/>
            <a:ext cx="6400800" cy="1295400"/>
            <a:chOff x="1219200" y="5316538"/>
            <a:chExt cx="6705600" cy="1404937"/>
          </a:xfrm>
        </p:grpSpPr>
        <p:sp>
          <p:nvSpPr>
            <p:cNvPr id="11" name="Rectangle 10"/>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543830339"/>
                </p:ext>
              </p:extLst>
            </p:nvPr>
          </p:nvGraphicFramePr>
          <p:xfrm>
            <a:off x="1231900" y="5316538"/>
            <a:ext cx="6680200" cy="1404937"/>
          </p:xfrm>
          <a:graphic>
            <a:graphicData uri="http://schemas.openxmlformats.org/presentationml/2006/ole">
              <mc:AlternateContent xmlns:mc="http://schemas.openxmlformats.org/markup-compatibility/2006">
                <mc:Choice xmlns:v="urn:schemas-microsoft-com:vml" Requires="v">
                  <p:oleObj spid="_x0000_s8212" name="Equation" r:id="rId5" imgW="2654280" imgH="558720" progId="Equation.3">
                    <p:embed/>
                  </p:oleObj>
                </mc:Choice>
                <mc:Fallback>
                  <p:oleObj name="Equation" r:id="rId5" imgW="2654280" imgH="558720" progId="Equation.3">
                    <p:embed/>
                    <p:pic>
                      <p:nvPicPr>
                        <p:cNvPr id="0" name="Picture 8"/>
                        <p:cNvPicPr>
                          <a:picLocks noChangeAspect="1" noChangeArrowheads="1"/>
                        </p:cNvPicPr>
                        <p:nvPr/>
                      </p:nvPicPr>
                      <p:blipFill>
                        <a:blip r:embed="rId6"/>
                        <a:srcRect/>
                        <a:stretch>
                          <a:fillRect/>
                        </a:stretch>
                      </p:blipFill>
                      <p:spPr bwMode="auto">
                        <a:xfrm>
                          <a:off x="1231900" y="5316538"/>
                          <a:ext cx="6680200"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4" name="Group 13"/>
          <p:cNvGrpSpPr/>
          <p:nvPr/>
        </p:nvGrpSpPr>
        <p:grpSpPr>
          <a:xfrm>
            <a:off x="1524000" y="5486400"/>
            <a:ext cx="6405562" cy="1295400"/>
            <a:chOff x="1217537" y="5316538"/>
            <a:chExt cx="6710589" cy="1404937"/>
          </a:xfrm>
        </p:grpSpPr>
        <p:sp>
          <p:nvSpPr>
            <p:cNvPr id="15" name="Rectangle 14"/>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1292706395"/>
                </p:ext>
              </p:extLst>
            </p:nvPr>
          </p:nvGraphicFramePr>
          <p:xfrm>
            <a:off x="1217537" y="5316538"/>
            <a:ext cx="6710589" cy="1404937"/>
          </p:xfrm>
          <a:graphic>
            <a:graphicData uri="http://schemas.openxmlformats.org/presentationml/2006/ole">
              <mc:AlternateContent xmlns:mc="http://schemas.openxmlformats.org/markup-compatibility/2006">
                <mc:Choice xmlns:v="urn:schemas-microsoft-com:vml" Requires="v">
                  <p:oleObj spid="_x0000_s8213" name="Equation" r:id="rId7" imgW="2666880" imgH="558720" progId="Equation.3">
                    <p:embed/>
                  </p:oleObj>
                </mc:Choice>
                <mc:Fallback>
                  <p:oleObj name="Equation" r:id="rId7" imgW="2666880" imgH="558720" progId="Equation.3">
                    <p:embed/>
                    <p:pic>
                      <p:nvPicPr>
                        <p:cNvPr id="0" name="Picture 9"/>
                        <p:cNvPicPr>
                          <a:picLocks noChangeAspect="1" noChangeArrowheads="1"/>
                        </p:cNvPicPr>
                        <p:nvPr/>
                      </p:nvPicPr>
                      <p:blipFill>
                        <a:blip r:embed="rId8"/>
                        <a:srcRect/>
                        <a:stretch>
                          <a:fillRect/>
                        </a:stretch>
                      </p:blipFill>
                      <p:spPr bwMode="auto">
                        <a:xfrm>
                          <a:off x="1217537" y="5316538"/>
                          <a:ext cx="6710589"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dissolve">
                                      <p:cBhvr>
                                        <p:cTn id="10" dur="500"/>
                                        <p:tgtEl>
                                          <p:spTgt spid="27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dissolve">
                                      <p:cBhvr>
                                        <p:cTn id="19" dur="500"/>
                                        <p:tgtEl>
                                          <p:spTgt spid="276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7651">
                                            <p:txEl>
                                              <p:pRg st="8" end="8"/>
                                            </p:txEl>
                                          </p:spTgt>
                                        </p:tgtEl>
                                        <p:attrNameLst>
                                          <p:attrName>style.visibility</p:attrName>
                                        </p:attrNameLst>
                                      </p:cBhvr>
                                      <p:to>
                                        <p:strVal val="visible"/>
                                      </p:to>
                                    </p:set>
                                    <p:animEffect transition="in" filter="dissolve">
                                      <p:cBhvr>
                                        <p:cTn id="28" dur="500"/>
                                        <p:tgtEl>
                                          <p:spTgt spid="27651">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Mini-lab:  Weight vs. Mass</a:t>
            </a:r>
          </a:p>
        </p:txBody>
      </p:sp>
      <p:sp>
        <p:nvSpPr>
          <p:cNvPr id="28675" name="Rectangle 3"/>
          <p:cNvSpPr>
            <a:spLocks noGrp="1" noChangeArrowheads="1"/>
          </p:cNvSpPr>
          <p:nvPr>
            <p:ph type="body" idx="1"/>
          </p:nvPr>
        </p:nvSpPr>
        <p:spPr>
          <a:xfrm>
            <a:off x="304800" y="1600200"/>
            <a:ext cx="8534400" cy="4495800"/>
          </a:xfrm>
        </p:spPr>
        <p:txBody>
          <a:bodyPr/>
          <a:lstStyle/>
          <a:p>
            <a:pPr eaLnBrk="1" hangingPunct="1">
              <a:lnSpc>
                <a:spcPct val="90000"/>
              </a:lnSpc>
              <a:defRPr/>
            </a:pPr>
            <a:r>
              <a:rPr lang="en-US" dirty="0" smtClean="0"/>
              <a:t>Determine the mathematical relationship between an object’s weight and its mass.</a:t>
            </a:r>
          </a:p>
          <a:p>
            <a:pPr lvl="1" eaLnBrk="1" hangingPunct="1">
              <a:lnSpc>
                <a:spcPct val="90000"/>
              </a:lnSpc>
              <a:defRPr/>
            </a:pPr>
            <a:r>
              <a:rPr lang="en-US" dirty="0" smtClean="0"/>
              <a:t>Materials:</a:t>
            </a:r>
          </a:p>
          <a:p>
            <a:pPr lvl="2" eaLnBrk="1" hangingPunct="1">
              <a:lnSpc>
                <a:spcPct val="90000"/>
              </a:lnSpc>
              <a:defRPr/>
            </a:pPr>
            <a:r>
              <a:rPr lang="en-US" dirty="0" smtClean="0"/>
              <a:t>Electronic Scales</a:t>
            </a:r>
          </a:p>
          <a:p>
            <a:pPr lvl="2" eaLnBrk="1" hangingPunct="1">
              <a:lnSpc>
                <a:spcPct val="90000"/>
              </a:lnSpc>
              <a:defRPr/>
            </a:pPr>
            <a:r>
              <a:rPr lang="en-US" dirty="0" smtClean="0"/>
              <a:t>Triple Beam Balance</a:t>
            </a:r>
          </a:p>
          <a:p>
            <a:pPr lvl="2" eaLnBrk="1" hangingPunct="1">
              <a:lnSpc>
                <a:spcPct val="90000"/>
              </a:lnSpc>
              <a:defRPr/>
            </a:pPr>
            <a:r>
              <a:rPr lang="en-US" dirty="0" smtClean="0"/>
              <a:t>Multiple objects of different mass</a:t>
            </a:r>
          </a:p>
          <a:p>
            <a:pPr eaLnBrk="1" hangingPunct="1">
              <a:lnSpc>
                <a:spcPct val="90000"/>
              </a:lnSpc>
              <a:defRPr/>
            </a:pPr>
            <a:r>
              <a:rPr lang="en-US" dirty="0" smtClean="0"/>
              <a:t>Create a data table BEFORE starting the lab</a:t>
            </a:r>
          </a:p>
          <a:p>
            <a:pPr eaLnBrk="1" hangingPunct="1">
              <a:lnSpc>
                <a:spcPct val="90000"/>
              </a:lnSpc>
              <a:defRPr/>
            </a:pPr>
            <a:r>
              <a:rPr lang="en-US" dirty="0" smtClean="0"/>
              <a:t>Follow the instructions at the lab station.</a:t>
            </a:r>
          </a:p>
          <a:p>
            <a:pPr eaLnBrk="1" hangingPunct="1">
              <a:lnSpc>
                <a:spcPct val="90000"/>
              </a:lnSpc>
              <a:defRPr/>
            </a:pPr>
            <a:r>
              <a:rPr lang="en-US" dirty="0" smtClean="0"/>
              <a:t>Create a graph of force vs. mass</a:t>
            </a:r>
          </a:p>
          <a:p>
            <a:pPr eaLnBrk="1" hangingPunct="1">
              <a:lnSpc>
                <a:spcPct val="90000"/>
              </a:lnSpc>
              <a:defRPr/>
            </a:pPr>
            <a:r>
              <a:rPr lang="en-US" dirty="0" smtClean="0"/>
              <a:t>Compare the slope of your graph to </a:t>
            </a:r>
            <a:r>
              <a:rPr lang="en-US" b="1" i="1" dirty="0" smtClean="0"/>
              <a:t>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143000"/>
          </a:xfrm>
        </p:spPr>
        <p:txBody>
          <a:bodyPr/>
          <a:lstStyle/>
          <a:p>
            <a:pPr eaLnBrk="1" hangingPunct="1">
              <a:defRPr/>
            </a:pPr>
            <a:r>
              <a:rPr lang="en-US" b="1" dirty="0" smtClean="0">
                <a:solidFill>
                  <a:schemeClr val="accent2">
                    <a:lumMod val="60000"/>
                    <a:lumOff val="40000"/>
                  </a:schemeClr>
                </a:solidFill>
              </a:rPr>
              <a:t>Weight: True or False?</a:t>
            </a:r>
          </a:p>
        </p:txBody>
      </p:sp>
      <p:sp>
        <p:nvSpPr>
          <p:cNvPr id="19459" name="Rectangle 3"/>
          <p:cNvSpPr>
            <a:spLocks noGrp="1" noChangeArrowheads="1"/>
          </p:cNvSpPr>
          <p:nvPr>
            <p:ph type="body" idx="1"/>
          </p:nvPr>
        </p:nvSpPr>
        <p:spPr>
          <a:xfrm>
            <a:off x="457200" y="1295400"/>
            <a:ext cx="8229600" cy="4800600"/>
          </a:xfrm>
        </p:spPr>
        <p:txBody>
          <a:bodyPr/>
          <a:lstStyle/>
          <a:p>
            <a:pPr marL="0" indent="0">
              <a:lnSpc>
                <a:spcPct val="90000"/>
              </a:lnSpc>
              <a:buNone/>
              <a:defRPr/>
            </a:pPr>
            <a:r>
              <a:rPr lang="en-US" dirty="0" smtClean="0"/>
              <a:t>In your journal, re-write the statements below, state whether you think it is true or false, and provide 1-2 sentences of your reasoning.</a:t>
            </a:r>
          </a:p>
          <a:p>
            <a:pPr lvl="1" eaLnBrk="1" hangingPunct="1">
              <a:defRPr/>
            </a:pPr>
            <a:r>
              <a:rPr lang="en-US" sz="3200" dirty="0" smtClean="0"/>
              <a:t>The mass of an object depends on its location</a:t>
            </a:r>
          </a:p>
          <a:p>
            <a:pPr lvl="1" eaLnBrk="1" hangingPunct="1">
              <a:defRPr/>
            </a:pPr>
            <a:r>
              <a:rPr lang="en-US" sz="3200" dirty="0" smtClean="0"/>
              <a:t>The weight of an object depends on its location</a:t>
            </a:r>
          </a:p>
          <a:p>
            <a:pPr lvl="1" eaLnBrk="1" hangingPunct="1">
              <a:defRPr/>
            </a:pPr>
            <a:r>
              <a:rPr lang="en-US" sz="3200" dirty="0" smtClean="0"/>
              <a:t>Mass and weight are the same, but with different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p:cTn id="13"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p:cTn id="19"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94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94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dir="cw">
                                      <p:cBhvr override="childStyle">
                                        <p:cTn id="32" dur="2000" fill="hold"/>
                                        <p:tgtEl>
                                          <p:spTgt spid="19459">
                                            <p:txEl>
                                              <p:pRg st="1" end="1"/>
                                            </p:txEl>
                                          </p:spTgt>
                                        </p:tgtEl>
                                        <p:attrNameLst>
                                          <p:attrName>style.color</p:attrName>
                                        </p:attrNameLst>
                                      </p:cBhvr>
                                      <p:to>
                                        <a:srgbClr val="FF0000"/>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19459">
                                            <p:txEl>
                                              <p:pRg st="2" end="2"/>
                                            </p:txEl>
                                          </p:spTgt>
                                        </p:tgtEl>
                                        <p:attrNameLst>
                                          <p:attrName>style.color</p:attrName>
                                        </p:attrNameLst>
                                      </p:cBhvr>
                                      <p:to>
                                        <a:srgbClr val="33CC3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19459">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Weight vs. Mass</a:t>
            </a:r>
          </a:p>
        </p:txBody>
      </p:sp>
      <p:sp>
        <p:nvSpPr>
          <p:cNvPr id="14339" name="Rectangle 3"/>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b="1" dirty="0" smtClean="0">
                <a:solidFill>
                  <a:srgbClr val="92D050"/>
                </a:solidFill>
              </a:rPr>
              <a:t>Weight</a:t>
            </a:r>
            <a:r>
              <a:rPr lang="en-US" dirty="0" smtClean="0"/>
              <a:t>:  The force that gravity exerts on an object with mass (m).  </a:t>
            </a:r>
          </a:p>
          <a:p>
            <a:pPr lvl="1" eaLnBrk="1" hangingPunct="1">
              <a:lnSpc>
                <a:spcPct val="90000"/>
              </a:lnSpc>
              <a:defRPr/>
            </a:pPr>
            <a:r>
              <a:rPr lang="en-US" dirty="0" smtClean="0"/>
              <a:t>This force is what causes falling bodies to accelerate at 9.80 m/s</a:t>
            </a:r>
            <a:r>
              <a:rPr lang="en-US" baseline="30000" dirty="0" smtClean="0"/>
              <a:t>2</a:t>
            </a:r>
            <a:r>
              <a:rPr lang="en-US" dirty="0" smtClean="0"/>
              <a:t>.</a:t>
            </a:r>
          </a:p>
          <a:p>
            <a:pPr lvl="1" eaLnBrk="1" hangingPunct="1">
              <a:lnSpc>
                <a:spcPct val="90000"/>
              </a:lnSpc>
              <a:defRPr/>
            </a:pPr>
            <a:r>
              <a:rPr lang="en-US" dirty="0" smtClean="0"/>
              <a:t>Weight is ALWAYS directed toward the center of the earth (down)</a:t>
            </a:r>
          </a:p>
          <a:p>
            <a:pPr lvl="1" eaLnBrk="1" hangingPunct="1">
              <a:lnSpc>
                <a:spcPct val="90000"/>
              </a:lnSpc>
              <a:defRPr/>
            </a:pPr>
            <a:endParaRPr lang="en-US" dirty="0" smtClean="0"/>
          </a:p>
          <a:p>
            <a:pPr lvl="1" eaLnBrk="1" hangingPunct="1">
              <a:lnSpc>
                <a:spcPct val="90000"/>
              </a:lnSpc>
              <a:defRPr/>
            </a:pPr>
            <a:endParaRPr lang="en-US" dirty="0" smtClean="0"/>
          </a:p>
          <a:p>
            <a:pPr lvl="1" eaLnBrk="1" hangingPunct="1">
              <a:lnSpc>
                <a:spcPct val="90000"/>
              </a:lnSpc>
              <a:defRPr/>
            </a:pPr>
            <a:endParaRPr lang="en-US" dirty="0" smtClean="0"/>
          </a:p>
          <a:p>
            <a:pPr lvl="1" eaLnBrk="1" hangingPunct="1">
              <a:lnSpc>
                <a:spcPct val="90000"/>
              </a:lnSpc>
              <a:defRPr/>
            </a:pPr>
            <a:r>
              <a:rPr lang="en-US" dirty="0" smtClean="0"/>
              <a:t>Remember, </a:t>
            </a:r>
            <a:r>
              <a:rPr lang="en-US" i="1" dirty="0" smtClean="0">
                <a:latin typeface="Cambria Math" pitchFamily="18" charset="0"/>
                <a:ea typeface="Cambria Math" pitchFamily="18" charset="0"/>
              </a:rPr>
              <a:t>g</a:t>
            </a:r>
            <a:r>
              <a:rPr lang="en-US" dirty="0" smtClean="0"/>
              <a:t> = 9.80 m/s</a:t>
            </a:r>
            <a:r>
              <a:rPr lang="en-US" baseline="30000" dirty="0" smtClean="0"/>
              <a:t>2</a:t>
            </a:r>
            <a:endParaRPr lang="en-US" dirty="0" smtClean="0"/>
          </a:p>
          <a:p>
            <a:pPr lvl="1" eaLnBrk="1" hangingPunct="1">
              <a:lnSpc>
                <a:spcPct val="90000"/>
              </a:lnSpc>
              <a:defRPr/>
            </a:pPr>
            <a:r>
              <a:rPr lang="en-US" dirty="0" smtClean="0"/>
              <a:t>Units = Newtons</a:t>
            </a:r>
          </a:p>
        </p:txBody>
      </p:sp>
      <p:grpSp>
        <p:nvGrpSpPr>
          <p:cNvPr id="7" name="Group 6"/>
          <p:cNvGrpSpPr/>
          <p:nvPr/>
        </p:nvGrpSpPr>
        <p:grpSpPr>
          <a:xfrm>
            <a:off x="3200400" y="4419600"/>
            <a:ext cx="2438400" cy="990600"/>
            <a:chOff x="3200400" y="4419600"/>
            <a:chExt cx="2438400" cy="990600"/>
          </a:xfrm>
        </p:grpSpPr>
        <p:sp>
          <p:nvSpPr>
            <p:cNvPr id="6" name="Rectangle 5"/>
            <p:cNvSpPr/>
            <p:nvPr/>
          </p:nvSpPr>
          <p:spPr bwMode="auto">
            <a:xfrm>
              <a:off x="3200400" y="4419600"/>
              <a:ext cx="2438400" cy="990600"/>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5" name="Object 4"/>
            <p:cNvGraphicFramePr>
              <a:graphicFrameLocks noChangeAspect="1"/>
            </p:cNvGraphicFramePr>
            <p:nvPr/>
          </p:nvGraphicFramePr>
          <p:xfrm>
            <a:off x="3276600" y="4495800"/>
            <a:ext cx="2283995" cy="850900"/>
          </p:xfrm>
          <a:graphic>
            <a:graphicData uri="http://schemas.openxmlformats.org/presentationml/2006/ole">
              <mc:AlternateContent xmlns:mc="http://schemas.openxmlformats.org/markup-compatibility/2006">
                <mc:Choice xmlns:v="urn:schemas-microsoft-com:vml" Requires="v">
                  <p:oleObj spid="_x0000_s1033" name="Equation" r:id="rId3" imgW="647640" imgH="241200" progId="Equation.3">
                    <p:embed/>
                  </p:oleObj>
                </mc:Choice>
                <mc:Fallback>
                  <p:oleObj name="Equation" r:id="rId3" imgW="647640" imgH="241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495800"/>
                          <a:ext cx="228399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dissolve">
                                      <p:cBhvr>
                                        <p:cTn id="16" dur="5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9" presetClass="entr" presetSubtype="0" fill="hold" nodeType="after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dissolve">
                                      <p:cBhvr>
                                        <p:cTn id="24" dur="500"/>
                                        <p:tgtEl>
                                          <p:spTgt spid="14339">
                                            <p:txEl>
                                              <p:pRg st="6" end="6"/>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14339">
                                            <p:txEl>
                                              <p:pRg st="7" end="7"/>
                                            </p:txEl>
                                          </p:spTgt>
                                        </p:tgtEl>
                                        <p:attrNameLst>
                                          <p:attrName>style.visibility</p:attrName>
                                        </p:attrNameLst>
                                      </p:cBhvr>
                                      <p:to>
                                        <p:strVal val="visible"/>
                                      </p:to>
                                    </p:set>
                                    <p:animEffect transition="in" filter="dissolve">
                                      <p:cBhvr>
                                        <p:cTn id="28"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Apparent Weight</a:t>
            </a:r>
          </a:p>
        </p:txBody>
      </p:sp>
      <p:sp>
        <p:nvSpPr>
          <p:cNvPr id="16387" name="Rectangle 3"/>
          <p:cNvSpPr>
            <a:spLocks noGrp="1" noChangeArrowheads="1"/>
          </p:cNvSpPr>
          <p:nvPr>
            <p:ph type="body" idx="1"/>
          </p:nvPr>
        </p:nvSpPr>
        <p:spPr/>
        <p:txBody>
          <a:bodyPr/>
          <a:lstStyle/>
          <a:p>
            <a:pPr eaLnBrk="1" hangingPunct="1">
              <a:defRPr/>
            </a:pPr>
            <a:r>
              <a:rPr lang="en-US" b="1" dirty="0" smtClean="0">
                <a:solidFill>
                  <a:srgbClr val="92D050"/>
                </a:solidFill>
              </a:rPr>
              <a:t>Apparent weight </a:t>
            </a:r>
            <a:r>
              <a:rPr lang="en-US" dirty="0" smtClean="0"/>
              <a:t>is the weight something appears to have as a result of an acceleration.</a:t>
            </a:r>
          </a:p>
          <a:p>
            <a:pPr eaLnBrk="1" hangingPunct="1">
              <a:defRPr/>
            </a:pPr>
            <a:r>
              <a:rPr lang="en-US" dirty="0" smtClean="0"/>
              <a:t>For example, if you were standing on a scale in an elevator, your apparent weight is the weight the scale would read.</a:t>
            </a:r>
          </a:p>
          <a:p>
            <a:pPr eaLnBrk="1" hangingPunct="1">
              <a:defRPr/>
            </a:pPr>
            <a:endParaRPr lang="en-US" dirty="0" smtClean="0"/>
          </a:p>
          <a:p>
            <a:pPr eaLnBrk="1" hangingPunct="1">
              <a:defRPr/>
            </a:pPr>
            <a:r>
              <a:rPr lang="en-US" dirty="0" smtClean="0"/>
              <a:t>So now for some conceptual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Scale>
                                      <p:cBhvr>
                                        <p:cTn id="7"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387">
                                            <p:txEl>
                                              <p:pRg st="0" end="0"/>
                                            </p:txEl>
                                          </p:spTgt>
                                        </p:tgtEl>
                                        <p:attrNameLst>
                                          <p:attrName>ppt_x</p:attrName>
                                          <p:attrName>ppt_y</p:attrName>
                                        </p:attrNameLst>
                                      </p:cBhvr>
                                    </p:animMotion>
                                    <p:animEffect transition="in" filter="fade">
                                      <p:cBhvr>
                                        <p:cTn id="9" dur="1000"/>
                                        <p:tgtEl>
                                          <p:spTgt spid="16387">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3000"/>
                                  </p:stCondLst>
                                  <p:childTnLst>
                                    <p:set>
                                      <p:cBhvr>
                                        <p:cTn id="12" dur="1" fill="hold">
                                          <p:stCondLst>
                                            <p:cond delay="0"/>
                                          </p:stCondLst>
                                        </p:cTn>
                                        <p:tgtEl>
                                          <p:spTgt spid="16387">
                                            <p:txEl>
                                              <p:pRg st="1" end="1"/>
                                            </p:txEl>
                                          </p:spTgt>
                                        </p:tgtEl>
                                        <p:attrNameLst>
                                          <p:attrName>style.visibility</p:attrName>
                                        </p:attrNameLst>
                                      </p:cBhvr>
                                      <p:to>
                                        <p:strVal val="visible"/>
                                      </p:to>
                                    </p:set>
                                    <p:animScale>
                                      <p:cBhvr>
                                        <p:cTn id="13" dur="1000" decel="50000" fill="hold">
                                          <p:stCondLst>
                                            <p:cond delay="0"/>
                                          </p:stCondLst>
                                        </p:cTn>
                                        <p:tgtEl>
                                          <p:spTgt spid="163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6387">
                                            <p:txEl>
                                              <p:pRg st="1" end="1"/>
                                            </p:txEl>
                                          </p:spTgt>
                                        </p:tgtEl>
                                        <p:attrNameLst>
                                          <p:attrName>ppt_x</p:attrName>
                                          <p:attrName>ppt_y</p:attrName>
                                        </p:attrNameLst>
                                      </p:cBhvr>
                                    </p:animMotion>
                                    <p:animEffect transition="in" filter="fade">
                                      <p:cBhvr>
                                        <p:cTn id="15" dur="1000"/>
                                        <p:tgtEl>
                                          <p:spTgt spid="163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smtClean="0">
                <a:solidFill>
                  <a:schemeClr val="accent2">
                    <a:lumMod val="60000"/>
                    <a:lumOff val="40000"/>
                  </a:schemeClr>
                </a:solidFill>
              </a:rPr>
              <a:t>Apparent Weight Practice…</a:t>
            </a:r>
          </a:p>
        </p:txBody>
      </p:sp>
      <p:sp>
        <p:nvSpPr>
          <p:cNvPr id="17411" name="Rectangle 3"/>
          <p:cNvSpPr>
            <a:spLocks noGrp="1" noChangeArrowheads="1"/>
          </p:cNvSpPr>
          <p:nvPr>
            <p:ph type="body" idx="1"/>
          </p:nvPr>
        </p:nvSpPr>
        <p:spPr>
          <a:xfrm>
            <a:off x="457200" y="1600200"/>
            <a:ext cx="8229600" cy="5257800"/>
          </a:xfrm>
        </p:spPr>
        <p:txBody>
          <a:bodyPr/>
          <a:lstStyle/>
          <a:p>
            <a:pPr eaLnBrk="1" hangingPunct="1">
              <a:defRPr/>
            </a:pPr>
            <a:r>
              <a:rPr lang="en-US" sz="2800" dirty="0" smtClean="0"/>
              <a:t>Suppose you have a jet-powered flying platform that can move straight up and down.  For each of the following cases, is you apparent weight equal to, greater than, or less then your true weight?  Explain.</a:t>
            </a:r>
          </a:p>
          <a:p>
            <a:pPr lvl="1" eaLnBrk="1" hangingPunct="1">
              <a:defRPr/>
            </a:pPr>
            <a:r>
              <a:rPr lang="en-US" sz="2400" dirty="0" smtClean="0"/>
              <a:t>You are ascending and speeding up</a:t>
            </a:r>
          </a:p>
          <a:p>
            <a:pPr lvl="1" eaLnBrk="1" hangingPunct="1">
              <a:defRPr/>
            </a:pPr>
            <a:r>
              <a:rPr lang="en-US" sz="2400" dirty="0" smtClean="0"/>
              <a:t>You are descending and speeding up</a:t>
            </a:r>
          </a:p>
          <a:p>
            <a:pPr lvl="1" eaLnBrk="1" hangingPunct="1">
              <a:defRPr/>
            </a:pPr>
            <a:r>
              <a:rPr lang="en-US" sz="2400" dirty="0" smtClean="0"/>
              <a:t>You are ascending at a constant speed</a:t>
            </a:r>
          </a:p>
          <a:p>
            <a:pPr lvl="1" eaLnBrk="1" hangingPunct="1">
              <a:defRPr/>
            </a:pPr>
            <a:r>
              <a:rPr lang="en-US" sz="2400" dirty="0" smtClean="0"/>
              <a:t>You are ascending and slowing down</a:t>
            </a:r>
          </a:p>
          <a:p>
            <a:pPr lvl="1" eaLnBrk="1" hangingPunct="1">
              <a:defRPr/>
            </a:pPr>
            <a:r>
              <a:rPr lang="en-US" sz="2400" dirty="0" smtClean="0"/>
              <a:t>You are descending and slowing down</a:t>
            </a:r>
          </a:p>
          <a:p>
            <a:pPr lvl="1" eaLnBrk="1" hangingPunct="1">
              <a:defRPr/>
            </a:pPr>
            <a:r>
              <a:rPr lang="en-US" sz="2400" dirty="0" smtClean="0"/>
              <a:t>You are descending at a constant speed</a:t>
            </a:r>
          </a:p>
        </p:txBody>
      </p:sp>
      <p:sp>
        <p:nvSpPr>
          <p:cNvPr id="4" name="TextBox 3"/>
          <p:cNvSpPr txBox="1"/>
          <p:nvPr/>
        </p:nvSpPr>
        <p:spPr>
          <a:xfrm>
            <a:off x="7239000" y="3886200"/>
            <a:ext cx="955711" cy="923330"/>
          </a:xfrm>
          <a:prstGeom prst="rect">
            <a:avLst/>
          </a:prstGeom>
          <a:noFill/>
        </p:spPr>
        <p:txBody>
          <a:bodyPr wrap="none" rtlCol="0">
            <a:spAutoFit/>
          </a:bodyPr>
          <a:lstStyle/>
          <a:p>
            <a:pPr algn="ctr"/>
            <a:r>
              <a:rPr lang="en-US" dirty="0" smtClean="0">
                <a:solidFill>
                  <a:srgbClr val="CC0000"/>
                </a:solidFill>
              </a:rPr>
              <a:t>Heavier</a:t>
            </a:r>
          </a:p>
          <a:p>
            <a:pPr algn="ctr"/>
            <a:r>
              <a:rPr lang="en-US" dirty="0" smtClean="0">
                <a:solidFill>
                  <a:srgbClr val="00B0F0"/>
                </a:solidFill>
              </a:rPr>
              <a:t>Lighter</a:t>
            </a:r>
          </a:p>
          <a:p>
            <a:pPr algn="ctr"/>
            <a:r>
              <a:rPr lang="en-US" dirty="0" smtClean="0">
                <a:solidFill>
                  <a:srgbClr val="FFCC00"/>
                </a:solidFill>
              </a:rPr>
              <a:t>Same</a:t>
            </a: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par>
                                <p:cTn id="8" presetID="39" presetClass="entr" presetSubtype="0" accel="10000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 calcmode="lin" valueType="num">
                                      <p:cBhvr>
                                        <p:cTn id="10" dur="500" fill="hold"/>
                                        <p:tgtEl>
                                          <p:spTgt spid="174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 dur="500" fill="hold"/>
                                        <p:tgtEl>
                                          <p:spTgt spid="174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 dur="500" fill="hold"/>
                                        <p:tgtEl>
                                          <p:spTgt spid="174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 dur="500" fill="hold"/>
                                        <p:tgtEl>
                                          <p:spTgt spid="17411">
                                            <p:txEl>
                                              <p:pRg st="1" end="1"/>
                                            </p:txEl>
                                          </p:spTgt>
                                        </p:tgtEl>
                                        <p:attrNameLst>
                                          <p:attrName>ppt_y</p:attrName>
                                        </p:attrNameLst>
                                      </p:cBhvr>
                                      <p:tavLst>
                                        <p:tav tm="0">
                                          <p:val>
                                            <p:strVal val="#ppt_y"/>
                                          </p:val>
                                        </p:tav>
                                        <p:tav tm="100000">
                                          <p:val>
                                            <p:strVal val="#ppt_y"/>
                                          </p:val>
                                        </p:tav>
                                      </p:tavLst>
                                    </p:anim>
                                  </p:childTnLst>
                                </p:cTn>
                              </p:par>
                              <p:par>
                                <p:cTn id="14" presetID="39" presetClass="entr" presetSubtype="0" accel="100000" fill="hold" nodeType="with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 calcmode="lin" valueType="num">
                                      <p:cBhvr>
                                        <p:cTn id="16" dur="500" fill="hold"/>
                                        <p:tgtEl>
                                          <p:spTgt spid="174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74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74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20" presetID="39" presetClass="entr" presetSubtype="0" accel="100000" fill="hold" nodeType="with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500" fill="hold"/>
                                        <p:tgtEl>
                                          <p:spTgt spid="174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174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174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17411">
                                            <p:txEl>
                                              <p:pRg st="3" end="3"/>
                                            </p:txEl>
                                          </p:spTgt>
                                        </p:tgtEl>
                                        <p:attrNameLst>
                                          <p:attrName>ppt_y</p:attrName>
                                        </p:attrNameLst>
                                      </p:cBhvr>
                                      <p:tavLst>
                                        <p:tav tm="0">
                                          <p:val>
                                            <p:strVal val="#ppt_y"/>
                                          </p:val>
                                        </p:tav>
                                        <p:tav tm="100000">
                                          <p:val>
                                            <p:strVal val="#ppt_y"/>
                                          </p:val>
                                        </p:tav>
                                      </p:tavLst>
                                    </p:anim>
                                  </p:childTnLst>
                                </p:cTn>
                              </p:par>
                              <p:par>
                                <p:cTn id="26" presetID="39" presetClass="entr" presetSubtype="0" accel="100000" fill="hold" nodeType="with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 calcmode="lin" valueType="num">
                                      <p:cBhvr>
                                        <p:cTn id="28" dur="500" fill="hold"/>
                                        <p:tgtEl>
                                          <p:spTgt spid="174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74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74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7411">
                                            <p:txEl>
                                              <p:pRg st="4" end="4"/>
                                            </p:txEl>
                                          </p:spTgt>
                                        </p:tgtEl>
                                        <p:attrNameLst>
                                          <p:attrName>ppt_y</p:attrName>
                                        </p:attrNameLst>
                                      </p:cBhvr>
                                      <p:tavLst>
                                        <p:tav tm="0">
                                          <p:val>
                                            <p:strVal val="#ppt_y"/>
                                          </p:val>
                                        </p:tav>
                                        <p:tav tm="100000">
                                          <p:val>
                                            <p:strVal val="#ppt_y"/>
                                          </p:val>
                                        </p:tav>
                                      </p:tavLst>
                                    </p:anim>
                                  </p:childTnLst>
                                </p:cTn>
                              </p:par>
                              <p:par>
                                <p:cTn id="32" presetID="39" presetClass="entr" presetSubtype="0" accel="100000" fill="hold" nodeType="withEffect">
                                  <p:stCondLst>
                                    <p:cond delay="0"/>
                                  </p:stCondLst>
                                  <p:childTnLst>
                                    <p:set>
                                      <p:cBhvr>
                                        <p:cTn id="33" dur="1" fill="hold">
                                          <p:stCondLst>
                                            <p:cond delay="0"/>
                                          </p:stCondLst>
                                        </p:cTn>
                                        <p:tgtEl>
                                          <p:spTgt spid="17411">
                                            <p:txEl>
                                              <p:pRg st="5" end="5"/>
                                            </p:txEl>
                                          </p:spTgt>
                                        </p:tgtEl>
                                        <p:attrNameLst>
                                          <p:attrName>style.visibility</p:attrName>
                                        </p:attrNameLst>
                                      </p:cBhvr>
                                      <p:to>
                                        <p:strVal val="visible"/>
                                      </p:to>
                                    </p:set>
                                    <p:anim calcmode="lin" valueType="num">
                                      <p:cBhvr>
                                        <p:cTn id="34" dur="500" fill="hold"/>
                                        <p:tgtEl>
                                          <p:spTgt spid="174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74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74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7411">
                                            <p:txEl>
                                              <p:pRg st="5" end="5"/>
                                            </p:txEl>
                                          </p:spTgt>
                                        </p:tgtEl>
                                        <p:attrNameLst>
                                          <p:attrName>ppt_y</p:attrName>
                                        </p:attrNameLst>
                                      </p:cBhvr>
                                      <p:tavLst>
                                        <p:tav tm="0">
                                          <p:val>
                                            <p:strVal val="#ppt_y"/>
                                          </p:val>
                                        </p:tav>
                                        <p:tav tm="100000">
                                          <p:val>
                                            <p:strVal val="#ppt_y"/>
                                          </p:val>
                                        </p:tav>
                                      </p:tavLst>
                                    </p:anim>
                                  </p:childTnLst>
                                </p:cTn>
                              </p:par>
                              <p:par>
                                <p:cTn id="38" presetID="39" presetClass="entr" presetSubtype="0" accel="100000" fill="hold" nodeType="withEffect">
                                  <p:stCondLst>
                                    <p:cond delay="0"/>
                                  </p:stCondLst>
                                  <p:childTnLst>
                                    <p:set>
                                      <p:cBhvr>
                                        <p:cTn id="39" dur="1" fill="hold">
                                          <p:stCondLst>
                                            <p:cond delay="0"/>
                                          </p:stCondLst>
                                        </p:cTn>
                                        <p:tgtEl>
                                          <p:spTgt spid="17411">
                                            <p:txEl>
                                              <p:pRg st="6" end="6"/>
                                            </p:txEl>
                                          </p:spTgt>
                                        </p:tgtEl>
                                        <p:attrNameLst>
                                          <p:attrName>style.visibility</p:attrName>
                                        </p:attrNameLst>
                                      </p:cBhvr>
                                      <p:to>
                                        <p:strVal val="visible"/>
                                      </p:to>
                                    </p:set>
                                    <p:anim calcmode="lin" valueType="num">
                                      <p:cBhvr>
                                        <p:cTn id="40" dur="500" fill="hold"/>
                                        <p:tgtEl>
                                          <p:spTgt spid="174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174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174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mph" presetSubtype="2" fill="hold" nodeType="clickEffect">
                                  <p:stCondLst>
                                    <p:cond delay="0"/>
                                  </p:stCondLst>
                                  <p:childTnLst>
                                    <p:animClr clrSpc="rgb" dir="cw">
                                      <p:cBhvr override="childStyle">
                                        <p:cTn id="47" dur="2000" fill="hold"/>
                                        <p:tgtEl>
                                          <p:spTgt spid="17411">
                                            <p:txEl>
                                              <p:pRg st="1" end="1"/>
                                            </p:txEl>
                                          </p:spTgt>
                                        </p:tgtEl>
                                        <p:attrNameLst>
                                          <p:attrName>style.color</p:attrName>
                                        </p:attrNameLst>
                                      </p:cBhvr>
                                      <p:to>
                                        <a:srgbClr val="CC0000"/>
                                      </p:to>
                                    </p:animClr>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childTnLst>
                                    <p:animClr clrSpc="rgb" dir="cw">
                                      <p:cBhvr override="childStyle">
                                        <p:cTn id="51" dur="2000" fill="hold"/>
                                        <p:tgtEl>
                                          <p:spTgt spid="17411">
                                            <p:txEl>
                                              <p:pRg st="2" end="2"/>
                                            </p:txEl>
                                          </p:spTgt>
                                        </p:tgtEl>
                                        <p:attrNameLst>
                                          <p:attrName>style.color</p:attrName>
                                        </p:attrNameLst>
                                      </p:cBhvr>
                                      <p:to>
                                        <a:srgbClr val="33CCFF"/>
                                      </p:to>
                                    </p:animClr>
                                  </p:childTnLst>
                                </p:cTn>
                              </p:par>
                            </p:childTnLst>
                          </p:cTn>
                        </p:par>
                      </p:childTnLst>
                    </p:cTn>
                  </p:par>
                  <p:par>
                    <p:cTn id="52" fill="hold">
                      <p:stCondLst>
                        <p:cond delay="indefinite"/>
                      </p:stCondLst>
                      <p:childTnLst>
                        <p:par>
                          <p:cTn id="53" fill="hold">
                            <p:stCondLst>
                              <p:cond delay="0"/>
                            </p:stCondLst>
                            <p:childTnLst>
                              <p:par>
                                <p:cTn id="54" presetID="3" presetClass="emph" presetSubtype="2" fill="hold" nodeType="clickEffect">
                                  <p:stCondLst>
                                    <p:cond delay="0"/>
                                  </p:stCondLst>
                                  <p:childTnLst>
                                    <p:animClr clrSpc="rgb" dir="cw">
                                      <p:cBhvr override="childStyle">
                                        <p:cTn id="55" dur="2000" fill="hold"/>
                                        <p:tgtEl>
                                          <p:spTgt spid="17411">
                                            <p:txEl>
                                              <p:pRg st="3" end="3"/>
                                            </p:txEl>
                                          </p:spTgt>
                                        </p:tgtEl>
                                        <p:attrNameLst>
                                          <p:attrName>style.color</p:attrName>
                                        </p:attrNameLst>
                                      </p:cBhvr>
                                      <p:to>
                                        <a:srgbClr val="FFCC00"/>
                                      </p:to>
                                    </p:animClr>
                                  </p:childTnLst>
                                </p:cTn>
                              </p:par>
                            </p:childTnLst>
                          </p:cTn>
                        </p:par>
                      </p:childTnLst>
                    </p:cTn>
                  </p:par>
                  <p:par>
                    <p:cTn id="56" fill="hold">
                      <p:stCondLst>
                        <p:cond delay="indefinite"/>
                      </p:stCondLst>
                      <p:childTnLst>
                        <p:par>
                          <p:cTn id="57" fill="hold">
                            <p:stCondLst>
                              <p:cond delay="0"/>
                            </p:stCondLst>
                            <p:childTnLst>
                              <p:par>
                                <p:cTn id="58" presetID="3" presetClass="emph" presetSubtype="2" fill="hold" nodeType="clickEffect">
                                  <p:stCondLst>
                                    <p:cond delay="0"/>
                                  </p:stCondLst>
                                  <p:childTnLst>
                                    <p:animClr clrSpc="rgb" dir="cw">
                                      <p:cBhvr override="childStyle">
                                        <p:cTn id="59" dur="2000" fill="hold"/>
                                        <p:tgtEl>
                                          <p:spTgt spid="17411">
                                            <p:txEl>
                                              <p:pRg st="4" end="4"/>
                                            </p:txEl>
                                          </p:spTgt>
                                        </p:tgtEl>
                                        <p:attrNameLst>
                                          <p:attrName>style.color</p:attrName>
                                        </p:attrNameLst>
                                      </p:cBhvr>
                                      <p:to>
                                        <a:srgbClr val="33CCFF"/>
                                      </p:to>
                                    </p:animClr>
                                  </p:childTnLst>
                                </p:cTn>
                              </p:par>
                            </p:childTnLst>
                          </p:cTn>
                        </p:par>
                      </p:childTnLst>
                    </p:cTn>
                  </p:par>
                  <p:par>
                    <p:cTn id="60" fill="hold">
                      <p:stCondLst>
                        <p:cond delay="indefinite"/>
                      </p:stCondLst>
                      <p:childTnLst>
                        <p:par>
                          <p:cTn id="61" fill="hold">
                            <p:stCondLst>
                              <p:cond delay="0"/>
                            </p:stCondLst>
                            <p:childTnLst>
                              <p:par>
                                <p:cTn id="62" presetID="3" presetClass="emph" presetSubtype="2" fill="hold" nodeType="clickEffect">
                                  <p:stCondLst>
                                    <p:cond delay="0"/>
                                  </p:stCondLst>
                                  <p:childTnLst>
                                    <p:animClr clrSpc="rgb" dir="cw">
                                      <p:cBhvr override="childStyle">
                                        <p:cTn id="63" dur="2000" fill="hold"/>
                                        <p:tgtEl>
                                          <p:spTgt spid="17411">
                                            <p:txEl>
                                              <p:pRg st="5" end="5"/>
                                            </p:txEl>
                                          </p:spTgt>
                                        </p:tgtEl>
                                        <p:attrNameLst>
                                          <p:attrName>style.color</p:attrName>
                                        </p:attrNameLst>
                                      </p:cBhvr>
                                      <p:to>
                                        <a:srgbClr val="CC0000"/>
                                      </p:to>
                                    </p:animClr>
                                  </p:childTnLst>
                                </p:cTn>
                              </p:par>
                            </p:childTnLst>
                          </p:cTn>
                        </p:par>
                      </p:childTnLst>
                    </p:cTn>
                  </p:par>
                  <p:par>
                    <p:cTn id="64" fill="hold">
                      <p:stCondLst>
                        <p:cond delay="indefinite"/>
                      </p:stCondLst>
                      <p:childTnLst>
                        <p:par>
                          <p:cTn id="65" fill="hold">
                            <p:stCondLst>
                              <p:cond delay="0"/>
                            </p:stCondLst>
                            <p:childTnLst>
                              <p:par>
                                <p:cTn id="66" presetID="3" presetClass="emph" presetSubtype="2" fill="hold" nodeType="clickEffect">
                                  <p:stCondLst>
                                    <p:cond delay="0"/>
                                  </p:stCondLst>
                                  <p:childTnLst>
                                    <p:animClr clrSpc="rgb" dir="cw">
                                      <p:cBhvr override="childStyle">
                                        <p:cTn id="67" dur="2000" fill="hold"/>
                                        <p:tgtEl>
                                          <p:spTgt spid="17411">
                                            <p:txEl>
                                              <p:pRg st="6" end="6"/>
                                            </p:txEl>
                                          </p:spTgt>
                                        </p:tgtEl>
                                        <p:attrNameLst>
                                          <p:attrName>style.color</p:attrName>
                                        </p:attrNameLst>
                                      </p:cBhvr>
                                      <p:to>
                                        <a:srgbClr val="FFCC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Constant Vertical Velocity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105400"/>
              </a:xfrm>
            </p:spPr>
            <p:txBody>
              <a:bodyPr/>
              <a:lstStyle/>
              <a:p>
                <a:pPr marL="0" indent="0">
                  <a:buNone/>
                </a:pPr>
                <a:r>
                  <a:rPr lang="en-US" dirty="0" smtClean="0"/>
                  <a:t>Example: </a:t>
                </a:r>
                <a:r>
                  <a:rPr lang="en-US" i="1" dirty="0" smtClean="0"/>
                  <a:t>A leaf falling at terminal velocity</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=0  </m:t>
                    </m:r>
                    <m:r>
                      <m:rPr>
                        <m:sty m:val="p"/>
                      </m:rPr>
                      <a:rPr lang="en-US" b="0" i="0" smtClean="0">
                        <a:latin typeface="Cambria Math"/>
                      </a:rPr>
                      <m:t>so</m:t>
                    </m:r>
                    <m:r>
                      <a:rPr lang="en-US" b="0" i="1" smtClean="0">
                        <a:latin typeface="Cambria Math"/>
                      </a:rPr>
                      <m:t>… </m:t>
                    </m:r>
                    <m:sSub>
                      <m:sSubPr>
                        <m:ctrlPr>
                          <a:rPr lang="en-US" b="0" i="1" smtClean="0">
                            <a:solidFill>
                              <a:srgbClr val="00B050"/>
                            </a:solidFill>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m:t>
                    </m:r>
                  </m:oMath>
                </a14:m>
                <a:endParaRPr lang="en-US" dirty="0" smtClean="0"/>
              </a:p>
              <a:p>
                <a14:m>
                  <m:oMath xmlns:m="http://schemas.openxmlformats.org/officeDocument/2006/math">
                    <m:sSub>
                      <m:sSubPr>
                        <m:ctrlPr>
                          <a:rPr lang="en-US" b="0" i="1" smtClean="0">
                            <a:latin typeface="Cambria Math"/>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 </m:t>
                    </m:r>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r>
                  <a:rPr lang="en-US" b="0" dirty="0" smtClean="0">
                    <a:ea typeface="Cambria Math"/>
                  </a:rPr>
                  <a:t>               </a:t>
                </a:r>
                <a14:m>
                  <m:oMath xmlns:m="http://schemas.openxmlformats.org/officeDocument/2006/math">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sSub>
                      <m:sSubPr>
                        <m:ctrlPr>
                          <a:rPr lang="en-US" b="0" i="1" smtClean="0">
                            <a:solidFill>
                              <a:srgbClr val="00B0F0"/>
                            </a:solidFill>
                            <a:latin typeface="Cambria Math"/>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r>
                  <a:rPr lang="en-US" dirty="0" smtClean="0"/>
                  <a:t>    </a:t>
                </a:r>
                <a:r>
                  <a:rPr lang="en-US" sz="1400" i="1" dirty="0" smtClean="0">
                    <a:ea typeface="Cambria Math"/>
                  </a:rPr>
                  <a:t>(use the definition of </a:t>
                </a:r>
                <a:r>
                  <a:rPr lang="en-US" sz="1400" i="1" dirty="0" smtClean="0">
                    <a:solidFill>
                      <a:srgbClr val="00B0F0"/>
                    </a:solidFill>
                    <a:ea typeface="Cambria Math"/>
                  </a:rPr>
                  <a:t>weight</a:t>
                </a:r>
                <a:r>
                  <a:rPr lang="en-US" sz="1400" i="1" dirty="0" smtClean="0">
                    <a:ea typeface="Cambria Math"/>
                  </a:rPr>
                  <a:t>)</a:t>
                </a:r>
                <a:endParaRPr lang="en-US" sz="1400" dirty="0" smtClean="0"/>
              </a:p>
              <a:p>
                <a:pPr marL="0" indent="0">
                  <a:buNone/>
                </a:pPr>
                <a:endParaRPr lang="en-US" dirty="0">
                  <a:ea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b="0" i="1" smtClean="0">
                              <a:solidFill>
                                <a:schemeClr val="accent6"/>
                              </a:solidFill>
                              <a:latin typeface="Cambria Math"/>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rgbClr val="00B0F0"/>
                          </a:solidFill>
                          <a:latin typeface="Cambria Math"/>
                          <a:ea typeface="Cambria Math"/>
                        </a:rPr>
                        <m:t>𝑚𝑔</m:t>
                      </m:r>
                    </m:oMath>
                  </m:oMathPara>
                </a14:m>
                <a:endParaRPr lang="en-US" sz="1400"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105400"/>
              </a:xfrm>
              <a:blipFill rotWithShape="1">
                <a:blip r:embed="rId2"/>
                <a:stretch>
                  <a:fillRect l="-1852" t="-1551"/>
                </a:stretch>
              </a:blipFill>
            </p:spPr>
            <p:txBody>
              <a:bodyPr/>
              <a:lstStyle/>
              <a:p>
                <a:r>
                  <a:rPr lang="en-US">
                    <a:noFill/>
                  </a:rPr>
                  <a:t> </a:t>
                </a:r>
              </a:p>
            </p:txBody>
          </p:sp>
        </mc:Fallback>
      </mc:AlternateContent>
      <p:grpSp>
        <p:nvGrpSpPr>
          <p:cNvPr id="4" name="Group 3"/>
          <p:cNvGrpSpPr/>
          <p:nvPr/>
        </p:nvGrpSpPr>
        <p:grpSpPr>
          <a:xfrm>
            <a:off x="7086600" y="2357735"/>
            <a:ext cx="1600200" cy="2057400"/>
            <a:chOff x="4495800" y="2895600"/>
            <a:chExt cx="1600200" cy="2057400"/>
          </a:xfrm>
        </p:grpSpPr>
        <p:sp>
          <p:nvSpPr>
            <p:cNvPr id="5" name="Rectangle 4"/>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6" name="Straight Arrow Connector 5"/>
            <p:cNvCxnSpPr>
              <a:stCxn id="5"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smtClean="0">
                  <a:solidFill>
                    <a:srgbClr val="F79646"/>
                  </a:solidFill>
                  <a:latin typeface="Calibri"/>
                </a:rPr>
                <a:t>air</a:t>
              </a:r>
              <a:endParaRPr lang="en-US" sz="2400" baseline="-25000" dirty="0">
                <a:solidFill>
                  <a:srgbClr val="F79646"/>
                </a:solidFill>
                <a:latin typeface="Calibri"/>
              </a:endParaRPr>
            </a:p>
          </p:txBody>
        </p:sp>
        <p:sp>
          <p:nvSpPr>
            <p:cNvPr id="9" name="TextBox 8"/>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Tree>
    <p:extLst>
      <p:ext uri="{BB962C8B-B14F-4D97-AF65-F5344CB8AC3E}">
        <p14:creationId xmlns:p14="http://schemas.microsoft.com/office/powerpoint/2010/main" val="234874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74638"/>
            <a:ext cx="8382000" cy="1143000"/>
          </a:xfrm>
        </p:spPr>
        <p:txBody>
          <a:bodyPr/>
          <a:lstStyle/>
          <a:p>
            <a:pPr eaLnBrk="1" hangingPunct="1">
              <a:defRPr/>
            </a:pPr>
            <a:r>
              <a:rPr lang="en-US" b="1" dirty="0" smtClean="0">
                <a:solidFill>
                  <a:schemeClr val="accent2">
                    <a:lumMod val="60000"/>
                    <a:lumOff val="40000"/>
                  </a:schemeClr>
                </a:solidFill>
              </a:rPr>
              <a:t>Calculating Apparent Weight</a:t>
            </a:r>
          </a:p>
        </p:txBody>
      </p:sp>
      <p:sp>
        <p:nvSpPr>
          <p:cNvPr id="18435" name="Rectangle 3"/>
          <p:cNvSpPr>
            <a:spLocks noGrp="1" noChangeArrowheads="1"/>
          </p:cNvSpPr>
          <p:nvPr>
            <p:ph type="body" idx="1"/>
          </p:nvPr>
        </p:nvSpPr>
        <p:spPr>
          <a:xfrm>
            <a:off x="457200" y="1600200"/>
            <a:ext cx="8229600" cy="4800600"/>
          </a:xfrm>
        </p:spPr>
        <p:txBody>
          <a:bodyPr/>
          <a:lstStyle/>
          <a:p>
            <a:pPr eaLnBrk="1" hangingPunct="1">
              <a:defRPr/>
            </a:pPr>
            <a:r>
              <a:rPr lang="en-US" dirty="0" smtClean="0"/>
              <a:t>Apparent weight can easily be calculated using the concept of net force.</a:t>
            </a:r>
          </a:p>
          <a:p>
            <a:pPr eaLnBrk="1" hangingPunct="1">
              <a:defRPr/>
            </a:pPr>
            <a:r>
              <a:rPr lang="en-US" dirty="0" smtClean="0"/>
              <a:t>For example, if you are standing on a scale when you are at rest, what forces are acting on you?</a:t>
            </a:r>
          </a:p>
          <a:p>
            <a:pPr lvl="1" eaLnBrk="1" hangingPunct="1">
              <a:defRPr/>
            </a:pPr>
            <a:r>
              <a:rPr lang="en-US" sz="2400" dirty="0" smtClean="0">
                <a:solidFill>
                  <a:schemeClr val="tx2"/>
                </a:solidFill>
              </a:rPr>
              <a:t>The force of gravity (your weight) and the force of the scale pushing back up (the normal force)</a:t>
            </a:r>
          </a:p>
          <a:p>
            <a:pPr eaLnBrk="1" hangingPunct="1">
              <a:defRPr/>
            </a:pPr>
            <a:r>
              <a:rPr lang="en-US" sz="2800" dirty="0" smtClean="0"/>
              <a:t>What is the net force in this situation?</a:t>
            </a:r>
          </a:p>
          <a:p>
            <a:pPr lvl="1" eaLnBrk="1" hangingPunct="1">
              <a:defRPr/>
            </a:pPr>
            <a:r>
              <a:rPr lang="en-US" sz="2400" dirty="0" smtClean="0">
                <a:solidFill>
                  <a:schemeClr val="tx2"/>
                </a:solidFill>
              </a:rPr>
              <a:t>0 N … you’re in static equilibrium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randombar(horizontal)">
                                      <p:cBhvr>
                                        <p:cTn id="7" dur="500"/>
                                        <p:tgtEl>
                                          <p:spTgt spid="18435">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100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1" dur="500"/>
                                        <p:tgtEl>
                                          <p:spTgt spid="184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randombar(horizontal)">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p:cTn id="21"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84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 calcmode="lin" valueType="num">
                                      <p:cBhvr>
                                        <p:cTn id="28"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04800"/>
            <a:ext cx="8229600" cy="5791200"/>
          </a:xfrm>
        </p:spPr>
        <p:txBody>
          <a:bodyPr/>
          <a:lstStyle/>
          <a:p>
            <a:pPr eaLnBrk="1" hangingPunct="1">
              <a:defRPr/>
            </a:pPr>
            <a:r>
              <a:rPr lang="en-US" dirty="0" smtClean="0"/>
              <a:t>Draw a Free-body diagram for this situation:</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r>
              <a:rPr lang="en-US" dirty="0" smtClean="0"/>
              <a:t>Write out the vector equation:</a:t>
            </a:r>
          </a:p>
        </p:txBody>
      </p:sp>
      <p:grpSp>
        <p:nvGrpSpPr>
          <p:cNvPr id="2" name="Group 8"/>
          <p:cNvGrpSpPr>
            <a:grpSpLocks/>
          </p:cNvGrpSpPr>
          <p:nvPr/>
        </p:nvGrpSpPr>
        <p:grpSpPr bwMode="auto">
          <a:xfrm>
            <a:off x="4267200" y="1066800"/>
            <a:ext cx="3276600" cy="3048000"/>
            <a:chOff x="2688" y="672"/>
            <a:chExt cx="2064" cy="1920"/>
          </a:xfrm>
        </p:grpSpPr>
        <p:sp>
          <p:nvSpPr>
            <p:cNvPr id="3077" name="Line 4"/>
            <p:cNvSpPr>
              <a:spLocks noChangeShapeType="1"/>
            </p:cNvSpPr>
            <p:nvPr/>
          </p:nvSpPr>
          <p:spPr bwMode="auto">
            <a:xfrm flipV="1">
              <a:off x="2688" y="672"/>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3078" name="Line 5"/>
            <p:cNvSpPr>
              <a:spLocks noChangeShapeType="1"/>
            </p:cNvSpPr>
            <p:nvPr/>
          </p:nvSpPr>
          <p:spPr bwMode="auto">
            <a:xfrm flipV="1">
              <a:off x="2688" y="1632"/>
              <a:ext cx="0" cy="960"/>
            </a:xfrm>
            <a:prstGeom prst="line">
              <a:avLst/>
            </a:prstGeom>
            <a:noFill/>
            <a:ln w="50800">
              <a:solidFill>
                <a:schemeClr val="tx1"/>
              </a:solidFill>
              <a:round/>
              <a:headEnd type="triangle" w="med" len="med"/>
              <a:tailEnd/>
            </a:ln>
          </p:spPr>
          <p:txBody>
            <a:bodyPr/>
            <a:lstStyle/>
            <a:p>
              <a:endParaRPr lang="en-US"/>
            </a:p>
          </p:txBody>
        </p:sp>
        <p:sp>
          <p:nvSpPr>
            <p:cNvPr id="3079" name="Text Box 6"/>
            <p:cNvSpPr txBox="1">
              <a:spLocks noChangeArrowheads="1"/>
            </p:cNvSpPr>
            <p:nvPr/>
          </p:nvSpPr>
          <p:spPr bwMode="auto">
            <a:xfrm>
              <a:off x="2832" y="768"/>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t>
              </a:r>
              <a:r>
                <a:rPr lang="en-US" b="1" dirty="0"/>
                <a:t>apparent weight</a:t>
              </a:r>
            </a:p>
          </p:txBody>
        </p:sp>
        <p:sp>
          <p:nvSpPr>
            <p:cNvPr id="3080" name="Text Box 7"/>
            <p:cNvSpPr txBox="1">
              <a:spLocks noChangeArrowheads="1"/>
            </p:cNvSpPr>
            <p:nvPr/>
          </p:nvSpPr>
          <p:spPr bwMode="auto">
            <a:xfrm>
              <a:off x="2832" y="2304"/>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grpSp>
        <p:nvGrpSpPr>
          <p:cNvPr id="12" name="Group 11"/>
          <p:cNvGrpSpPr/>
          <p:nvPr/>
        </p:nvGrpSpPr>
        <p:grpSpPr>
          <a:xfrm>
            <a:off x="2694781" y="5410200"/>
            <a:ext cx="3754438" cy="914400"/>
            <a:chOff x="3706019" y="5410200"/>
            <a:chExt cx="3754438" cy="914400"/>
          </a:xfrm>
        </p:grpSpPr>
        <p:sp>
          <p:nvSpPr>
            <p:cNvPr id="13" name="Rectangle 12"/>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4" name="Object 13"/>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3080" name="Equation" r:id="rId3" imgW="990360" imgH="241200" progId="Equation.3">
                    <p:embed/>
                  </p:oleObj>
                </mc:Choice>
                <mc:Fallback>
                  <p:oleObj name="Equation" r:id="rId3" imgW="99036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1357</TotalTime>
  <Words>930</Words>
  <Application>Microsoft Office PowerPoint</Application>
  <PresentationFormat>On-screen Show (4:3)</PresentationFormat>
  <Paragraphs>135</Paragraphs>
  <Slides>18</Slides>
  <Notes>0</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Slit</vt:lpstr>
      <vt:lpstr>Office Theme</vt:lpstr>
      <vt:lpstr>Equation</vt:lpstr>
      <vt:lpstr>Microsoft Equation 3.0</vt:lpstr>
      <vt:lpstr>Weight,  Mass, and the Dreaded Elevator Problem</vt:lpstr>
      <vt:lpstr>Mini-lab:  Weight vs. Mass</vt:lpstr>
      <vt:lpstr>Weight: True or False?</vt:lpstr>
      <vt:lpstr>Weight vs. Mass</vt:lpstr>
      <vt:lpstr>Apparent Weight</vt:lpstr>
      <vt:lpstr>Apparent Weight Practice…</vt:lpstr>
      <vt:lpstr>Constant Vertical Velocity</vt:lpstr>
      <vt:lpstr>Calculating Apparent Weight</vt:lpstr>
      <vt:lpstr>PowerPoint Presentation</vt:lpstr>
      <vt:lpstr>PowerPoint Presentation</vt:lpstr>
      <vt:lpstr>Accelerating Upwards</vt:lpstr>
      <vt:lpstr>An Accelerating elevator…</vt:lpstr>
      <vt:lpstr>PowerPoint Presentation</vt:lpstr>
      <vt:lpstr>PowerPoint Presentation</vt:lpstr>
      <vt:lpstr>Accelerating Downwards</vt:lpstr>
      <vt:lpstr>Another Accelerating elevator…</vt:lpstr>
      <vt:lpstr>PowerPoint Presentation</vt:lpstr>
      <vt:lpstr>Now You Try!</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 and Mass</dc:title>
  <dc:creator>K. Bennett</dc:creator>
  <cp:lastModifiedBy>Windows User</cp:lastModifiedBy>
  <cp:revision>33</cp:revision>
  <dcterms:created xsi:type="dcterms:W3CDTF">2008-01-04T23:41:10Z</dcterms:created>
  <dcterms:modified xsi:type="dcterms:W3CDTF">2014-12-16T19:43:29Z</dcterms:modified>
</cp:coreProperties>
</file>