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263" r:id="rId3"/>
    <p:sldId id="278" r:id="rId4"/>
    <p:sldId id="260" r:id="rId5"/>
    <p:sldId id="256" r:id="rId6"/>
    <p:sldId id="274" r:id="rId7"/>
    <p:sldId id="276" r:id="rId8"/>
    <p:sldId id="257" r:id="rId9"/>
    <p:sldId id="275" r:id="rId10"/>
    <p:sldId id="258" r:id="rId11"/>
    <p:sldId id="277" r:id="rId12"/>
    <p:sldId id="264" r:id="rId13"/>
    <p:sldId id="265" r:id="rId14"/>
    <p:sldId id="266" r:id="rId15"/>
    <p:sldId id="271" r:id="rId16"/>
    <p:sldId id="270" r:id="rId17"/>
    <p:sldId id="279" r:id="rId18"/>
    <p:sldId id="280" r:id="rId19"/>
    <p:sldId id="268" r:id="rId2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C8CF193-2718-4D2B-AF57-F460027A03C9}" type="datetimeFigureOut">
              <a:rPr lang="en-US" smtClean="0"/>
              <a:t>1/15/2019</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8D6967B-1C6D-4D29-BC29-E74BCE4D1706}" type="slidenum">
              <a:rPr lang="en-US" smtClean="0"/>
              <a:t>‹#›</a:t>
            </a:fld>
            <a:endParaRPr lang="en-US"/>
          </a:p>
        </p:txBody>
      </p:sp>
    </p:spTree>
    <p:extLst>
      <p:ext uri="{BB962C8B-B14F-4D97-AF65-F5344CB8AC3E}">
        <p14:creationId xmlns:p14="http://schemas.microsoft.com/office/powerpoint/2010/main" val="281604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1494" indent="-289036">
              <a:defRPr>
                <a:solidFill>
                  <a:schemeClr val="tx1"/>
                </a:solidFill>
                <a:latin typeface="Arial" panose="020B0604020202020204" pitchFamily="34" charset="0"/>
              </a:defRPr>
            </a:lvl2pPr>
            <a:lvl3pPr marL="1156145" indent="-231229">
              <a:defRPr>
                <a:solidFill>
                  <a:schemeClr val="tx1"/>
                </a:solidFill>
                <a:latin typeface="Arial" panose="020B0604020202020204" pitchFamily="34" charset="0"/>
              </a:defRPr>
            </a:lvl3pPr>
            <a:lvl4pPr marL="1618602" indent="-231229">
              <a:defRPr>
                <a:solidFill>
                  <a:schemeClr val="tx1"/>
                </a:solidFill>
                <a:latin typeface="Arial" panose="020B0604020202020204" pitchFamily="34" charset="0"/>
              </a:defRPr>
            </a:lvl4pPr>
            <a:lvl5pPr marL="2081060" indent="-231229">
              <a:defRPr>
                <a:solidFill>
                  <a:schemeClr val="tx1"/>
                </a:solidFill>
                <a:latin typeface="Arial" panose="020B0604020202020204" pitchFamily="34" charset="0"/>
              </a:defRPr>
            </a:lvl5pPr>
            <a:lvl6pPr marL="2543518" indent="-231229" eaLnBrk="0" fontAlgn="base" hangingPunct="0">
              <a:spcBef>
                <a:spcPct val="0"/>
              </a:spcBef>
              <a:spcAft>
                <a:spcPct val="0"/>
              </a:spcAft>
              <a:defRPr>
                <a:solidFill>
                  <a:schemeClr val="tx1"/>
                </a:solidFill>
                <a:latin typeface="Arial" panose="020B0604020202020204" pitchFamily="34" charset="0"/>
              </a:defRPr>
            </a:lvl6pPr>
            <a:lvl7pPr marL="3005976" indent="-231229" eaLnBrk="0" fontAlgn="base" hangingPunct="0">
              <a:spcBef>
                <a:spcPct val="0"/>
              </a:spcBef>
              <a:spcAft>
                <a:spcPct val="0"/>
              </a:spcAft>
              <a:defRPr>
                <a:solidFill>
                  <a:schemeClr val="tx1"/>
                </a:solidFill>
                <a:latin typeface="Arial" panose="020B0604020202020204" pitchFamily="34" charset="0"/>
              </a:defRPr>
            </a:lvl7pPr>
            <a:lvl8pPr marL="3468434" indent="-231229" eaLnBrk="0" fontAlgn="base" hangingPunct="0">
              <a:spcBef>
                <a:spcPct val="0"/>
              </a:spcBef>
              <a:spcAft>
                <a:spcPct val="0"/>
              </a:spcAft>
              <a:defRPr>
                <a:solidFill>
                  <a:schemeClr val="tx1"/>
                </a:solidFill>
                <a:latin typeface="Arial" panose="020B0604020202020204" pitchFamily="34" charset="0"/>
              </a:defRPr>
            </a:lvl8pPr>
            <a:lvl9pPr marL="3930891" indent="-231229" eaLnBrk="0" fontAlgn="base" hangingPunct="0">
              <a:spcBef>
                <a:spcPct val="0"/>
              </a:spcBef>
              <a:spcAft>
                <a:spcPct val="0"/>
              </a:spcAft>
              <a:defRPr>
                <a:solidFill>
                  <a:schemeClr val="tx1"/>
                </a:solidFill>
                <a:latin typeface="Arial" panose="020B0604020202020204" pitchFamily="34" charset="0"/>
              </a:defRPr>
            </a:lvl9pPr>
          </a:lstStyle>
          <a:p>
            <a:fld id="{B79AB600-5507-4405-A6D5-B14628C074B4}" type="slidenum">
              <a:rPr lang="en-US" altLang="en-US">
                <a:solidFill>
                  <a:srgbClr val="000000"/>
                </a:solidFill>
                <a:latin typeface="Times New Roman" panose="02020603050405020304" pitchFamily="18" charset="0"/>
              </a:rPr>
              <a:pPr/>
              <a:t>5</a:t>
            </a:fld>
            <a:endParaRPr lang="en-US" altLang="en-US">
              <a:solidFill>
                <a:srgbClr val="000000"/>
              </a:solidFill>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xfrm>
            <a:off x="1174750" y="698500"/>
            <a:ext cx="4600575" cy="3451225"/>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Answer: c</a:t>
            </a:r>
          </a:p>
        </p:txBody>
      </p:sp>
    </p:spTree>
    <p:extLst>
      <p:ext uri="{BB962C8B-B14F-4D97-AF65-F5344CB8AC3E}">
        <p14:creationId xmlns:p14="http://schemas.microsoft.com/office/powerpoint/2010/main" val="166660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1494" indent="-289036">
              <a:defRPr>
                <a:solidFill>
                  <a:schemeClr val="tx1"/>
                </a:solidFill>
                <a:latin typeface="Arial" panose="020B0604020202020204" pitchFamily="34" charset="0"/>
              </a:defRPr>
            </a:lvl2pPr>
            <a:lvl3pPr marL="1156145" indent="-231229">
              <a:defRPr>
                <a:solidFill>
                  <a:schemeClr val="tx1"/>
                </a:solidFill>
                <a:latin typeface="Arial" panose="020B0604020202020204" pitchFamily="34" charset="0"/>
              </a:defRPr>
            </a:lvl3pPr>
            <a:lvl4pPr marL="1618602" indent="-231229">
              <a:defRPr>
                <a:solidFill>
                  <a:schemeClr val="tx1"/>
                </a:solidFill>
                <a:latin typeface="Arial" panose="020B0604020202020204" pitchFamily="34" charset="0"/>
              </a:defRPr>
            </a:lvl4pPr>
            <a:lvl5pPr marL="2081060" indent="-231229">
              <a:defRPr>
                <a:solidFill>
                  <a:schemeClr val="tx1"/>
                </a:solidFill>
                <a:latin typeface="Arial" panose="020B0604020202020204" pitchFamily="34" charset="0"/>
              </a:defRPr>
            </a:lvl5pPr>
            <a:lvl6pPr marL="2543518" indent="-231229" eaLnBrk="0" fontAlgn="base" hangingPunct="0">
              <a:spcBef>
                <a:spcPct val="0"/>
              </a:spcBef>
              <a:spcAft>
                <a:spcPct val="0"/>
              </a:spcAft>
              <a:defRPr>
                <a:solidFill>
                  <a:schemeClr val="tx1"/>
                </a:solidFill>
                <a:latin typeface="Arial" panose="020B0604020202020204" pitchFamily="34" charset="0"/>
              </a:defRPr>
            </a:lvl6pPr>
            <a:lvl7pPr marL="3005976" indent="-231229" eaLnBrk="0" fontAlgn="base" hangingPunct="0">
              <a:spcBef>
                <a:spcPct val="0"/>
              </a:spcBef>
              <a:spcAft>
                <a:spcPct val="0"/>
              </a:spcAft>
              <a:defRPr>
                <a:solidFill>
                  <a:schemeClr val="tx1"/>
                </a:solidFill>
                <a:latin typeface="Arial" panose="020B0604020202020204" pitchFamily="34" charset="0"/>
              </a:defRPr>
            </a:lvl7pPr>
            <a:lvl8pPr marL="3468434" indent="-231229" eaLnBrk="0" fontAlgn="base" hangingPunct="0">
              <a:spcBef>
                <a:spcPct val="0"/>
              </a:spcBef>
              <a:spcAft>
                <a:spcPct val="0"/>
              </a:spcAft>
              <a:defRPr>
                <a:solidFill>
                  <a:schemeClr val="tx1"/>
                </a:solidFill>
                <a:latin typeface="Arial" panose="020B0604020202020204" pitchFamily="34" charset="0"/>
              </a:defRPr>
            </a:lvl8pPr>
            <a:lvl9pPr marL="3930891" indent="-231229" eaLnBrk="0" fontAlgn="base" hangingPunct="0">
              <a:spcBef>
                <a:spcPct val="0"/>
              </a:spcBef>
              <a:spcAft>
                <a:spcPct val="0"/>
              </a:spcAft>
              <a:defRPr>
                <a:solidFill>
                  <a:schemeClr val="tx1"/>
                </a:solidFill>
                <a:latin typeface="Arial" panose="020B0604020202020204" pitchFamily="34" charset="0"/>
              </a:defRPr>
            </a:lvl9pPr>
          </a:lstStyle>
          <a:p>
            <a:fld id="{211A4D77-E133-4E7E-9F43-4C5D1D48AEB6}" type="slidenum">
              <a:rPr lang="en-US" altLang="en-US">
                <a:solidFill>
                  <a:srgbClr val="000000"/>
                </a:solidFill>
                <a:latin typeface="Times New Roman" panose="02020603050405020304" pitchFamily="18" charset="0"/>
              </a:rPr>
              <a:pPr/>
              <a:t>6</a:t>
            </a:fld>
            <a:endParaRPr lang="en-US" altLang="en-US">
              <a:solidFill>
                <a:srgbClr val="000000"/>
              </a:solidFill>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xfrm>
            <a:off x="1174750" y="698500"/>
            <a:ext cx="4600575" cy="3451225"/>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Answer: b</a:t>
            </a:r>
          </a:p>
        </p:txBody>
      </p:sp>
    </p:spTree>
    <p:extLst>
      <p:ext uri="{BB962C8B-B14F-4D97-AF65-F5344CB8AC3E}">
        <p14:creationId xmlns:p14="http://schemas.microsoft.com/office/powerpoint/2010/main" val="124924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1494" indent="-289036">
              <a:defRPr>
                <a:solidFill>
                  <a:schemeClr val="tx1"/>
                </a:solidFill>
                <a:latin typeface="Arial" panose="020B0604020202020204" pitchFamily="34" charset="0"/>
              </a:defRPr>
            </a:lvl2pPr>
            <a:lvl3pPr marL="1156145" indent="-231229">
              <a:defRPr>
                <a:solidFill>
                  <a:schemeClr val="tx1"/>
                </a:solidFill>
                <a:latin typeface="Arial" panose="020B0604020202020204" pitchFamily="34" charset="0"/>
              </a:defRPr>
            </a:lvl3pPr>
            <a:lvl4pPr marL="1618602" indent="-231229">
              <a:defRPr>
                <a:solidFill>
                  <a:schemeClr val="tx1"/>
                </a:solidFill>
                <a:latin typeface="Arial" panose="020B0604020202020204" pitchFamily="34" charset="0"/>
              </a:defRPr>
            </a:lvl4pPr>
            <a:lvl5pPr marL="2081060" indent="-231229">
              <a:defRPr>
                <a:solidFill>
                  <a:schemeClr val="tx1"/>
                </a:solidFill>
                <a:latin typeface="Arial" panose="020B0604020202020204" pitchFamily="34" charset="0"/>
              </a:defRPr>
            </a:lvl5pPr>
            <a:lvl6pPr marL="2543518" indent="-231229" eaLnBrk="0" fontAlgn="base" hangingPunct="0">
              <a:spcBef>
                <a:spcPct val="0"/>
              </a:spcBef>
              <a:spcAft>
                <a:spcPct val="0"/>
              </a:spcAft>
              <a:defRPr>
                <a:solidFill>
                  <a:schemeClr val="tx1"/>
                </a:solidFill>
                <a:latin typeface="Arial" panose="020B0604020202020204" pitchFamily="34" charset="0"/>
              </a:defRPr>
            </a:lvl6pPr>
            <a:lvl7pPr marL="3005976" indent="-231229" eaLnBrk="0" fontAlgn="base" hangingPunct="0">
              <a:spcBef>
                <a:spcPct val="0"/>
              </a:spcBef>
              <a:spcAft>
                <a:spcPct val="0"/>
              </a:spcAft>
              <a:defRPr>
                <a:solidFill>
                  <a:schemeClr val="tx1"/>
                </a:solidFill>
                <a:latin typeface="Arial" panose="020B0604020202020204" pitchFamily="34" charset="0"/>
              </a:defRPr>
            </a:lvl7pPr>
            <a:lvl8pPr marL="3468434" indent="-231229" eaLnBrk="0" fontAlgn="base" hangingPunct="0">
              <a:spcBef>
                <a:spcPct val="0"/>
              </a:spcBef>
              <a:spcAft>
                <a:spcPct val="0"/>
              </a:spcAft>
              <a:defRPr>
                <a:solidFill>
                  <a:schemeClr val="tx1"/>
                </a:solidFill>
                <a:latin typeface="Arial" panose="020B0604020202020204" pitchFamily="34" charset="0"/>
              </a:defRPr>
            </a:lvl8pPr>
            <a:lvl9pPr marL="3930891" indent="-231229" eaLnBrk="0" fontAlgn="base" hangingPunct="0">
              <a:spcBef>
                <a:spcPct val="0"/>
              </a:spcBef>
              <a:spcAft>
                <a:spcPct val="0"/>
              </a:spcAft>
              <a:defRPr>
                <a:solidFill>
                  <a:schemeClr val="tx1"/>
                </a:solidFill>
                <a:latin typeface="Arial" panose="020B0604020202020204" pitchFamily="34" charset="0"/>
              </a:defRPr>
            </a:lvl9pPr>
          </a:lstStyle>
          <a:p>
            <a:fld id="{7EDCCEE0-60E9-424E-82FE-11FF659EACD2}" type="slidenum">
              <a:rPr lang="en-US" altLang="en-US">
                <a:solidFill>
                  <a:srgbClr val="000000"/>
                </a:solidFill>
                <a:latin typeface="Times New Roman" panose="02020603050405020304" pitchFamily="18" charset="0"/>
              </a:rPr>
              <a:pPr/>
              <a:t>8</a:t>
            </a:fld>
            <a:endParaRPr lang="en-US" altLang="en-US">
              <a:solidFill>
                <a:srgbClr val="000000"/>
              </a:solidFill>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xfrm>
            <a:off x="1174750" y="698500"/>
            <a:ext cx="4600575" cy="3451225"/>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Answer: c</a:t>
            </a:r>
          </a:p>
        </p:txBody>
      </p:sp>
    </p:spTree>
    <p:extLst>
      <p:ext uri="{BB962C8B-B14F-4D97-AF65-F5344CB8AC3E}">
        <p14:creationId xmlns:p14="http://schemas.microsoft.com/office/powerpoint/2010/main" val="18452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1494" indent="-289036">
              <a:defRPr>
                <a:solidFill>
                  <a:schemeClr val="tx1"/>
                </a:solidFill>
                <a:latin typeface="Arial" panose="020B0604020202020204" pitchFamily="34" charset="0"/>
              </a:defRPr>
            </a:lvl2pPr>
            <a:lvl3pPr marL="1156145" indent="-231229">
              <a:defRPr>
                <a:solidFill>
                  <a:schemeClr val="tx1"/>
                </a:solidFill>
                <a:latin typeface="Arial" panose="020B0604020202020204" pitchFamily="34" charset="0"/>
              </a:defRPr>
            </a:lvl3pPr>
            <a:lvl4pPr marL="1618602" indent="-231229">
              <a:defRPr>
                <a:solidFill>
                  <a:schemeClr val="tx1"/>
                </a:solidFill>
                <a:latin typeface="Arial" panose="020B0604020202020204" pitchFamily="34" charset="0"/>
              </a:defRPr>
            </a:lvl4pPr>
            <a:lvl5pPr marL="2081060" indent="-231229">
              <a:defRPr>
                <a:solidFill>
                  <a:schemeClr val="tx1"/>
                </a:solidFill>
                <a:latin typeface="Arial" panose="020B0604020202020204" pitchFamily="34" charset="0"/>
              </a:defRPr>
            </a:lvl5pPr>
            <a:lvl6pPr marL="2543518" indent="-231229" eaLnBrk="0" fontAlgn="base" hangingPunct="0">
              <a:spcBef>
                <a:spcPct val="0"/>
              </a:spcBef>
              <a:spcAft>
                <a:spcPct val="0"/>
              </a:spcAft>
              <a:defRPr>
                <a:solidFill>
                  <a:schemeClr val="tx1"/>
                </a:solidFill>
                <a:latin typeface="Arial" panose="020B0604020202020204" pitchFamily="34" charset="0"/>
              </a:defRPr>
            </a:lvl6pPr>
            <a:lvl7pPr marL="3005976" indent="-231229" eaLnBrk="0" fontAlgn="base" hangingPunct="0">
              <a:spcBef>
                <a:spcPct val="0"/>
              </a:spcBef>
              <a:spcAft>
                <a:spcPct val="0"/>
              </a:spcAft>
              <a:defRPr>
                <a:solidFill>
                  <a:schemeClr val="tx1"/>
                </a:solidFill>
                <a:latin typeface="Arial" panose="020B0604020202020204" pitchFamily="34" charset="0"/>
              </a:defRPr>
            </a:lvl7pPr>
            <a:lvl8pPr marL="3468434" indent="-231229" eaLnBrk="0" fontAlgn="base" hangingPunct="0">
              <a:spcBef>
                <a:spcPct val="0"/>
              </a:spcBef>
              <a:spcAft>
                <a:spcPct val="0"/>
              </a:spcAft>
              <a:defRPr>
                <a:solidFill>
                  <a:schemeClr val="tx1"/>
                </a:solidFill>
                <a:latin typeface="Arial" panose="020B0604020202020204" pitchFamily="34" charset="0"/>
              </a:defRPr>
            </a:lvl8pPr>
            <a:lvl9pPr marL="3930891" indent="-231229" eaLnBrk="0" fontAlgn="base" hangingPunct="0">
              <a:spcBef>
                <a:spcPct val="0"/>
              </a:spcBef>
              <a:spcAft>
                <a:spcPct val="0"/>
              </a:spcAft>
              <a:defRPr>
                <a:solidFill>
                  <a:schemeClr val="tx1"/>
                </a:solidFill>
                <a:latin typeface="Arial" panose="020B0604020202020204" pitchFamily="34" charset="0"/>
              </a:defRPr>
            </a:lvl9pPr>
          </a:lstStyle>
          <a:p>
            <a:fld id="{2D6318EC-F965-4FC8-BE01-B79D4A54AF6E}"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xfrm>
            <a:off x="1174750" y="698500"/>
            <a:ext cx="4600575" cy="3451225"/>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Answer: c</a:t>
            </a:r>
          </a:p>
        </p:txBody>
      </p:sp>
    </p:spTree>
    <p:extLst>
      <p:ext uri="{BB962C8B-B14F-4D97-AF65-F5344CB8AC3E}">
        <p14:creationId xmlns:p14="http://schemas.microsoft.com/office/powerpoint/2010/main" val="325513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1805F3-8ABA-4B54-98D9-10AC764505B9}"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A44B-CBB5-4990-99A8-9E706F817AF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805F3-8ABA-4B54-98D9-10AC764505B9}"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1805F3-8ABA-4B54-98D9-10AC764505B9}"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fld id="{15572BB1-765D-4CC0-9CB8-1E3F5B6EE47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90138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fld id="{A71AE1B6-3374-45A2-B019-C5616227F7F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4348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fld id="{C875B391-AAAA-46C9-B752-502BA612345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8738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fld id="{E7B51069-6277-44C8-B267-9E7C9CCE39C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6021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sldNum" sz="quarter" idx="12"/>
          </p:nvPr>
        </p:nvSpPr>
        <p:spPr>
          <a:ln/>
        </p:spPr>
        <p:txBody>
          <a:bodyPr/>
          <a:lstStyle>
            <a:lvl1pPr>
              <a:defRPr/>
            </a:lvl1pPr>
          </a:lstStyle>
          <a:p>
            <a:fld id="{FF425CC2-B1DC-4CEB-97D7-0AE5EB0FBF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68391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4"/>
          <p:cNvSpPr>
            <a:spLocks noGrp="1" noChangeArrowheads="1"/>
          </p:cNvSpPr>
          <p:nvPr>
            <p:ph type="sldNum" sz="quarter" idx="12"/>
          </p:nvPr>
        </p:nvSpPr>
        <p:spPr>
          <a:ln/>
        </p:spPr>
        <p:txBody>
          <a:bodyPr/>
          <a:lstStyle>
            <a:lvl1pPr>
              <a:defRPr/>
            </a:lvl1pPr>
          </a:lstStyle>
          <a:p>
            <a:fld id="{D3CF823C-B84C-4006-81F0-FAD163EB68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3541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4"/>
          <p:cNvSpPr>
            <a:spLocks noGrp="1" noChangeArrowheads="1"/>
          </p:cNvSpPr>
          <p:nvPr>
            <p:ph type="sldNum" sz="quarter" idx="12"/>
          </p:nvPr>
        </p:nvSpPr>
        <p:spPr>
          <a:ln/>
        </p:spPr>
        <p:txBody>
          <a:bodyPr/>
          <a:lstStyle>
            <a:lvl1pPr>
              <a:defRPr/>
            </a:lvl1pPr>
          </a:lstStyle>
          <a:p>
            <a:fld id="{25925822-AC2A-4DE6-8975-38DFE0157DC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6097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fld id="{6F7AC9EB-97E0-40B2-995D-72336D25693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725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1805F3-8ABA-4B54-98D9-10AC764505B9}"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A44B-CBB5-4990-99A8-9E706F817AF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fld id="{CE7D64FF-8D47-4EC8-A265-2FD942673B7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95600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fld id="{4126C8DE-C390-43A1-8380-4ACC4C6DF1F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178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790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609600"/>
            <a:ext cx="5219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fld id="{7CE3BF46-5F1C-415E-8DCE-A5F893FE16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850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805F3-8ABA-4B54-98D9-10AC764505B9}"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1805F3-8ABA-4B54-98D9-10AC764505B9}"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A44B-CBB5-4990-99A8-9E706F817AF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1805F3-8ABA-4B54-98D9-10AC764505B9}"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AA44B-CBB5-4990-99A8-9E706F817AF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1805F3-8ABA-4B54-98D9-10AC764505B9}"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805F3-8ABA-4B54-98D9-10AC764505B9}"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805F3-8ABA-4B54-98D9-10AC764505B9}"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A44B-CBB5-4990-99A8-9E706F817A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805F3-8ABA-4B54-98D9-10AC764505B9}"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AA44B-CBB5-4990-99A8-9E706F817AF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41805F3-8ABA-4B54-98D9-10AC764505B9}" type="datetimeFigureOut">
              <a:rPr lang="en-US" smtClean="0"/>
              <a:t>1/15/2019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5DAA44B-CBB5-4990-99A8-9E706F817A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350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53350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53350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Times New Roman" panose="02020603050405020304" pitchFamily="18" charset="0"/>
              </a:defRPr>
            </a:lvl1pPr>
          </a:lstStyle>
          <a:p>
            <a:pPr eaLnBrk="0" fontAlgn="base" hangingPunct="0">
              <a:spcBef>
                <a:spcPct val="0"/>
              </a:spcBef>
              <a:spcAft>
                <a:spcPct val="0"/>
              </a:spcAft>
            </a:pPr>
            <a:fld id="{7741287B-F9F9-4928-BD01-73E34568C42C}" type="slidenum">
              <a:rPr lang="en-US" altLang="en-US" smtClean="0">
                <a:solidFill>
                  <a:srgbClr val="000000"/>
                </a:solidFill>
              </a:rPr>
              <a:pPr eaLnBrk="0" fontAlgn="base" hangingPunct="0">
                <a:spcBef>
                  <a:spcPct val="0"/>
                </a:spcBef>
                <a:spcAft>
                  <a:spcPct val="0"/>
                </a:spcAft>
              </a:pPr>
              <a:t>‹#›</a:t>
            </a:fld>
            <a:endParaRPr lang="en-US" altLang="en-US" smtClean="0">
              <a:solidFill>
                <a:srgbClr val="000000"/>
              </a:solidFill>
            </a:endParaRPr>
          </a:p>
        </p:txBody>
      </p:sp>
      <p:sp>
        <p:nvSpPr>
          <p:cNvPr id="533509" name="Rectangle 5"/>
          <p:cNvSpPr>
            <a:spLocks noGrp="1" noChangeArrowheads="1"/>
          </p:cNvSpPr>
          <p:nvPr>
            <p:ph type="title"/>
          </p:nvPr>
        </p:nvSpPr>
        <p:spPr bwMode="auto">
          <a:xfrm>
            <a:off x="990600" y="609600"/>
            <a:ext cx="71628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5126" name="Rectangle 6"/>
          <p:cNvSpPr>
            <a:spLocks noGrp="1" noChangeArrowheads="1"/>
          </p:cNvSpPr>
          <p:nvPr>
            <p:ph type="body" idx="1"/>
          </p:nvPr>
        </p:nvSpPr>
        <p:spPr bwMode="auto">
          <a:xfrm>
            <a:off x="990600" y="1752600"/>
            <a:ext cx="716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33511" name="Rectangle 7"/>
          <p:cNvSpPr>
            <a:spLocks noChangeArrowheads="1"/>
          </p:cNvSpPr>
          <p:nvPr/>
        </p:nvSpPr>
        <p:spPr bwMode="auto">
          <a:xfrm>
            <a:off x="5867400" y="76200"/>
            <a:ext cx="2838450" cy="339725"/>
          </a:xfrm>
          <a:prstGeom prst="rect">
            <a:avLst/>
          </a:prstGeom>
          <a:no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8435853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2pPr>
      <a:lvl3pPr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3pPr>
      <a:lvl4pPr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4pPr>
      <a:lvl5pPr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5pPr>
      <a:lvl6pPr marL="457200"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6pPr>
      <a:lvl7pPr marL="914400"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7pPr>
      <a:lvl8pPr marL="1371600"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8pPr>
      <a:lvl9pPr marL="1828800" algn="ctr" rtl="0" eaLnBrk="0" fontAlgn="base" hangingPunct="0">
        <a:lnSpc>
          <a:spcPct val="89000"/>
        </a:lnSpc>
        <a:spcBef>
          <a:spcPct val="0"/>
        </a:spcBef>
        <a:spcAft>
          <a:spcPct val="0"/>
        </a:spcAft>
        <a:defRPr sz="2400" b="1">
          <a:solidFill>
            <a:schemeClr val="tx2"/>
          </a:solidFill>
          <a:effectLst>
            <a:outerShdw blurRad="38100" dist="38100" dir="2700000" algn="tl">
              <a:srgbClr val="C0C0C0"/>
            </a:outerShdw>
          </a:effectLst>
          <a:latin typeface="Arial" charset="0"/>
        </a:defRPr>
      </a:lvl9pPr>
    </p:titleStyle>
    <p:bodyStyle>
      <a:lvl1pPr marL="285750" indent="-285750" algn="l" rtl="0" eaLnBrk="0" fontAlgn="base" hangingPunct="0">
        <a:lnSpc>
          <a:spcPct val="89000"/>
        </a:lnSpc>
        <a:spcBef>
          <a:spcPct val="30000"/>
        </a:spcBef>
        <a:spcAft>
          <a:spcPct val="0"/>
        </a:spcAft>
        <a:buClr>
          <a:schemeClr val="accent1"/>
        </a:buClr>
        <a:buSzPct val="75000"/>
        <a:buFont typeface="Monotype Sorts" pitchFamily="2" charset="2"/>
        <a:buChar char="l"/>
        <a:defRPr sz="2000">
          <a:solidFill>
            <a:schemeClr val="tx1"/>
          </a:solidFill>
          <a:latin typeface="+mn-lt"/>
          <a:ea typeface="+mn-ea"/>
          <a:cs typeface="+mn-cs"/>
        </a:defRPr>
      </a:lvl1pPr>
      <a:lvl2pPr marL="628650" indent="-228600" algn="l" rtl="0" eaLnBrk="0" fontAlgn="base" hangingPunct="0">
        <a:lnSpc>
          <a:spcPct val="89000"/>
        </a:lnSpc>
        <a:spcBef>
          <a:spcPct val="30000"/>
        </a:spcBef>
        <a:spcAft>
          <a:spcPct val="0"/>
        </a:spcAft>
        <a:buClr>
          <a:schemeClr val="tx2"/>
        </a:buClr>
        <a:buSzPct val="100000"/>
        <a:buFont typeface="Monotype Sorts" pitchFamily="2" charset="2"/>
        <a:buChar char="ç"/>
        <a:defRPr sz="2000">
          <a:solidFill>
            <a:schemeClr val="tx1"/>
          </a:solidFill>
          <a:latin typeface="+mn-lt"/>
        </a:defRPr>
      </a:lvl2pPr>
      <a:lvl3pPr marL="971550" indent="-228600" algn="l" rtl="0" eaLnBrk="0" fontAlgn="base" hangingPunct="0">
        <a:lnSpc>
          <a:spcPct val="89000"/>
        </a:lnSpc>
        <a:spcBef>
          <a:spcPct val="30000"/>
        </a:spcBef>
        <a:spcAft>
          <a:spcPct val="0"/>
        </a:spcAft>
        <a:buSzPct val="100000"/>
        <a:buChar char="»"/>
        <a:defRPr sz="2000">
          <a:solidFill>
            <a:schemeClr val="tx1"/>
          </a:solidFill>
          <a:latin typeface="+mn-lt"/>
        </a:defRPr>
      </a:lvl3pPr>
      <a:lvl4pPr marL="1257300" indent="-171450" algn="l" rtl="0" eaLnBrk="0" fontAlgn="base" hangingPunct="0">
        <a:lnSpc>
          <a:spcPct val="89000"/>
        </a:lnSpc>
        <a:spcBef>
          <a:spcPct val="30000"/>
        </a:spcBef>
        <a:spcAft>
          <a:spcPct val="0"/>
        </a:spcAft>
        <a:buClr>
          <a:schemeClr val="hlink"/>
        </a:buClr>
        <a:buSzPct val="59000"/>
        <a:buFont typeface="Monotype Sorts" pitchFamily="2" charset="2"/>
        <a:buChar char="n"/>
        <a:defRPr>
          <a:solidFill>
            <a:schemeClr val="tx1"/>
          </a:solidFill>
          <a:latin typeface="+mn-lt"/>
        </a:defRPr>
      </a:lvl4pPr>
      <a:lvl5pPr marL="1543050" indent="-171450" algn="l" rtl="0" eaLnBrk="0" fontAlgn="base" hangingPunct="0">
        <a:lnSpc>
          <a:spcPct val="89000"/>
        </a:lnSpc>
        <a:spcBef>
          <a:spcPct val="30000"/>
        </a:spcBef>
        <a:spcAft>
          <a:spcPct val="0"/>
        </a:spcAft>
        <a:buSzPct val="100000"/>
        <a:buChar char="–"/>
        <a:defRPr>
          <a:solidFill>
            <a:schemeClr val="tx1"/>
          </a:solidFill>
          <a:latin typeface="+mn-lt"/>
        </a:defRPr>
      </a:lvl5pPr>
      <a:lvl6pPr marL="2000250" indent="-171450" algn="l" rtl="0" eaLnBrk="0" fontAlgn="base" hangingPunct="0">
        <a:lnSpc>
          <a:spcPct val="89000"/>
        </a:lnSpc>
        <a:spcBef>
          <a:spcPct val="30000"/>
        </a:spcBef>
        <a:spcAft>
          <a:spcPct val="0"/>
        </a:spcAft>
        <a:buSzPct val="100000"/>
        <a:buChar char="–"/>
        <a:defRPr>
          <a:solidFill>
            <a:schemeClr val="tx1"/>
          </a:solidFill>
          <a:latin typeface="+mn-lt"/>
        </a:defRPr>
      </a:lvl6pPr>
      <a:lvl7pPr marL="2457450" indent="-171450" algn="l" rtl="0" eaLnBrk="0" fontAlgn="base" hangingPunct="0">
        <a:lnSpc>
          <a:spcPct val="89000"/>
        </a:lnSpc>
        <a:spcBef>
          <a:spcPct val="30000"/>
        </a:spcBef>
        <a:spcAft>
          <a:spcPct val="0"/>
        </a:spcAft>
        <a:buSzPct val="100000"/>
        <a:buChar char="–"/>
        <a:defRPr>
          <a:solidFill>
            <a:schemeClr val="tx1"/>
          </a:solidFill>
          <a:latin typeface="+mn-lt"/>
        </a:defRPr>
      </a:lvl7pPr>
      <a:lvl8pPr marL="2914650" indent="-171450" algn="l" rtl="0" eaLnBrk="0" fontAlgn="base" hangingPunct="0">
        <a:lnSpc>
          <a:spcPct val="89000"/>
        </a:lnSpc>
        <a:spcBef>
          <a:spcPct val="30000"/>
        </a:spcBef>
        <a:spcAft>
          <a:spcPct val="0"/>
        </a:spcAft>
        <a:buSzPct val="100000"/>
        <a:buChar char="–"/>
        <a:defRPr>
          <a:solidFill>
            <a:schemeClr val="tx1"/>
          </a:solidFill>
          <a:latin typeface="+mn-lt"/>
        </a:defRPr>
      </a:lvl8pPr>
      <a:lvl9pPr marL="3371850" indent="-171450" algn="l" rtl="0" eaLnBrk="0" fontAlgn="base" hangingPunct="0">
        <a:lnSpc>
          <a:spcPct val="89000"/>
        </a:lnSpc>
        <a:spcBef>
          <a:spcPct val="3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581400"/>
            <a:ext cx="6512511" cy="1143000"/>
          </a:xfrm>
        </p:spPr>
        <p:txBody>
          <a:bodyPr/>
          <a:lstStyle/>
          <a:p>
            <a:r>
              <a:rPr lang="en-US" dirty="0" smtClean="0"/>
              <a:t>Throwing Eggs!</a:t>
            </a:r>
            <a:endParaRPr lang="en-US" dirty="0"/>
          </a:p>
        </p:txBody>
      </p:sp>
      <p:sp>
        <p:nvSpPr>
          <p:cNvPr id="3" name="Content Placeholder 2"/>
          <p:cNvSpPr>
            <a:spLocks noGrp="1"/>
          </p:cNvSpPr>
          <p:nvPr>
            <p:ph sz="quarter" idx="13"/>
          </p:nvPr>
        </p:nvSpPr>
        <p:spPr>
          <a:xfrm>
            <a:off x="533400" y="304800"/>
            <a:ext cx="7848600" cy="3505200"/>
          </a:xfrm>
        </p:spPr>
        <p:txBody>
          <a:bodyPr>
            <a:noAutofit/>
          </a:bodyPr>
          <a:lstStyle/>
          <a:p>
            <a:pPr marL="45720" indent="0">
              <a:buNone/>
            </a:pPr>
            <a:endParaRPr lang="en-US" sz="2400" dirty="0" smtClean="0"/>
          </a:p>
          <a:p>
            <a:pPr marL="45720" indent="0">
              <a:buNone/>
            </a:pPr>
            <a:r>
              <a:rPr lang="en-US" sz="2400" b="1" u="sng" dirty="0" smtClean="0"/>
              <a:t>Warm-up:</a:t>
            </a:r>
          </a:p>
          <a:p>
            <a:r>
              <a:rPr lang="en-US" sz="2400" dirty="0" smtClean="0"/>
              <a:t>Imagine that you are in an egg-throwing competition.  How do you catch the egg thrown by your partner so that it doesn’t break (be specific)?  Why?</a:t>
            </a:r>
          </a:p>
          <a:p>
            <a:pPr marL="45720" indent="0">
              <a:buNone/>
            </a:pPr>
            <a:endParaRPr lang="en-US" sz="2400" dirty="0"/>
          </a:p>
        </p:txBody>
      </p:sp>
    </p:spTree>
    <p:extLst>
      <p:ext uri="{BB962C8B-B14F-4D97-AF65-F5344CB8AC3E}">
        <p14:creationId xmlns:p14="http://schemas.microsoft.com/office/powerpoint/2010/main" val="3260464777"/>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1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10"/>
                                        <p:tgtEl>
                                          <p:spTgt spid="3">
                                            <p:txEl>
                                              <p:pRg st="2" end="2"/>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4724400" y="4430713"/>
            <a:ext cx="4183063" cy="1219200"/>
            <a:chOff x="280" y="1689"/>
            <a:chExt cx="2626" cy="810"/>
          </a:xfrm>
        </p:grpSpPr>
        <p:sp>
          <p:nvSpPr>
            <p:cNvPr id="18440" name="Rectangle 3"/>
            <p:cNvSpPr>
              <a:spLocks noChangeArrowheads="1"/>
            </p:cNvSpPr>
            <p:nvPr/>
          </p:nvSpPr>
          <p:spPr bwMode="auto">
            <a:xfrm>
              <a:off x="280" y="1689"/>
              <a:ext cx="2626" cy="810"/>
            </a:xfrm>
            <a:prstGeom prst="rect">
              <a:avLst/>
            </a:prstGeom>
            <a:solidFill>
              <a:schemeClr val="bg2"/>
            </a:solidFill>
            <a:ln w="9525">
              <a:solidFill>
                <a:schemeClr val="tx1"/>
              </a:solidFill>
              <a:miter lim="800000"/>
              <a:headEnd type="none" w="sm" len="sm"/>
              <a:tailEnd type="none" w="sm" len="sm"/>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nvGrpSpPr>
            <p:cNvPr id="18441" name="Group 4"/>
            <p:cNvGrpSpPr>
              <a:grpSpLocks/>
            </p:cNvGrpSpPr>
            <p:nvPr/>
          </p:nvGrpSpPr>
          <p:grpSpPr bwMode="auto">
            <a:xfrm>
              <a:off x="1783" y="1790"/>
              <a:ext cx="897" cy="562"/>
              <a:chOff x="3183" y="909"/>
              <a:chExt cx="1209" cy="747"/>
            </a:xfrm>
          </p:grpSpPr>
          <p:sp>
            <p:nvSpPr>
              <p:cNvPr id="18450" name="Rectangle 5"/>
              <p:cNvSpPr>
                <a:spLocks noChangeArrowheads="1"/>
              </p:cNvSpPr>
              <p:nvPr/>
            </p:nvSpPr>
            <p:spPr bwMode="auto">
              <a:xfrm>
                <a:off x="4320" y="1422"/>
                <a:ext cx="72" cy="127"/>
              </a:xfrm>
              <a:prstGeom prst="rect">
                <a:avLst/>
              </a:prstGeom>
              <a:solidFill>
                <a:srgbClr val="E263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1" name="Freeform 6"/>
              <p:cNvSpPr>
                <a:spLocks/>
              </p:cNvSpPr>
              <p:nvPr/>
            </p:nvSpPr>
            <p:spPr bwMode="auto">
              <a:xfrm>
                <a:off x="3183" y="909"/>
                <a:ext cx="1189" cy="663"/>
              </a:xfrm>
              <a:custGeom>
                <a:avLst/>
                <a:gdLst>
                  <a:gd name="T0" fmla="*/ 0 w 2105"/>
                  <a:gd name="T1" fmla="*/ 1122 h 1175"/>
                  <a:gd name="T2" fmla="*/ 2079 w 2105"/>
                  <a:gd name="T3" fmla="*/ 1175 h 1175"/>
                  <a:gd name="T4" fmla="*/ 2105 w 2105"/>
                  <a:gd name="T5" fmla="*/ 29 h 1175"/>
                  <a:gd name="T6" fmla="*/ 833 w 2105"/>
                  <a:gd name="T7" fmla="*/ 0 h 1175"/>
                  <a:gd name="T8" fmla="*/ 813 w 2105"/>
                  <a:gd name="T9" fmla="*/ 847 h 1175"/>
                  <a:gd name="T10" fmla="*/ 748 w 2105"/>
                  <a:gd name="T11" fmla="*/ 846 h 1175"/>
                  <a:gd name="T12" fmla="*/ 763 w 2105"/>
                  <a:gd name="T13" fmla="*/ 220 h 1175"/>
                  <a:gd name="T14" fmla="*/ 168 w 2105"/>
                  <a:gd name="T15" fmla="*/ 206 h 1175"/>
                  <a:gd name="T16" fmla="*/ 10 w 2105"/>
                  <a:gd name="T17" fmla="*/ 476 h 1175"/>
                  <a:gd name="T18" fmla="*/ 0 w 2105"/>
                  <a:gd name="T19" fmla="*/ 1122 h 1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05"/>
                  <a:gd name="T31" fmla="*/ 0 h 1175"/>
                  <a:gd name="T32" fmla="*/ 2105 w 2105"/>
                  <a:gd name="T33" fmla="*/ 1175 h 11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05" h="1175">
                    <a:moveTo>
                      <a:pt x="0" y="1122"/>
                    </a:moveTo>
                    <a:lnTo>
                      <a:pt x="2079" y="1175"/>
                    </a:lnTo>
                    <a:lnTo>
                      <a:pt x="2105" y="29"/>
                    </a:lnTo>
                    <a:lnTo>
                      <a:pt x="833" y="0"/>
                    </a:lnTo>
                    <a:lnTo>
                      <a:pt x="813" y="847"/>
                    </a:lnTo>
                    <a:lnTo>
                      <a:pt x="748" y="846"/>
                    </a:lnTo>
                    <a:lnTo>
                      <a:pt x="763" y="220"/>
                    </a:lnTo>
                    <a:lnTo>
                      <a:pt x="168" y="206"/>
                    </a:lnTo>
                    <a:lnTo>
                      <a:pt x="10" y="476"/>
                    </a:lnTo>
                    <a:lnTo>
                      <a:pt x="0" y="1122"/>
                    </a:lnTo>
                    <a:close/>
                  </a:path>
                </a:pathLst>
              </a:custGeom>
              <a:solidFill>
                <a:srgbClr val="E282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2" name="Freeform 7"/>
              <p:cNvSpPr>
                <a:spLocks/>
              </p:cNvSpPr>
              <p:nvPr/>
            </p:nvSpPr>
            <p:spPr bwMode="auto">
              <a:xfrm>
                <a:off x="3251" y="1081"/>
                <a:ext cx="284" cy="135"/>
              </a:xfrm>
              <a:custGeom>
                <a:avLst/>
                <a:gdLst>
                  <a:gd name="T0" fmla="*/ 0 w 503"/>
                  <a:gd name="T1" fmla="*/ 230 h 241"/>
                  <a:gd name="T2" fmla="*/ 488 w 503"/>
                  <a:gd name="T3" fmla="*/ 241 h 241"/>
                  <a:gd name="T4" fmla="*/ 503 w 503"/>
                  <a:gd name="T5" fmla="*/ 3 h 241"/>
                  <a:gd name="T6" fmla="*/ 163 w 503"/>
                  <a:gd name="T7" fmla="*/ 0 h 241"/>
                  <a:gd name="T8" fmla="*/ 0 w 503"/>
                  <a:gd name="T9" fmla="*/ 230 h 241"/>
                  <a:gd name="T10" fmla="*/ 0 60000 65536"/>
                  <a:gd name="T11" fmla="*/ 0 60000 65536"/>
                  <a:gd name="T12" fmla="*/ 0 60000 65536"/>
                  <a:gd name="T13" fmla="*/ 0 60000 65536"/>
                  <a:gd name="T14" fmla="*/ 0 60000 65536"/>
                  <a:gd name="T15" fmla="*/ 0 w 503"/>
                  <a:gd name="T16" fmla="*/ 0 h 241"/>
                  <a:gd name="T17" fmla="*/ 503 w 503"/>
                  <a:gd name="T18" fmla="*/ 241 h 241"/>
                </a:gdLst>
                <a:ahLst/>
                <a:cxnLst>
                  <a:cxn ang="T10">
                    <a:pos x="T0" y="T1"/>
                  </a:cxn>
                  <a:cxn ang="T11">
                    <a:pos x="T2" y="T3"/>
                  </a:cxn>
                  <a:cxn ang="T12">
                    <a:pos x="T4" y="T5"/>
                  </a:cxn>
                  <a:cxn ang="T13">
                    <a:pos x="T6" y="T7"/>
                  </a:cxn>
                  <a:cxn ang="T14">
                    <a:pos x="T8" y="T9"/>
                  </a:cxn>
                </a:cxnLst>
                <a:rect l="T15" t="T16" r="T17" b="T18"/>
                <a:pathLst>
                  <a:path w="503" h="241">
                    <a:moveTo>
                      <a:pt x="0" y="230"/>
                    </a:moveTo>
                    <a:lnTo>
                      <a:pt x="488" y="241"/>
                    </a:lnTo>
                    <a:lnTo>
                      <a:pt x="503" y="3"/>
                    </a:lnTo>
                    <a:lnTo>
                      <a:pt x="163" y="0"/>
                    </a:lnTo>
                    <a:lnTo>
                      <a:pt x="0" y="230"/>
                    </a:lnTo>
                    <a:close/>
                  </a:path>
                </a:pathLst>
              </a:custGeom>
              <a:solidFill>
                <a:srgbClr val="00214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3" name="Freeform 8"/>
              <p:cNvSpPr>
                <a:spLocks/>
              </p:cNvSpPr>
              <p:nvPr/>
            </p:nvSpPr>
            <p:spPr bwMode="auto">
              <a:xfrm>
                <a:off x="3288" y="1343"/>
                <a:ext cx="313" cy="298"/>
              </a:xfrm>
              <a:custGeom>
                <a:avLst/>
                <a:gdLst>
                  <a:gd name="T0" fmla="*/ 243 w 555"/>
                  <a:gd name="T1" fmla="*/ 525 h 527"/>
                  <a:gd name="T2" fmla="*/ 190 w 555"/>
                  <a:gd name="T3" fmla="*/ 514 h 527"/>
                  <a:gd name="T4" fmla="*/ 141 w 555"/>
                  <a:gd name="T5" fmla="*/ 493 h 527"/>
                  <a:gd name="T6" fmla="*/ 97 w 555"/>
                  <a:gd name="T7" fmla="*/ 463 h 527"/>
                  <a:gd name="T8" fmla="*/ 60 w 555"/>
                  <a:gd name="T9" fmla="*/ 427 h 527"/>
                  <a:gd name="T10" fmla="*/ 31 w 555"/>
                  <a:gd name="T11" fmla="*/ 385 h 527"/>
                  <a:gd name="T12" fmla="*/ 12 w 555"/>
                  <a:gd name="T13" fmla="*/ 336 h 527"/>
                  <a:gd name="T14" fmla="*/ 1 w 555"/>
                  <a:gd name="T15" fmla="*/ 284 h 527"/>
                  <a:gd name="T16" fmla="*/ 2 w 555"/>
                  <a:gd name="T17" fmla="*/ 231 h 527"/>
                  <a:gd name="T18" fmla="*/ 14 w 555"/>
                  <a:gd name="T19" fmla="*/ 179 h 527"/>
                  <a:gd name="T20" fmla="*/ 37 w 555"/>
                  <a:gd name="T21" fmla="*/ 132 h 527"/>
                  <a:gd name="T22" fmla="*/ 67 w 555"/>
                  <a:gd name="T23" fmla="*/ 91 h 527"/>
                  <a:gd name="T24" fmla="*/ 106 w 555"/>
                  <a:gd name="T25" fmla="*/ 56 h 527"/>
                  <a:gd name="T26" fmla="*/ 151 w 555"/>
                  <a:gd name="T27" fmla="*/ 29 h 527"/>
                  <a:gd name="T28" fmla="*/ 200 w 555"/>
                  <a:gd name="T29" fmla="*/ 10 h 527"/>
                  <a:gd name="T30" fmla="*/ 254 w 555"/>
                  <a:gd name="T31" fmla="*/ 1 h 527"/>
                  <a:gd name="T32" fmla="*/ 312 w 555"/>
                  <a:gd name="T33" fmla="*/ 2 h 527"/>
                  <a:gd name="T34" fmla="*/ 365 w 555"/>
                  <a:gd name="T35" fmla="*/ 14 h 527"/>
                  <a:gd name="T36" fmla="*/ 414 w 555"/>
                  <a:gd name="T37" fmla="*/ 34 h 527"/>
                  <a:gd name="T38" fmla="*/ 458 w 555"/>
                  <a:gd name="T39" fmla="*/ 64 h 527"/>
                  <a:gd name="T40" fmla="*/ 495 w 555"/>
                  <a:gd name="T41" fmla="*/ 101 h 527"/>
                  <a:gd name="T42" fmla="*/ 524 w 555"/>
                  <a:gd name="T43" fmla="*/ 144 h 527"/>
                  <a:gd name="T44" fmla="*/ 543 w 555"/>
                  <a:gd name="T45" fmla="*/ 191 h 527"/>
                  <a:gd name="T46" fmla="*/ 554 w 555"/>
                  <a:gd name="T47" fmla="*/ 243 h 527"/>
                  <a:gd name="T48" fmla="*/ 553 w 555"/>
                  <a:gd name="T49" fmla="*/ 297 h 527"/>
                  <a:gd name="T50" fmla="*/ 541 w 555"/>
                  <a:gd name="T51" fmla="*/ 349 h 527"/>
                  <a:gd name="T52" fmla="*/ 518 w 555"/>
                  <a:gd name="T53" fmla="*/ 395 h 527"/>
                  <a:gd name="T54" fmla="*/ 488 w 555"/>
                  <a:gd name="T55" fmla="*/ 436 h 527"/>
                  <a:gd name="T56" fmla="*/ 449 w 555"/>
                  <a:gd name="T57" fmla="*/ 471 h 527"/>
                  <a:gd name="T58" fmla="*/ 404 w 555"/>
                  <a:gd name="T59" fmla="*/ 499 h 527"/>
                  <a:gd name="T60" fmla="*/ 355 w 555"/>
                  <a:gd name="T61" fmla="*/ 517 h 527"/>
                  <a:gd name="T62" fmla="*/ 301 w 555"/>
                  <a:gd name="T63" fmla="*/ 526 h 5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55"/>
                  <a:gd name="T97" fmla="*/ 0 h 527"/>
                  <a:gd name="T98" fmla="*/ 555 w 555"/>
                  <a:gd name="T99" fmla="*/ 527 h 52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55" h="527">
                    <a:moveTo>
                      <a:pt x="272" y="527"/>
                    </a:moveTo>
                    <a:lnTo>
                      <a:pt x="243" y="525"/>
                    </a:lnTo>
                    <a:lnTo>
                      <a:pt x="217" y="520"/>
                    </a:lnTo>
                    <a:lnTo>
                      <a:pt x="190" y="514"/>
                    </a:lnTo>
                    <a:lnTo>
                      <a:pt x="165" y="504"/>
                    </a:lnTo>
                    <a:lnTo>
                      <a:pt x="141" y="493"/>
                    </a:lnTo>
                    <a:lnTo>
                      <a:pt x="118" y="479"/>
                    </a:lnTo>
                    <a:lnTo>
                      <a:pt x="97" y="463"/>
                    </a:lnTo>
                    <a:lnTo>
                      <a:pt x="77" y="446"/>
                    </a:lnTo>
                    <a:lnTo>
                      <a:pt x="60" y="427"/>
                    </a:lnTo>
                    <a:lnTo>
                      <a:pt x="45" y="406"/>
                    </a:lnTo>
                    <a:lnTo>
                      <a:pt x="31" y="385"/>
                    </a:lnTo>
                    <a:lnTo>
                      <a:pt x="20" y="360"/>
                    </a:lnTo>
                    <a:lnTo>
                      <a:pt x="12" y="336"/>
                    </a:lnTo>
                    <a:lnTo>
                      <a:pt x="5" y="311"/>
                    </a:lnTo>
                    <a:lnTo>
                      <a:pt x="1" y="284"/>
                    </a:lnTo>
                    <a:lnTo>
                      <a:pt x="0" y="258"/>
                    </a:lnTo>
                    <a:lnTo>
                      <a:pt x="2" y="231"/>
                    </a:lnTo>
                    <a:lnTo>
                      <a:pt x="7" y="205"/>
                    </a:lnTo>
                    <a:lnTo>
                      <a:pt x="14" y="179"/>
                    </a:lnTo>
                    <a:lnTo>
                      <a:pt x="24" y="155"/>
                    </a:lnTo>
                    <a:lnTo>
                      <a:pt x="37" y="132"/>
                    </a:lnTo>
                    <a:lnTo>
                      <a:pt x="51" y="112"/>
                    </a:lnTo>
                    <a:lnTo>
                      <a:pt x="67" y="91"/>
                    </a:lnTo>
                    <a:lnTo>
                      <a:pt x="85" y="72"/>
                    </a:lnTo>
                    <a:lnTo>
                      <a:pt x="106" y="56"/>
                    </a:lnTo>
                    <a:lnTo>
                      <a:pt x="128" y="41"/>
                    </a:lnTo>
                    <a:lnTo>
                      <a:pt x="151" y="29"/>
                    </a:lnTo>
                    <a:lnTo>
                      <a:pt x="175" y="18"/>
                    </a:lnTo>
                    <a:lnTo>
                      <a:pt x="200" y="10"/>
                    </a:lnTo>
                    <a:lnTo>
                      <a:pt x="227" y="4"/>
                    </a:lnTo>
                    <a:lnTo>
                      <a:pt x="254" y="1"/>
                    </a:lnTo>
                    <a:lnTo>
                      <a:pt x="283" y="0"/>
                    </a:lnTo>
                    <a:lnTo>
                      <a:pt x="312" y="2"/>
                    </a:lnTo>
                    <a:lnTo>
                      <a:pt x="339" y="7"/>
                    </a:lnTo>
                    <a:lnTo>
                      <a:pt x="365" y="14"/>
                    </a:lnTo>
                    <a:lnTo>
                      <a:pt x="390" y="23"/>
                    </a:lnTo>
                    <a:lnTo>
                      <a:pt x="414" y="34"/>
                    </a:lnTo>
                    <a:lnTo>
                      <a:pt x="438" y="48"/>
                    </a:lnTo>
                    <a:lnTo>
                      <a:pt x="458" y="64"/>
                    </a:lnTo>
                    <a:lnTo>
                      <a:pt x="478" y="82"/>
                    </a:lnTo>
                    <a:lnTo>
                      <a:pt x="495" y="101"/>
                    </a:lnTo>
                    <a:lnTo>
                      <a:pt x="510" y="122"/>
                    </a:lnTo>
                    <a:lnTo>
                      <a:pt x="524" y="144"/>
                    </a:lnTo>
                    <a:lnTo>
                      <a:pt x="535" y="167"/>
                    </a:lnTo>
                    <a:lnTo>
                      <a:pt x="543" y="191"/>
                    </a:lnTo>
                    <a:lnTo>
                      <a:pt x="550" y="218"/>
                    </a:lnTo>
                    <a:lnTo>
                      <a:pt x="554" y="243"/>
                    </a:lnTo>
                    <a:lnTo>
                      <a:pt x="555" y="270"/>
                    </a:lnTo>
                    <a:lnTo>
                      <a:pt x="553" y="297"/>
                    </a:lnTo>
                    <a:lnTo>
                      <a:pt x="548" y="323"/>
                    </a:lnTo>
                    <a:lnTo>
                      <a:pt x="541" y="349"/>
                    </a:lnTo>
                    <a:lnTo>
                      <a:pt x="531" y="372"/>
                    </a:lnTo>
                    <a:lnTo>
                      <a:pt x="518" y="395"/>
                    </a:lnTo>
                    <a:lnTo>
                      <a:pt x="504" y="417"/>
                    </a:lnTo>
                    <a:lnTo>
                      <a:pt x="488" y="436"/>
                    </a:lnTo>
                    <a:lnTo>
                      <a:pt x="470" y="455"/>
                    </a:lnTo>
                    <a:lnTo>
                      <a:pt x="449" y="471"/>
                    </a:lnTo>
                    <a:lnTo>
                      <a:pt x="427" y="486"/>
                    </a:lnTo>
                    <a:lnTo>
                      <a:pt x="404" y="499"/>
                    </a:lnTo>
                    <a:lnTo>
                      <a:pt x="380" y="509"/>
                    </a:lnTo>
                    <a:lnTo>
                      <a:pt x="355" y="517"/>
                    </a:lnTo>
                    <a:lnTo>
                      <a:pt x="328" y="523"/>
                    </a:lnTo>
                    <a:lnTo>
                      <a:pt x="301" y="526"/>
                    </a:lnTo>
                    <a:lnTo>
                      <a:pt x="272" y="527"/>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4" name="Freeform 9"/>
              <p:cNvSpPr>
                <a:spLocks/>
              </p:cNvSpPr>
              <p:nvPr/>
            </p:nvSpPr>
            <p:spPr bwMode="auto">
              <a:xfrm>
                <a:off x="3401" y="1452"/>
                <a:ext cx="87" cy="82"/>
              </a:xfrm>
              <a:custGeom>
                <a:avLst/>
                <a:gdLst>
                  <a:gd name="T0" fmla="*/ 76 w 155"/>
                  <a:gd name="T1" fmla="*/ 146 h 146"/>
                  <a:gd name="T2" fmla="*/ 61 w 155"/>
                  <a:gd name="T3" fmla="*/ 144 h 146"/>
                  <a:gd name="T4" fmla="*/ 46 w 155"/>
                  <a:gd name="T5" fmla="*/ 139 h 146"/>
                  <a:gd name="T6" fmla="*/ 34 w 155"/>
                  <a:gd name="T7" fmla="*/ 132 h 146"/>
                  <a:gd name="T8" fmla="*/ 22 w 155"/>
                  <a:gd name="T9" fmla="*/ 123 h 146"/>
                  <a:gd name="T10" fmla="*/ 13 w 155"/>
                  <a:gd name="T11" fmla="*/ 113 h 146"/>
                  <a:gd name="T12" fmla="*/ 6 w 155"/>
                  <a:gd name="T13" fmla="*/ 100 h 146"/>
                  <a:gd name="T14" fmla="*/ 2 w 155"/>
                  <a:gd name="T15" fmla="*/ 86 h 146"/>
                  <a:gd name="T16" fmla="*/ 0 w 155"/>
                  <a:gd name="T17" fmla="*/ 71 h 146"/>
                  <a:gd name="T18" fmla="*/ 3 w 155"/>
                  <a:gd name="T19" fmla="*/ 56 h 146"/>
                  <a:gd name="T20" fmla="*/ 7 w 155"/>
                  <a:gd name="T21" fmla="*/ 43 h 146"/>
                  <a:gd name="T22" fmla="*/ 14 w 155"/>
                  <a:gd name="T23" fmla="*/ 30 h 146"/>
                  <a:gd name="T24" fmla="*/ 25 w 155"/>
                  <a:gd name="T25" fmla="*/ 20 h 146"/>
                  <a:gd name="T26" fmla="*/ 35 w 155"/>
                  <a:gd name="T27" fmla="*/ 12 h 146"/>
                  <a:gd name="T28" fmla="*/ 49 w 155"/>
                  <a:gd name="T29" fmla="*/ 5 h 146"/>
                  <a:gd name="T30" fmla="*/ 63 w 155"/>
                  <a:gd name="T31" fmla="*/ 1 h 146"/>
                  <a:gd name="T32" fmla="*/ 79 w 155"/>
                  <a:gd name="T33" fmla="*/ 0 h 146"/>
                  <a:gd name="T34" fmla="*/ 95 w 155"/>
                  <a:gd name="T35" fmla="*/ 1 h 146"/>
                  <a:gd name="T36" fmla="*/ 109 w 155"/>
                  <a:gd name="T37" fmla="*/ 6 h 146"/>
                  <a:gd name="T38" fmla="*/ 121 w 155"/>
                  <a:gd name="T39" fmla="*/ 13 h 146"/>
                  <a:gd name="T40" fmla="*/ 133 w 155"/>
                  <a:gd name="T41" fmla="*/ 22 h 146"/>
                  <a:gd name="T42" fmla="*/ 142 w 155"/>
                  <a:gd name="T43" fmla="*/ 33 h 146"/>
                  <a:gd name="T44" fmla="*/ 149 w 155"/>
                  <a:gd name="T45" fmla="*/ 46 h 146"/>
                  <a:gd name="T46" fmla="*/ 153 w 155"/>
                  <a:gd name="T47" fmla="*/ 60 h 146"/>
                  <a:gd name="T48" fmla="*/ 155 w 155"/>
                  <a:gd name="T49" fmla="*/ 75 h 146"/>
                  <a:gd name="T50" fmla="*/ 152 w 155"/>
                  <a:gd name="T51" fmla="*/ 90 h 146"/>
                  <a:gd name="T52" fmla="*/ 148 w 155"/>
                  <a:gd name="T53" fmla="*/ 104 h 146"/>
                  <a:gd name="T54" fmla="*/ 141 w 155"/>
                  <a:gd name="T55" fmla="*/ 115 h 146"/>
                  <a:gd name="T56" fmla="*/ 130 w 155"/>
                  <a:gd name="T57" fmla="*/ 126 h 146"/>
                  <a:gd name="T58" fmla="*/ 119 w 155"/>
                  <a:gd name="T59" fmla="*/ 135 h 146"/>
                  <a:gd name="T60" fmla="*/ 106 w 155"/>
                  <a:gd name="T61" fmla="*/ 142 h 146"/>
                  <a:gd name="T62" fmla="*/ 91 w 155"/>
                  <a:gd name="T63" fmla="*/ 145 h 146"/>
                  <a:gd name="T64" fmla="*/ 76 w 155"/>
                  <a:gd name="T65" fmla="*/ 146 h 1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5"/>
                  <a:gd name="T100" fmla="*/ 0 h 146"/>
                  <a:gd name="T101" fmla="*/ 155 w 155"/>
                  <a:gd name="T102" fmla="*/ 146 h 1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5" h="146">
                    <a:moveTo>
                      <a:pt x="76" y="146"/>
                    </a:moveTo>
                    <a:lnTo>
                      <a:pt x="61" y="144"/>
                    </a:lnTo>
                    <a:lnTo>
                      <a:pt x="46" y="139"/>
                    </a:lnTo>
                    <a:lnTo>
                      <a:pt x="34" y="132"/>
                    </a:lnTo>
                    <a:lnTo>
                      <a:pt x="22" y="123"/>
                    </a:lnTo>
                    <a:lnTo>
                      <a:pt x="13" y="113"/>
                    </a:lnTo>
                    <a:lnTo>
                      <a:pt x="6" y="100"/>
                    </a:lnTo>
                    <a:lnTo>
                      <a:pt x="2" y="86"/>
                    </a:lnTo>
                    <a:lnTo>
                      <a:pt x="0" y="71"/>
                    </a:lnTo>
                    <a:lnTo>
                      <a:pt x="3" y="56"/>
                    </a:lnTo>
                    <a:lnTo>
                      <a:pt x="7" y="43"/>
                    </a:lnTo>
                    <a:lnTo>
                      <a:pt x="14" y="30"/>
                    </a:lnTo>
                    <a:lnTo>
                      <a:pt x="25" y="20"/>
                    </a:lnTo>
                    <a:lnTo>
                      <a:pt x="35" y="12"/>
                    </a:lnTo>
                    <a:lnTo>
                      <a:pt x="49" y="5"/>
                    </a:lnTo>
                    <a:lnTo>
                      <a:pt x="63" y="1"/>
                    </a:lnTo>
                    <a:lnTo>
                      <a:pt x="79" y="0"/>
                    </a:lnTo>
                    <a:lnTo>
                      <a:pt x="95" y="1"/>
                    </a:lnTo>
                    <a:lnTo>
                      <a:pt x="109" y="6"/>
                    </a:lnTo>
                    <a:lnTo>
                      <a:pt x="121" y="13"/>
                    </a:lnTo>
                    <a:lnTo>
                      <a:pt x="133" y="22"/>
                    </a:lnTo>
                    <a:lnTo>
                      <a:pt x="142" y="33"/>
                    </a:lnTo>
                    <a:lnTo>
                      <a:pt x="149" y="46"/>
                    </a:lnTo>
                    <a:lnTo>
                      <a:pt x="153" y="60"/>
                    </a:lnTo>
                    <a:lnTo>
                      <a:pt x="155" y="75"/>
                    </a:lnTo>
                    <a:lnTo>
                      <a:pt x="152" y="90"/>
                    </a:lnTo>
                    <a:lnTo>
                      <a:pt x="148" y="104"/>
                    </a:lnTo>
                    <a:lnTo>
                      <a:pt x="141" y="115"/>
                    </a:lnTo>
                    <a:lnTo>
                      <a:pt x="130" y="126"/>
                    </a:lnTo>
                    <a:lnTo>
                      <a:pt x="119" y="135"/>
                    </a:lnTo>
                    <a:lnTo>
                      <a:pt x="106" y="142"/>
                    </a:lnTo>
                    <a:lnTo>
                      <a:pt x="91" y="145"/>
                    </a:lnTo>
                    <a:lnTo>
                      <a:pt x="76" y="146"/>
                    </a:lnTo>
                    <a:close/>
                  </a:path>
                </a:pathLst>
              </a:custGeom>
              <a:solidFill>
                <a:srgbClr val="DBAD87"/>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5" name="Freeform 10"/>
              <p:cNvSpPr>
                <a:spLocks/>
              </p:cNvSpPr>
              <p:nvPr/>
            </p:nvSpPr>
            <p:spPr bwMode="auto">
              <a:xfrm>
                <a:off x="3936" y="1359"/>
                <a:ext cx="313" cy="297"/>
              </a:xfrm>
              <a:custGeom>
                <a:avLst/>
                <a:gdLst>
                  <a:gd name="T0" fmla="*/ 243 w 554"/>
                  <a:gd name="T1" fmla="*/ 526 h 528"/>
                  <a:gd name="T2" fmla="*/ 189 w 554"/>
                  <a:gd name="T3" fmla="*/ 514 h 528"/>
                  <a:gd name="T4" fmla="*/ 139 w 554"/>
                  <a:gd name="T5" fmla="*/ 493 h 528"/>
                  <a:gd name="T6" fmla="*/ 97 w 554"/>
                  <a:gd name="T7" fmla="*/ 463 h 528"/>
                  <a:gd name="T8" fmla="*/ 60 w 554"/>
                  <a:gd name="T9" fmla="*/ 427 h 528"/>
                  <a:gd name="T10" fmla="*/ 31 w 554"/>
                  <a:gd name="T11" fmla="*/ 384 h 528"/>
                  <a:gd name="T12" fmla="*/ 10 w 554"/>
                  <a:gd name="T13" fmla="*/ 337 h 528"/>
                  <a:gd name="T14" fmla="*/ 1 w 554"/>
                  <a:gd name="T15" fmla="*/ 285 h 528"/>
                  <a:gd name="T16" fmla="*/ 2 w 554"/>
                  <a:gd name="T17" fmla="*/ 231 h 528"/>
                  <a:gd name="T18" fmla="*/ 14 w 554"/>
                  <a:gd name="T19" fmla="*/ 179 h 528"/>
                  <a:gd name="T20" fmla="*/ 37 w 554"/>
                  <a:gd name="T21" fmla="*/ 133 h 528"/>
                  <a:gd name="T22" fmla="*/ 67 w 554"/>
                  <a:gd name="T23" fmla="*/ 91 h 528"/>
                  <a:gd name="T24" fmla="*/ 106 w 554"/>
                  <a:gd name="T25" fmla="*/ 57 h 528"/>
                  <a:gd name="T26" fmla="*/ 151 w 554"/>
                  <a:gd name="T27" fmla="*/ 29 h 528"/>
                  <a:gd name="T28" fmla="*/ 200 w 554"/>
                  <a:gd name="T29" fmla="*/ 11 h 528"/>
                  <a:gd name="T30" fmla="*/ 254 w 554"/>
                  <a:gd name="T31" fmla="*/ 1 h 528"/>
                  <a:gd name="T32" fmla="*/ 312 w 554"/>
                  <a:gd name="T33" fmla="*/ 3 h 528"/>
                  <a:gd name="T34" fmla="*/ 365 w 554"/>
                  <a:gd name="T35" fmla="*/ 14 h 528"/>
                  <a:gd name="T36" fmla="*/ 414 w 554"/>
                  <a:gd name="T37" fmla="*/ 35 h 528"/>
                  <a:gd name="T38" fmla="*/ 458 w 554"/>
                  <a:gd name="T39" fmla="*/ 65 h 528"/>
                  <a:gd name="T40" fmla="*/ 495 w 554"/>
                  <a:gd name="T41" fmla="*/ 100 h 528"/>
                  <a:gd name="T42" fmla="*/ 524 w 554"/>
                  <a:gd name="T43" fmla="*/ 143 h 528"/>
                  <a:gd name="T44" fmla="*/ 543 w 554"/>
                  <a:gd name="T45" fmla="*/ 192 h 528"/>
                  <a:gd name="T46" fmla="*/ 552 w 554"/>
                  <a:gd name="T47" fmla="*/ 243 h 528"/>
                  <a:gd name="T48" fmla="*/ 551 w 554"/>
                  <a:gd name="T49" fmla="*/ 296 h 528"/>
                  <a:gd name="T50" fmla="*/ 540 w 554"/>
                  <a:gd name="T51" fmla="*/ 348 h 528"/>
                  <a:gd name="T52" fmla="*/ 517 w 554"/>
                  <a:gd name="T53" fmla="*/ 395 h 528"/>
                  <a:gd name="T54" fmla="*/ 487 w 554"/>
                  <a:gd name="T55" fmla="*/ 437 h 528"/>
                  <a:gd name="T56" fmla="*/ 448 w 554"/>
                  <a:gd name="T57" fmla="*/ 471 h 528"/>
                  <a:gd name="T58" fmla="*/ 403 w 554"/>
                  <a:gd name="T59" fmla="*/ 499 h 528"/>
                  <a:gd name="T60" fmla="*/ 353 w 554"/>
                  <a:gd name="T61" fmla="*/ 518 h 528"/>
                  <a:gd name="T62" fmla="*/ 299 w 554"/>
                  <a:gd name="T63" fmla="*/ 527 h 5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54"/>
                  <a:gd name="T97" fmla="*/ 0 h 528"/>
                  <a:gd name="T98" fmla="*/ 554 w 554"/>
                  <a:gd name="T99" fmla="*/ 528 h 5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54" h="528">
                    <a:moveTo>
                      <a:pt x="270" y="528"/>
                    </a:moveTo>
                    <a:lnTo>
                      <a:pt x="243" y="526"/>
                    </a:lnTo>
                    <a:lnTo>
                      <a:pt x="215" y="521"/>
                    </a:lnTo>
                    <a:lnTo>
                      <a:pt x="189" y="514"/>
                    </a:lnTo>
                    <a:lnTo>
                      <a:pt x="163" y="505"/>
                    </a:lnTo>
                    <a:lnTo>
                      <a:pt x="139" y="493"/>
                    </a:lnTo>
                    <a:lnTo>
                      <a:pt x="117" y="480"/>
                    </a:lnTo>
                    <a:lnTo>
                      <a:pt x="97" y="463"/>
                    </a:lnTo>
                    <a:lnTo>
                      <a:pt x="77" y="446"/>
                    </a:lnTo>
                    <a:lnTo>
                      <a:pt x="60" y="427"/>
                    </a:lnTo>
                    <a:lnTo>
                      <a:pt x="44" y="406"/>
                    </a:lnTo>
                    <a:lnTo>
                      <a:pt x="31" y="384"/>
                    </a:lnTo>
                    <a:lnTo>
                      <a:pt x="19" y="361"/>
                    </a:lnTo>
                    <a:lnTo>
                      <a:pt x="10" y="337"/>
                    </a:lnTo>
                    <a:lnTo>
                      <a:pt x="5" y="310"/>
                    </a:lnTo>
                    <a:lnTo>
                      <a:pt x="1" y="285"/>
                    </a:lnTo>
                    <a:lnTo>
                      <a:pt x="0" y="257"/>
                    </a:lnTo>
                    <a:lnTo>
                      <a:pt x="2" y="231"/>
                    </a:lnTo>
                    <a:lnTo>
                      <a:pt x="7" y="204"/>
                    </a:lnTo>
                    <a:lnTo>
                      <a:pt x="14" y="179"/>
                    </a:lnTo>
                    <a:lnTo>
                      <a:pt x="24" y="156"/>
                    </a:lnTo>
                    <a:lnTo>
                      <a:pt x="37" y="133"/>
                    </a:lnTo>
                    <a:lnTo>
                      <a:pt x="51" y="111"/>
                    </a:lnTo>
                    <a:lnTo>
                      <a:pt x="67" y="91"/>
                    </a:lnTo>
                    <a:lnTo>
                      <a:pt x="85" y="73"/>
                    </a:lnTo>
                    <a:lnTo>
                      <a:pt x="106" y="57"/>
                    </a:lnTo>
                    <a:lnTo>
                      <a:pt x="128" y="42"/>
                    </a:lnTo>
                    <a:lnTo>
                      <a:pt x="151" y="29"/>
                    </a:lnTo>
                    <a:lnTo>
                      <a:pt x="175" y="19"/>
                    </a:lnTo>
                    <a:lnTo>
                      <a:pt x="200" y="11"/>
                    </a:lnTo>
                    <a:lnTo>
                      <a:pt x="227" y="5"/>
                    </a:lnTo>
                    <a:lnTo>
                      <a:pt x="254" y="1"/>
                    </a:lnTo>
                    <a:lnTo>
                      <a:pt x="283" y="0"/>
                    </a:lnTo>
                    <a:lnTo>
                      <a:pt x="312" y="3"/>
                    </a:lnTo>
                    <a:lnTo>
                      <a:pt x="338" y="7"/>
                    </a:lnTo>
                    <a:lnTo>
                      <a:pt x="365" y="14"/>
                    </a:lnTo>
                    <a:lnTo>
                      <a:pt x="390" y="23"/>
                    </a:lnTo>
                    <a:lnTo>
                      <a:pt x="414" y="35"/>
                    </a:lnTo>
                    <a:lnTo>
                      <a:pt x="437" y="49"/>
                    </a:lnTo>
                    <a:lnTo>
                      <a:pt x="458" y="65"/>
                    </a:lnTo>
                    <a:lnTo>
                      <a:pt x="478" y="82"/>
                    </a:lnTo>
                    <a:lnTo>
                      <a:pt x="495" y="100"/>
                    </a:lnTo>
                    <a:lnTo>
                      <a:pt x="510" y="121"/>
                    </a:lnTo>
                    <a:lnTo>
                      <a:pt x="524" y="143"/>
                    </a:lnTo>
                    <a:lnTo>
                      <a:pt x="534" y="167"/>
                    </a:lnTo>
                    <a:lnTo>
                      <a:pt x="543" y="192"/>
                    </a:lnTo>
                    <a:lnTo>
                      <a:pt x="549" y="217"/>
                    </a:lnTo>
                    <a:lnTo>
                      <a:pt x="552" y="243"/>
                    </a:lnTo>
                    <a:lnTo>
                      <a:pt x="554" y="270"/>
                    </a:lnTo>
                    <a:lnTo>
                      <a:pt x="551" y="296"/>
                    </a:lnTo>
                    <a:lnTo>
                      <a:pt x="547" y="323"/>
                    </a:lnTo>
                    <a:lnTo>
                      <a:pt x="540" y="348"/>
                    </a:lnTo>
                    <a:lnTo>
                      <a:pt x="529" y="372"/>
                    </a:lnTo>
                    <a:lnTo>
                      <a:pt x="517" y="395"/>
                    </a:lnTo>
                    <a:lnTo>
                      <a:pt x="503" y="416"/>
                    </a:lnTo>
                    <a:lnTo>
                      <a:pt x="487" y="437"/>
                    </a:lnTo>
                    <a:lnTo>
                      <a:pt x="468" y="455"/>
                    </a:lnTo>
                    <a:lnTo>
                      <a:pt x="448" y="471"/>
                    </a:lnTo>
                    <a:lnTo>
                      <a:pt x="426" y="486"/>
                    </a:lnTo>
                    <a:lnTo>
                      <a:pt x="403" y="499"/>
                    </a:lnTo>
                    <a:lnTo>
                      <a:pt x="379" y="509"/>
                    </a:lnTo>
                    <a:lnTo>
                      <a:pt x="353" y="518"/>
                    </a:lnTo>
                    <a:lnTo>
                      <a:pt x="327" y="523"/>
                    </a:lnTo>
                    <a:lnTo>
                      <a:pt x="299" y="527"/>
                    </a:lnTo>
                    <a:lnTo>
                      <a:pt x="270" y="528"/>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6" name="Freeform 11"/>
              <p:cNvSpPr>
                <a:spLocks/>
              </p:cNvSpPr>
              <p:nvPr/>
            </p:nvSpPr>
            <p:spPr bwMode="auto">
              <a:xfrm>
                <a:off x="4049" y="1466"/>
                <a:ext cx="87" cy="83"/>
              </a:xfrm>
              <a:custGeom>
                <a:avLst/>
                <a:gdLst>
                  <a:gd name="T0" fmla="*/ 75 w 153"/>
                  <a:gd name="T1" fmla="*/ 147 h 147"/>
                  <a:gd name="T2" fmla="*/ 60 w 153"/>
                  <a:gd name="T3" fmla="*/ 144 h 147"/>
                  <a:gd name="T4" fmla="*/ 45 w 153"/>
                  <a:gd name="T5" fmla="*/ 140 h 147"/>
                  <a:gd name="T6" fmla="*/ 32 w 153"/>
                  <a:gd name="T7" fmla="*/ 133 h 147"/>
                  <a:gd name="T8" fmla="*/ 21 w 153"/>
                  <a:gd name="T9" fmla="*/ 124 h 147"/>
                  <a:gd name="T10" fmla="*/ 12 w 153"/>
                  <a:gd name="T11" fmla="*/ 113 h 147"/>
                  <a:gd name="T12" fmla="*/ 6 w 153"/>
                  <a:gd name="T13" fmla="*/ 101 h 147"/>
                  <a:gd name="T14" fmla="*/ 1 w 153"/>
                  <a:gd name="T15" fmla="*/ 87 h 147"/>
                  <a:gd name="T16" fmla="*/ 0 w 153"/>
                  <a:gd name="T17" fmla="*/ 72 h 147"/>
                  <a:gd name="T18" fmla="*/ 3 w 153"/>
                  <a:gd name="T19" fmla="*/ 57 h 147"/>
                  <a:gd name="T20" fmla="*/ 7 w 153"/>
                  <a:gd name="T21" fmla="*/ 43 h 147"/>
                  <a:gd name="T22" fmla="*/ 14 w 153"/>
                  <a:gd name="T23" fmla="*/ 31 h 147"/>
                  <a:gd name="T24" fmla="*/ 24 w 153"/>
                  <a:gd name="T25" fmla="*/ 20 h 147"/>
                  <a:gd name="T26" fmla="*/ 35 w 153"/>
                  <a:gd name="T27" fmla="*/ 12 h 147"/>
                  <a:gd name="T28" fmla="*/ 49 w 153"/>
                  <a:gd name="T29" fmla="*/ 5 h 147"/>
                  <a:gd name="T30" fmla="*/ 62 w 153"/>
                  <a:gd name="T31" fmla="*/ 2 h 147"/>
                  <a:gd name="T32" fmla="*/ 78 w 153"/>
                  <a:gd name="T33" fmla="*/ 0 h 147"/>
                  <a:gd name="T34" fmla="*/ 93 w 153"/>
                  <a:gd name="T35" fmla="*/ 3 h 147"/>
                  <a:gd name="T36" fmla="*/ 108 w 153"/>
                  <a:gd name="T37" fmla="*/ 7 h 147"/>
                  <a:gd name="T38" fmla="*/ 121 w 153"/>
                  <a:gd name="T39" fmla="*/ 14 h 147"/>
                  <a:gd name="T40" fmla="*/ 133 w 153"/>
                  <a:gd name="T41" fmla="*/ 23 h 147"/>
                  <a:gd name="T42" fmla="*/ 142 w 153"/>
                  <a:gd name="T43" fmla="*/ 34 h 147"/>
                  <a:gd name="T44" fmla="*/ 148 w 153"/>
                  <a:gd name="T45" fmla="*/ 46 h 147"/>
                  <a:gd name="T46" fmla="*/ 152 w 153"/>
                  <a:gd name="T47" fmla="*/ 60 h 147"/>
                  <a:gd name="T48" fmla="*/ 153 w 153"/>
                  <a:gd name="T49" fmla="*/ 75 h 147"/>
                  <a:gd name="T50" fmla="*/ 152 w 153"/>
                  <a:gd name="T51" fmla="*/ 90 h 147"/>
                  <a:gd name="T52" fmla="*/ 148 w 153"/>
                  <a:gd name="T53" fmla="*/ 104 h 147"/>
                  <a:gd name="T54" fmla="*/ 139 w 153"/>
                  <a:gd name="T55" fmla="*/ 116 h 147"/>
                  <a:gd name="T56" fmla="*/ 130 w 153"/>
                  <a:gd name="T57" fmla="*/ 126 h 147"/>
                  <a:gd name="T58" fmla="*/ 119 w 153"/>
                  <a:gd name="T59" fmla="*/ 135 h 147"/>
                  <a:gd name="T60" fmla="*/ 105 w 153"/>
                  <a:gd name="T61" fmla="*/ 142 h 147"/>
                  <a:gd name="T62" fmla="*/ 91 w 153"/>
                  <a:gd name="T63" fmla="*/ 146 h 147"/>
                  <a:gd name="T64" fmla="*/ 75 w 153"/>
                  <a:gd name="T65" fmla="*/ 147 h 14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3"/>
                  <a:gd name="T100" fmla="*/ 0 h 147"/>
                  <a:gd name="T101" fmla="*/ 153 w 153"/>
                  <a:gd name="T102" fmla="*/ 147 h 14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3" h="147">
                    <a:moveTo>
                      <a:pt x="75" y="147"/>
                    </a:moveTo>
                    <a:lnTo>
                      <a:pt x="60" y="144"/>
                    </a:lnTo>
                    <a:lnTo>
                      <a:pt x="45" y="140"/>
                    </a:lnTo>
                    <a:lnTo>
                      <a:pt x="32" y="133"/>
                    </a:lnTo>
                    <a:lnTo>
                      <a:pt x="21" y="124"/>
                    </a:lnTo>
                    <a:lnTo>
                      <a:pt x="12" y="113"/>
                    </a:lnTo>
                    <a:lnTo>
                      <a:pt x="6" y="101"/>
                    </a:lnTo>
                    <a:lnTo>
                      <a:pt x="1" y="87"/>
                    </a:lnTo>
                    <a:lnTo>
                      <a:pt x="0" y="72"/>
                    </a:lnTo>
                    <a:lnTo>
                      <a:pt x="3" y="57"/>
                    </a:lnTo>
                    <a:lnTo>
                      <a:pt x="7" y="43"/>
                    </a:lnTo>
                    <a:lnTo>
                      <a:pt x="14" y="31"/>
                    </a:lnTo>
                    <a:lnTo>
                      <a:pt x="24" y="20"/>
                    </a:lnTo>
                    <a:lnTo>
                      <a:pt x="35" y="12"/>
                    </a:lnTo>
                    <a:lnTo>
                      <a:pt x="49" y="5"/>
                    </a:lnTo>
                    <a:lnTo>
                      <a:pt x="62" y="2"/>
                    </a:lnTo>
                    <a:lnTo>
                      <a:pt x="78" y="0"/>
                    </a:lnTo>
                    <a:lnTo>
                      <a:pt x="93" y="3"/>
                    </a:lnTo>
                    <a:lnTo>
                      <a:pt x="108" y="7"/>
                    </a:lnTo>
                    <a:lnTo>
                      <a:pt x="121" y="14"/>
                    </a:lnTo>
                    <a:lnTo>
                      <a:pt x="133" y="23"/>
                    </a:lnTo>
                    <a:lnTo>
                      <a:pt x="142" y="34"/>
                    </a:lnTo>
                    <a:lnTo>
                      <a:pt x="148" y="46"/>
                    </a:lnTo>
                    <a:lnTo>
                      <a:pt x="152" y="60"/>
                    </a:lnTo>
                    <a:lnTo>
                      <a:pt x="153" y="75"/>
                    </a:lnTo>
                    <a:lnTo>
                      <a:pt x="152" y="90"/>
                    </a:lnTo>
                    <a:lnTo>
                      <a:pt x="148" y="104"/>
                    </a:lnTo>
                    <a:lnTo>
                      <a:pt x="139" y="116"/>
                    </a:lnTo>
                    <a:lnTo>
                      <a:pt x="130" y="126"/>
                    </a:lnTo>
                    <a:lnTo>
                      <a:pt x="119" y="135"/>
                    </a:lnTo>
                    <a:lnTo>
                      <a:pt x="105" y="142"/>
                    </a:lnTo>
                    <a:lnTo>
                      <a:pt x="91" y="146"/>
                    </a:lnTo>
                    <a:lnTo>
                      <a:pt x="75" y="147"/>
                    </a:lnTo>
                    <a:close/>
                  </a:path>
                </a:pathLst>
              </a:custGeom>
              <a:solidFill>
                <a:srgbClr val="DBAD87"/>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7" name="Freeform 12"/>
              <p:cNvSpPr>
                <a:spLocks/>
              </p:cNvSpPr>
              <p:nvPr/>
            </p:nvSpPr>
            <p:spPr bwMode="auto">
              <a:xfrm>
                <a:off x="3671" y="936"/>
                <a:ext cx="678" cy="42"/>
              </a:xfrm>
              <a:custGeom>
                <a:avLst/>
                <a:gdLst>
                  <a:gd name="T0" fmla="*/ 0 w 1202"/>
                  <a:gd name="T1" fmla="*/ 0 h 75"/>
                  <a:gd name="T2" fmla="*/ 8 w 1202"/>
                  <a:gd name="T3" fmla="*/ 39 h 75"/>
                  <a:gd name="T4" fmla="*/ 1197 w 1202"/>
                  <a:gd name="T5" fmla="*/ 75 h 75"/>
                  <a:gd name="T6" fmla="*/ 1202 w 1202"/>
                  <a:gd name="T7" fmla="*/ 39 h 75"/>
                  <a:gd name="T8" fmla="*/ 0 w 1202"/>
                  <a:gd name="T9" fmla="*/ 0 h 75"/>
                  <a:gd name="T10" fmla="*/ 0 60000 65536"/>
                  <a:gd name="T11" fmla="*/ 0 60000 65536"/>
                  <a:gd name="T12" fmla="*/ 0 60000 65536"/>
                  <a:gd name="T13" fmla="*/ 0 60000 65536"/>
                  <a:gd name="T14" fmla="*/ 0 60000 65536"/>
                  <a:gd name="T15" fmla="*/ 0 w 1202"/>
                  <a:gd name="T16" fmla="*/ 0 h 75"/>
                  <a:gd name="T17" fmla="*/ 1202 w 1202"/>
                  <a:gd name="T18" fmla="*/ 75 h 75"/>
                </a:gdLst>
                <a:ahLst/>
                <a:cxnLst>
                  <a:cxn ang="T10">
                    <a:pos x="T0" y="T1"/>
                  </a:cxn>
                  <a:cxn ang="T11">
                    <a:pos x="T2" y="T3"/>
                  </a:cxn>
                  <a:cxn ang="T12">
                    <a:pos x="T4" y="T5"/>
                  </a:cxn>
                  <a:cxn ang="T13">
                    <a:pos x="T6" y="T7"/>
                  </a:cxn>
                  <a:cxn ang="T14">
                    <a:pos x="T8" y="T9"/>
                  </a:cxn>
                </a:cxnLst>
                <a:rect l="T15" t="T16" r="T17" b="T18"/>
                <a:pathLst>
                  <a:path w="1202" h="75">
                    <a:moveTo>
                      <a:pt x="0" y="0"/>
                    </a:moveTo>
                    <a:lnTo>
                      <a:pt x="8" y="39"/>
                    </a:lnTo>
                    <a:lnTo>
                      <a:pt x="1197" y="75"/>
                    </a:lnTo>
                    <a:lnTo>
                      <a:pt x="1202" y="39"/>
                    </a:lnTo>
                    <a:lnTo>
                      <a:pt x="0" y="0"/>
                    </a:lnTo>
                    <a:close/>
                  </a:path>
                </a:pathLst>
              </a:custGeom>
              <a:solidFill>
                <a:srgbClr val="00214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58" name="Freeform 13"/>
              <p:cNvSpPr>
                <a:spLocks/>
              </p:cNvSpPr>
              <p:nvPr/>
            </p:nvSpPr>
            <p:spPr bwMode="auto">
              <a:xfrm>
                <a:off x="3671" y="1009"/>
                <a:ext cx="678" cy="43"/>
              </a:xfrm>
              <a:custGeom>
                <a:avLst/>
                <a:gdLst>
                  <a:gd name="T0" fmla="*/ 0 w 1202"/>
                  <a:gd name="T1" fmla="*/ 0 h 76"/>
                  <a:gd name="T2" fmla="*/ 8 w 1202"/>
                  <a:gd name="T3" fmla="*/ 41 h 76"/>
                  <a:gd name="T4" fmla="*/ 1197 w 1202"/>
                  <a:gd name="T5" fmla="*/ 76 h 76"/>
                  <a:gd name="T6" fmla="*/ 1202 w 1202"/>
                  <a:gd name="T7" fmla="*/ 41 h 76"/>
                  <a:gd name="T8" fmla="*/ 0 w 1202"/>
                  <a:gd name="T9" fmla="*/ 0 h 76"/>
                  <a:gd name="T10" fmla="*/ 0 60000 65536"/>
                  <a:gd name="T11" fmla="*/ 0 60000 65536"/>
                  <a:gd name="T12" fmla="*/ 0 60000 65536"/>
                  <a:gd name="T13" fmla="*/ 0 60000 65536"/>
                  <a:gd name="T14" fmla="*/ 0 60000 65536"/>
                  <a:gd name="T15" fmla="*/ 0 w 1202"/>
                  <a:gd name="T16" fmla="*/ 0 h 76"/>
                  <a:gd name="T17" fmla="*/ 1202 w 1202"/>
                  <a:gd name="T18" fmla="*/ 76 h 76"/>
                </a:gdLst>
                <a:ahLst/>
                <a:cxnLst>
                  <a:cxn ang="T10">
                    <a:pos x="T0" y="T1"/>
                  </a:cxn>
                  <a:cxn ang="T11">
                    <a:pos x="T2" y="T3"/>
                  </a:cxn>
                  <a:cxn ang="T12">
                    <a:pos x="T4" y="T5"/>
                  </a:cxn>
                  <a:cxn ang="T13">
                    <a:pos x="T6" y="T7"/>
                  </a:cxn>
                  <a:cxn ang="T14">
                    <a:pos x="T8" y="T9"/>
                  </a:cxn>
                </a:cxnLst>
                <a:rect l="T15" t="T16" r="T17" b="T18"/>
                <a:pathLst>
                  <a:path w="1202" h="76">
                    <a:moveTo>
                      <a:pt x="0" y="0"/>
                    </a:moveTo>
                    <a:lnTo>
                      <a:pt x="8" y="41"/>
                    </a:lnTo>
                    <a:lnTo>
                      <a:pt x="1197" y="76"/>
                    </a:lnTo>
                    <a:lnTo>
                      <a:pt x="1202" y="41"/>
                    </a:lnTo>
                    <a:lnTo>
                      <a:pt x="0" y="0"/>
                    </a:lnTo>
                    <a:close/>
                  </a:path>
                </a:pathLst>
              </a:custGeom>
              <a:solidFill>
                <a:srgbClr val="002144"/>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grpSp>
          <p:nvGrpSpPr>
            <p:cNvPr id="18442" name="Group 14"/>
            <p:cNvGrpSpPr>
              <a:grpSpLocks/>
            </p:cNvGrpSpPr>
            <p:nvPr/>
          </p:nvGrpSpPr>
          <p:grpSpPr bwMode="auto">
            <a:xfrm>
              <a:off x="442" y="2004"/>
              <a:ext cx="739" cy="314"/>
              <a:chOff x="1377" y="1193"/>
              <a:chExt cx="996" cy="417"/>
            </a:xfrm>
          </p:grpSpPr>
          <p:sp>
            <p:nvSpPr>
              <p:cNvPr id="18443" name="Freeform 15"/>
              <p:cNvSpPr>
                <a:spLocks/>
              </p:cNvSpPr>
              <p:nvPr/>
            </p:nvSpPr>
            <p:spPr bwMode="auto">
              <a:xfrm flipH="1">
                <a:off x="1377" y="1194"/>
                <a:ext cx="996" cy="338"/>
              </a:xfrm>
              <a:custGeom>
                <a:avLst/>
                <a:gdLst>
                  <a:gd name="T0" fmla="*/ 20 w 4418"/>
                  <a:gd name="T1" fmla="*/ 1495 h 1499"/>
                  <a:gd name="T2" fmla="*/ 436 w 4418"/>
                  <a:gd name="T3" fmla="*/ 1495 h 1499"/>
                  <a:gd name="T4" fmla="*/ 444 w 4418"/>
                  <a:gd name="T5" fmla="*/ 1328 h 1499"/>
                  <a:gd name="T6" fmla="*/ 472 w 4418"/>
                  <a:gd name="T7" fmla="*/ 1222 h 1499"/>
                  <a:gd name="T8" fmla="*/ 517 w 4418"/>
                  <a:gd name="T9" fmla="*/ 1147 h 1499"/>
                  <a:gd name="T10" fmla="*/ 573 w 4418"/>
                  <a:gd name="T11" fmla="*/ 1073 h 1499"/>
                  <a:gd name="T12" fmla="*/ 641 w 4418"/>
                  <a:gd name="T13" fmla="*/ 1021 h 1499"/>
                  <a:gd name="T14" fmla="*/ 721 w 4418"/>
                  <a:gd name="T15" fmla="*/ 983 h 1499"/>
                  <a:gd name="T16" fmla="*/ 814 w 4418"/>
                  <a:gd name="T17" fmla="*/ 969 h 1499"/>
                  <a:gd name="T18" fmla="*/ 894 w 4418"/>
                  <a:gd name="T19" fmla="*/ 969 h 1499"/>
                  <a:gd name="T20" fmla="*/ 973 w 4418"/>
                  <a:gd name="T21" fmla="*/ 987 h 1499"/>
                  <a:gd name="T22" fmla="*/ 1039 w 4418"/>
                  <a:gd name="T23" fmla="*/ 1021 h 1499"/>
                  <a:gd name="T24" fmla="*/ 1091 w 4418"/>
                  <a:gd name="T25" fmla="*/ 1067 h 1499"/>
                  <a:gd name="T26" fmla="*/ 1138 w 4418"/>
                  <a:gd name="T27" fmla="*/ 1127 h 1499"/>
                  <a:gd name="T28" fmla="*/ 1178 w 4418"/>
                  <a:gd name="T29" fmla="*/ 1185 h 1499"/>
                  <a:gd name="T30" fmla="*/ 1209 w 4418"/>
                  <a:gd name="T31" fmla="*/ 1265 h 1499"/>
                  <a:gd name="T32" fmla="*/ 1229 w 4418"/>
                  <a:gd name="T33" fmla="*/ 1341 h 1499"/>
                  <a:gd name="T34" fmla="*/ 1240 w 4418"/>
                  <a:gd name="T35" fmla="*/ 1419 h 1499"/>
                  <a:gd name="T36" fmla="*/ 1243 w 4418"/>
                  <a:gd name="T37" fmla="*/ 1499 h 1499"/>
                  <a:gd name="T38" fmla="*/ 3298 w 4418"/>
                  <a:gd name="T39" fmla="*/ 1495 h 1499"/>
                  <a:gd name="T40" fmla="*/ 3313 w 4418"/>
                  <a:gd name="T41" fmla="*/ 1341 h 1499"/>
                  <a:gd name="T42" fmla="*/ 3343 w 4418"/>
                  <a:gd name="T43" fmla="*/ 1242 h 1499"/>
                  <a:gd name="T44" fmla="*/ 3375 w 4418"/>
                  <a:gd name="T45" fmla="*/ 1174 h 1499"/>
                  <a:gd name="T46" fmla="*/ 3420 w 4418"/>
                  <a:gd name="T47" fmla="*/ 1116 h 1499"/>
                  <a:gd name="T48" fmla="*/ 3470 w 4418"/>
                  <a:gd name="T49" fmla="*/ 1066 h 1499"/>
                  <a:gd name="T50" fmla="*/ 3530 w 4418"/>
                  <a:gd name="T51" fmla="*/ 1025 h 1499"/>
                  <a:gd name="T52" fmla="*/ 3599 w 4418"/>
                  <a:gd name="T53" fmla="*/ 1000 h 1499"/>
                  <a:gd name="T54" fmla="*/ 3683 w 4418"/>
                  <a:gd name="T55" fmla="*/ 990 h 1499"/>
                  <a:gd name="T56" fmla="*/ 3766 w 4418"/>
                  <a:gd name="T57" fmla="*/ 994 h 1499"/>
                  <a:gd name="T58" fmla="*/ 3843 w 4418"/>
                  <a:gd name="T59" fmla="*/ 1017 h 1499"/>
                  <a:gd name="T60" fmla="*/ 3901 w 4418"/>
                  <a:gd name="T61" fmla="*/ 1050 h 1499"/>
                  <a:gd name="T62" fmla="*/ 3960 w 4418"/>
                  <a:gd name="T63" fmla="*/ 1101 h 1499"/>
                  <a:gd name="T64" fmla="*/ 4001 w 4418"/>
                  <a:gd name="T65" fmla="*/ 1150 h 1499"/>
                  <a:gd name="T66" fmla="*/ 4039 w 4418"/>
                  <a:gd name="T67" fmla="*/ 1212 h 1499"/>
                  <a:gd name="T68" fmla="*/ 4071 w 4418"/>
                  <a:gd name="T69" fmla="*/ 1301 h 1499"/>
                  <a:gd name="T70" fmla="*/ 4080 w 4418"/>
                  <a:gd name="T71" fmla="*/ 1397 h 1499"/>
                  <a:gd name="T72" fmla="*/ 4080 w 4418"/>
                  <a:gd name="T73" fmla="*/ 1495 h 1499"/>
                  <a:gd name="T74" fmla="*/ 4418 w 4418"/>
                  <a:gd name="T75" fmla="*/ 1495 h 1499"/>
                  <a:gd name="T76" fmla="*/ 4418 w 4418"/>
                  <a:gd name="T77" fmla="*/ 1353 h 1499"/>
                  <a:gd name="T78" fmla="*/ 4277 w 4418"/>
                  <a:gd name="T79" fmla="*/ 1353 h 1499"/>
                  <a:gd name="T80" fmla="*/ 4277 w 4418"/>
                  <a:gd name="T81" fmla="*/ 869 h 1499"/>
                  <a:gd name="T82" fmla="*/ 4318 w 4418"/>
                  <a:gd name="T83" fmla="*/ 787 h 1499"/>
                  <a:gd name="T84" fmla="*/ 4036 w 4418"/>
                  <a:gd name="T85" fmla="*/ 423 h 1499"/>
                  <a:gd name="T86" fmla="*/ 3942 w 4418"/>
                  <a:gd name="T87" fmla="*/ 476 h 1499"/>
                  <a:gd name="T88" fmla="*/ 3579 w 4418"/>
                  <a:gd name="T89" fmla="*/ 747 h 1499"/>
                  <a:gd name="T90" fmla="*/ 1393 w 4418"/>
                  <a:gd name="T91" fmla="*/ 746 h 1499"/>
                  <a:gd name="T92" fmla="*/ 1929 w 4418"/>
                  <a:gd name="T93" fmla="*/ 198 h 1499"/>
                  <a:gd name="T94" fmla="*/ 1927 w 4418"/>
                  <a:gd name="T95" fmla="*/ 0 h 1499"/>
                  <a:gd name="T96" fmla="*/ 1305 w 4418"/>
                  <a:gd name="T97" fmla="*/ 646 h 1499"/>
                  <a:gd name="T98" fmla="*/ 502 w 4418"/>
                  <a:gd name="T99" fmla="*/ 707 h 1499"/>
                  <a:gd name="T100" fmla="*/ 221 w 4418"/>
                  <a:gd name="T101" fmla="*/ 807 h 1499"/>
                  <a:gd name="T102" fmla="*/ 81 w 4418"/>
                  <a:gd name="T103" fmla="*/ 949 h 1499"/>
                  <a:gd name="T104" fmla="*/ 81 w 4418"/>
                  <a:gd name="T105" fmla="*/ 1293 h 1499"/>
                  <a:gd name="T106" fmla="*/ 0 w 4418"/>
                  <a:gd name="T107" fmla="*/ 1353 h 1499"/>
                  <a:gd name="T108" fmla="*/ 20 w 4418"/>
                  <a:gd name="T109" fmla="*/ 1495 h 149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418"/>
                  <a:gd name="T166" fmla="*/ 0 h 1499"/>
                  <a:gd name="T167" fmla="*/ 4418 w 4418"/>
                  <a:gd name="T168" fmla="*/ 1499 h 149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418" h="1499">
                    <a:moveTo>
                      <a:pt x="20" y="1495"/>
                    </a:moveTo>
                    <a:lnTo>
                      <a:pt x="436" y="1495"/>
                    </a:lnTo>
                    <a:lnTo>
                      <a:pt x="444" y="1328"/>
                    </a:lnTo>
                    <a:lnTo>
                      <a:pt x="472" y="1222"/>
                    </a:lnTo>
                    <a:lnTo>
                      <a:pt x="517" y="1147"/>
                    </a:lnTo>
                    <a:lnTo>
                      <a:pt x="573" y="1073"/>
                    </a:lnTo>
                    <a:lnTo>
                      <a:pt x="641" y="1021"/>
                    </a:lnTo>
                    <a:lnTo>
                      <a:pt x="721" y="983"/>
                    </a:lnTo>
                    <a:lnTo>
                      <a:pt x="814" y="969"/>
                    </a:lnTo>
                    <a:lnTo>
                      <a:pt x="894" y="969"/>
                    </a:lnTo>
                    <a:lnTo>
                      <a:pt x="973" y="987"/>
                    </a:lnTo>
                    <a:lnTo>
                      <a:pt x="1039" y="1021"/>
                    </a:lnTo>
                    <a:lnTo>
                      <a:pt x="1091" y="1067"/>
                    </a:lnTo>
                    <a:lnTo>
                      <a:pt x="1138" y="1127"/>
                    </a:lnTo>
                    <a:lnTo>
                      <a:pt x="1178" y="1185"/>
                    </a:lnTo>
                    <a:lnTo>
                      <a:pt x="1209" y="1265"/>
                    </a:lnTo>
                    <a:lnTo>
                      <a:pt x="1229" y="1341"/>
                    </a:lnTo>
                    <a:lnTo>
                      <a:pt x="1240" y="1419"/>
                    </a:lnTo>
                    <a:lnTo>
                      <a:pt x="1243" y="1499"/>
                    </a:lnTo>
                    <a:lnTo>
                      <a:pt x="3298" y="1495"/>
                    </a:lnTo>
                    <a:lnTo>
                      <a:pt x="3313" y="1341"/>
                    </a:lnTo>
                    <a:lnTo>
                      <a:pt x="3343" y="1242"/>
                    </a:lnTo>
                    <a:lnTo>
                      <a:pt x="3375" y="1174"/>
                    </a:lnTo>
                    <a:lnTo>
                      <a:pt x="3420" y="1116"/>
                    </a:lnTo>
                    <a:lnTo>
                      <a:pt x="3470" y="1066"/>
                    </a:lnTo>
                    <a:lnTo>
                      <a:pt x="3530" y="1025"/>
                    </a:lnTo>
                    <a:lnTo>
                      <a:pt x="3599" y="1000"/>
                    </a:lnTo>
                    <a:lnTo>
                      <a:pt x="3683" y="990"/>
                    </a:lnTo>
                    <a:lnTo>
                      <a:pt x="3766" y="994"/>
                    </a:lnTo>
                    <a:lnTo>
                      <a:pt x="3843" y="1017"/>
                    </a:lnTo>
                    <a:lnTo>
                      <a:pt x="3901" y="1050"/>
                    </a:lnTo>
                    <a:lnTo>
                      <a:pt x="3960" y="1101"/>
                    </a:lnTo>
                    <a:lnTo>
                      <a:pt x="4001" y="1150"/>
                    </a:lnTo>
                    <a:lnTo>
                      <a:pt x="4039" y="1212"/>
                    </a:lnTo>
                    <a:lnTo>
                      <a:pt x="4071" y="1301"/>
                    </a:lnTo>
                    <a:lnTo>
                      <a:pt x="4080" y="1397"/>
                    </a:lnTo>
                    <a:lnTo>
                      <a:pt x="4080" y="1495"/>
                    </a:lnTo>
                    <a:lnTo>
                      <a:pt x="4418" y="1495"/>
                    </a:lnTo>
                    <a:lnTo>
                      <a:pt x="4418" y="1353"/>
                    </a:lnTo>
                    <a:lnTo>
                      <a:pt x="4277" y="1353"/>
                    </a:lnTo>
                    <a:lnTo>
                      <a:pt x="4277" y="869"/>
                    </a:lnTo>
                    <a:lnTo>
                      <a:pt x="4318" y="787"/>
                    </a:lnTo>
                    <a:lnTo>
                      <a:pt x="4036" y="423"/>
                    </a:lnTo>
                    <a:lnTo>
                      <a:pt x="3942" y="476"/>
                    </a:lnTo>
                    <a:lnTo>
                      <a:pt x="3579" y="747"/>
                    </a:lnTo>
                    <a:lnTo>
                      <a:pt x="1393" y="746"/>
                    </a:lnTo>
                    <a:lnTo>
                      <a:pt x="1929" y="198"/>
                    </a:lnTo>
                    <a:lnTo>
                      <a:pt x="1927" y="0"/>
                    </a:lnTo>
                    <a:lnTo>
                      <a:pt x="1305" y="646"/>
                    </a:lnTo>
                    <a:lnTo>
                      <a:pt x="502" y="707"/>
                    </a:lnTo>
                    <a:lnTo>
                      <a:pt x="221" y="807"/>
                    </a:lnTo>
                    <a:lnTo>
                      <a:pt x="81" y="949"/>
                    </a:lnTo>
                    <a:lnTo>
                      <a:pt x="81" y="1293"/>
                    </a:lnTo>
                    <a:lnTo>
                      <a:pt x="0" y="1353"/>
                    </a:lnTo>
                    <a:lnTo>
                      <a:pt x="20" y="1495"/>
                    </a:lnTo>
                    <a:close/>
                  </a:path>
                </a:pathLst>
              </a:custGeom>
              <a:solidFill>
                <a:srgbClr val="FF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4" name="Freeform 16"/>
              <p:cNvSpPr>
                <a:spLocks/>
              </p:cNvSpPr>
              <p:nvPr/>
            </p:nvSpPr>
            <p:spPr bwMode="auto">
              <a:xfrm flipH="1">
                <a:off x="1990" y="1312"/>
                <a:ext cx="28" cy="52"/>
              </a:xfrm>
              <a:custGeom>
                <a:avLst/>
                <a:gdLst>
                  <a:gd name="T0" fmla="*/ 0 w 121"/>
                  <a:gd name="T1" fmla="*/ 0 h 231"/>
                  <a:gd name="T2" fmla="*/ 27 w 121"/>
                  <a:gd name="T3" fmla="*/ 31 h 231"/>
                  <a:gd name="T4" fmla="*/ 52 w 121"/>
                  <a:gd name="T5" fmla="*/ 55 h 231"/>
                  <a:gd name="T6" fmla="*/ 76 w 121"/>
                  <a:gd name="T7" fmla="*/ 90 h 231"/>
                  <a:gd name="T8" fmla="*/ 96 w 121"/>
                  <a:gd name="T9" fmla="*/ 131 h 231"/>
                  <a:gd name="T10" fmla="*/ 110 w 121"/>
                  <a:gd name="T11" fmla="*/ 176 h 231"/>
                  <a:gd name="T12" fmla="*/ 121 w 121"/>
                  <a:gd name="T13" fmla="*/ 231 h 231"/>
                  <a:gd name="T14" fmla="*/ 0 60000 65536"/>
                  <a:gd name="T15" fmla="*/ 0 60000 65536"/>
                  <a:gd name="T16" fmla="*/ 0 60000 65536"/>
                  <a:gd name="T17" fmla="*/ 0 60000 65536"/>
                  <a:gd name="T18" fmla="*/ 0 60000 65536"/>
                  <a:gd name="T19" fmla="*/ 0 60000 65536"/>
                  <a:gd name="T20" fmla="*/ 0 60000 65536"/>
                  <a:gd name="T21" fmla="*/ 0 w 121"/>
                  <a:gd name="T22" fmla="*/ 0 h 231"/>
                  <a:gd name="T23" fmla="*/ 121 w 121"/>
                  <a:gd name="T24" fmla="*/ 231 h 2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 h="231">
                    <a:moveTo>
                      <a:pt x="0" y="0"/>
                    </a:moveTo>
                    <a:lnTo>
                      <a:pt x="27" y="31"/>
                    </a:lnTo>
                    <a:lnTo>
                      <a:pt x="52" y="55"/>
                    </a:lnTo>
                    <a:lnTo>
                      <a:pt x="76" y="90"/>
                    </a:lnTo>
                    <a:lnTo>
                      <a:pt x="96" y="131"/>
                    </a:lnTo>
                    <a:lnTo>
                      <a:pt x="110" y="176"/>
                    </a:lnTo>
                    <a:lnTo>
                      <a:pt x="121" y="231"/>
                    </a:lnTo>
                  </a:path>
                </a:pathLst>
              </a:custGeom>
              <a:solidFill>
                <a:srgbClr val="FF3300"/>
              </a:solidFill>
              <a:ln w="28575">
                <a:solidFill>
                  <a:srgbClr val="FF3300"/>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5" name="Freeform 17"/>
              <p:cNvSpPr>
                <a:spLocks/>
              </p:cNvSpPr>
              <p:nvPr/>
            </p:nvSpPr>
            <p:spPr bwMode="auto">
              <a:xfrm flipH="1">
                <a:off x="1480" y="1193"/>
                <a:ext cx="459" cy="171"/>
              </a:xfrm>
              <a:custGeom>
                <a:avLst/>
                <a:gdLst>
                  <a:gd name="T0" fmla="*/ 0 w 2036"/>
                  <a:gd name="T1" fmla="*/ 0 h 759"/>
                  <a:gd name="T2" fmla="*/ 0 w 2036"/>
                  <a:gd name="T3" fmla="*/ 203 h 759"/>
                  <a:gd name="T4" fmla="*/ 728 w 2036"/>
                  <a:gd name="T5" fmla="*/ 203 h 759"/>
                  <a:gd name="T6" fmla="*/ 728 w 2036"/>
                  <a:gd name="T7" fmla="*/ 759 h 759"/>
                  <a:gd name="T8" fmla="*/ 811 w 2036"/>
                  <a:gd name="T9" fmla="*/ 759 h 759"/>
                  <a:gd name="T10" fmla="*/ 811 w 2036"/>
                  <a:gd name="T11" fmla="*/ 199 h 759"/>
                  <a:gd name="T12" fmla="*/ 1436 w 2036"/>
                  <a:gd name="T13" fmla="*/ 199 h 759"/>
                  <a:gd name="T14" fmla="*/ 1665 w 2036"/>
                  <a:gd name="T15" fmla="*/ 598 h 759"/>
                  <a:gd name="T16" fmla="*/ 1665 w 2036"/>
                  <a:gd name="T17" fmla="*/ 759 h 759"/>
                  <a:gd name="T18" fmla="*/ 2036 w 2036"/>
                  <a:gd name="T19" fmla="*/ 479 h 759"/>
                  <a:gd name="T20" fmla="*/ 1665 w 2036"/>
                  <a:gd name="T21" fmla="*/ 0 h 759"/>
                  <a:gd name="T22" fmla="*/ 0 w 2036"/>
                  <a:gd name="T23" fmla="*/ 0 h 7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36"/>
                  <a:gd name="T37" fmla="*/ 0 h 759"/>
                  <a:gd name="T38" fmla="*/ 2036 w 2036"/>
                  <a:gd name="T39" fmla="*/ 759 h 7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36" h="759">
                    <a:moveTo>
                      <a:pt x="0" y="0"/>
                    </a:moveTo>
                    <a:lnTo>
                      <a:pt x="0" y="203"/>
                    </a:lnTo>
                    <a:lnTo>
                      <a:pt x="728" y="203"/>
                    </a:lnTo>
                    <a:lnTo>
                      <a:pt x="728" y="759"/>
                    </a:lnTo>
                    <a:lnTo>
                      <a:pt x="811" y="759"/>
                    </a:lnTo>
                    <a:lnTo>
                      <a:pt x="811" y="199"/>
                    </a:lnTo>
                    <a:lnTo>
                      <a:pt x="1436" y="199"/>
                    </a:lnTo>
                    <a:lnTo>
                      <a:pt x="1665" y="598"/>
                    </a:lnTo>
                    <a:lnTo>
                      <a:pt x="1665" y="759"/>
                    </a:lnTo>
                    <a:lnTo>
                      <a:pt x="2036" y="479"/>
                    </a:lnTo>
                    <a:lnTo>
                      <a:pt x="1665" y="0"/>
                    </a:lnTo>
                    <a:lnTo>
                      <a:pt x="0" y="0"/>
                    </a:lnTo>
                    <a:close/>
                  </a:path>
                </a:pathLst>
              </a:custGeom>
              <a:solidFill>
                <a:srgbClr val="FF3300"/>
              </a:solidFill>
              <a:ln w="9525">
                <a:solidFill>
                  <a:srgbClr val="FF3300"/>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6" name="Oval 18"/>
              <p:cNvSpPr>
                <a:spLocks noChangeArrowheads="1"/>
              </p:cNvSpPr>
              <p:nvPr/>
            </p:nvSpPr>
            <p:spPr bwMode="auto">
              <a:xfrm flipH="1">
                <a:off x="2109" y="1427"/>
                <a:ext cx="151" cy="180"/>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7" name="Oval 19"/>
              <p:cNvSpPr>
                <a:spLocks noChangeArrowheads="1"/>
              </p:cNvSpPr>
              <p:nvPr/>
            </p:nvSpPr>
            <p:spPr bwMode="auto">
              <a:xfrm flipH="1">
                <a:off x="2164" y="1493"/>
                <a:ext cx="41" cy="48"/>
              </a:xfrm>
              <a:prstGeom prst="ellipse">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8" name="Oval 20"/>
              <p:cNvSpPr>
                <a:spLocks noChangeArrowheads="1"/>
              </p:cNvSpPr>
              <p:nvPr/>
            </p:nvSpPr>
            <p:spPr bwMode="auto">
              <a:xfrm flipH="1">
                <a:off x="1465" y="1431"/>
                <a:ext cx="151" cy="179"/>
              </a:xfrm>
              <a:prstGeom prst="ellipse">
                <a:avLst/>
              </a:pr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49" name="Oval 21"/>
              <p:cNvSpPr>
                <a:spLocks noChangeArrowheads="1"/>
              </p:cNvSpPr>
              <p:nvPr/>
            </p:nvSpPr>
            <p:spPr bwMode="auto">
              <a:xfrm flipH="1">
                <a:off x="1520" y="1496"/>
                <a:ext cx="41" cy="49"/>
              </a:xfrm>
              <a:prstGeom prst="ellipse">
                <a:avLst/>
              </a:prstGeom>
              <a:solidFill>
                <a:srgbClr val="FF505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grpSp>
      </p:grpSp>
      <p:sp>
        <p:nvSpPr>
          <p:cNvPr id="18435" name="AutoShape 22"/>
          <p:cNvSpPr>
            <a:spLocks noChangeArrowheads="1"/>
          </p:cNvSpPr>
          <p:nvPr/>
        </p:nvSpPr>
        <p:spPr bwMode="auto">
          <a:xfrm>
            <a:off x="0" y="0"/>
            <a:ext cx="9144000" cy="3408363"/>
          </a:xfrm>
          <a:prstGeom prst="roundRect">
            <a:avLst>
              <a:gd name="adj" fmla="val 16667"/>
            </a:avLst>
          </a:prstGeom>
          <a:solidFill>
            <a:srgbClr val="EFDCCD"/>
          </a:solidFill>
          <a:ln w="38100">
            <a:solidFill>
              <a:schemeClr val="tx1"/>
            </a:solidFill>
            <a:round/>
            <a:headEnd type="none" w="sm" len="sm"/>
            <a:tailEnd type="none" w="sm" len="sm"/>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8436" name="Rectangle 23"/>
          <p:cNvSpPr>
            <a:spLocks noGrp="1" noChangeArrowheads="1"/>
          </p:cNvSpPr>
          <p:nvPr>
            <p:ph type="title"/>
          </p:nvPr>
        </p:nvSpPr>
        <p:spPr>
          <a:xfrm>
            <a:off x="933450" y="0"/>
            <a:ext cx="7294563" cy="8382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altLang="en-US" sz="2800" i="1" smtClean="0">
                <a:effectLst/>
              </a:rPr>
              <a:t>Question 6.4</a:t>
            </a:r>
            <a:r>
              <a:rPr lang="en-US" altLang="en-US" sz="2800" i="1" smtClean="0">
                <a:solidFill>
                  <a:srgbClr val="000000"/>
                </a:solidFill>
                <a:effectLst/>
              </a:rPr>
              <a:t>   </a:t>
            </a:r>
            <a:r>
              <a:rPr lang="en-US" altLang="en-US" sz="2800" smtClean="0">
                <a:solidFill>
                  <a:schemeClr val="accent2"/>
                </a:solidFill>
                <a:effectLst/>
              </a:rPr>
              <a:t>Collision Course</a:t>
            </a:r>
          </a:p>
        </p:txBody>
      </p:sp>
      <p:sp>
        <p:nvSpPr>
          <p:cNvPr id="18437" name="Rectangle 24"/>
          <p:cNvSpPr>
            <a:spLocks noChangeArrowheads="1"/>
          </p:cNvSpPr>
          <p:nvPr/>
        </p:nvSpPr>
        <p:spPr bwMode="auto">
          <a:xfrm>
            <a:off x="4926013" y="730250"/>
            <a:ext cx="4217987" cy="25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61950" indent="-3619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20000"/>
              </a:lnSpc>
              <a:spcBef>
                <a:spcPct val="30000"/>
              </a:spcBef>
              <a:buClr>
                <a:schemeClr val="accent1"/>
              </a:buClr>
              <a:buSzPct val="75000"/>
              <a:buFont typeface="Monotype Sorts" pitchFamily="2" charset="2"/>
              <a:buNone/>
            </a:pPr>
            <a:r>
              <a:rPr lang="en-US" altLang="en-US" sz="2000" b="1">
                <a:solidFill>
                  <a:schemeClr val="tx2"/>
                </a:solidFill>
              </a:rPr>
              <a:t>a)  the car</a:t>
            </a:r>
          </a:p>
          <a:p>
            <a:pPr>
              <a:lnSpc>
                <a:spcPct val="120000"/>
              </a:lnSpc>
              <a:spcBef>
                <a:spcPct val="30000"/>
              </a:spcBef>
              <a:buClr>
                <a:schemeClr val="accent1"/>
              </a:buClr>
              <a:buSzPct val="75000"/>
              <a:buFont typeface="Monotype Sorts" pitchFamily="2" charset="2"/>
              <a:buNone/>
            </a:pPr>
            <a:r>
              <a:rPr lang="en-US" altLang="en-US" sz="2000" b="1">
                <a:solidFill>
                  <a:schemeClr val="tx2"/>
                </a:solidFill>
              </a:rPr>
              <a:t>b)  the truck</a:t>
            </a:r>
          </a:p>
          <a:p>
            <a:pPr>
              <a:lnSpc>
                <a:spcPct val="120000"/>
              </a:lnSpc>
              <a:spcBef>
                <a:spcPct val="30000"/>
              </a:spcBef>
              <a:buClr>
                <a:schemeClr val="accent1"/>
              </a:buClr>
              <a:buSzPct val="75000"/>
              <a:buFont typeface="Monotype Sorts" pitchFamily="2" charset="2"/>
              <a:buNone/>
            </a:pPr>
            <a:r>
              <a:rPr lang="en-US" altLang="en-US" sz="2000" b="1">
                <a:solidFill>
                  <a:schemeClr val="tx2"/>
                </a:solidFill>
              </a:rPr>
              <a:t>c)  they both have the same momentum change</a:t>
            </a:r>
          </a:p>
          <a:p>
            <a:pPr>
              <a:lnSpc>
                <a:spcPct val="120000"/>
              </a:lnSpc>
              <a:spcBef>
                <a:spcPct val="30000"/>
              </a:spcBef>
              <a:buClr>
                <a:schemeClr val="accent1"/>
              </a:buClr>
              <a:buSzPct val="75000"/>
              <a:buFont typeface="Monotype Sorts" pitchFamily="2" charset="2"/>
              <a:buNone/>
            </a:pPr>
            <a:r>
              <a:rPr lang="en-US" altLang="en-US" sz="2000" b="1">
                <a:solidFill>
                  <a:schemeClr val="tx2"/>
                </a:solidFill>
              </a:rPr>
              <a:t>d)  can’t tell without knowing the final velocities</a:t>
            </a:r>
            <a:endParaRPr lang="en-US" altLang="en-US" sz="2000" b="1"/>
          </a:p>
        </p:txBody>
      </p:sp>
      <p:sp>
        <p:nvSpPr>
          <p:cNvPr id="18438" name="Rectangle 25"/>
          <p:cNvSpPr>
            <a:spLocks noGrp="1" noChangeArrowheads="1"/>
          </p:cNvSpPr>
          <p:nvPr>
            <p:ph type="body" idx="4294967295"/>
          </p:nvPr>
        </p:nvSpPr>
        <p:spPr>
          <a:xfrm>
            <a:off x="0" y="914400"/>
            <a:ext cx="4325938" cy="1927225"/>
          </a:xfrm>
          <a:prstGeom prst="rect">
            <a:avLst/>
          </a:prstGeom>
          <a:noFill/>
        </p:spPr>
        <p:txBody>
          <a:bodyPr>
            <a:normAutofit fontScale="92500"/>
          </a:bodyPr>
          <a:lstStyle/>
          <a:p>
            <a:pPr marL="401638" indent="-401638">
              <a:lnSpc>
                <a:spcPct val="145000"/>
              </a:lnSpc>
              <a:buFont typeface="Monotype Sorts" pitchFamily="2" charset="2"/>
              <a:buNone/>
            </a:pPr>
            <a:r>
              <a:rPr lang="en-US" altLang="en-US" b="1" smtClean="0"/>
              <a:t>	A </a:t>
            </a:r>
            <a:r>
              <a:rPr lang="en-US" altLang="en-US" b="1" smtClean="0">
                <a:solidFill>
                  <a:schemeClr val="tx2"/>
                </a:solidFill>
              </a:rPr>
              <a:t>small car</a:t>
            </a:r>
            <a:r>
              <a:rPr lang="en-US" altLang="en-US" b="1" smtClean="0"/>
              <a:t> and a </a:t>
            </a:r>
            <a:r>
              <a:rPr lang="en-US" altLang="en-US" b="1" smtClean="0">
                <a:solidFill>
                  <a:srgbClr val="FC0128"/>
                </a:solidFill>
              </a:rPr>
              <a:t>large truck</a:t>
            </a:r>
            <a:r>
              <a:rPr lang="en-US" altLang="en-US" b="1" smtClean="0"/>
              <a:t> collide head-on and stick together.  Which one has the larger momentum change?</a:t>
            </a:r>
            <a:endParaRPr lang="en-US" altLang="en-US" sz="2200" b="1" smtClean="0"/>
          </a:p>
        </p:txBody>
      </p:sp>
      <p:pic>
        <p:nvPicPr>
          <p:cNvPr id="18439" name="PRS Question Icon" descr="PRS Question Icon"/>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455025" y="14605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41435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a change in momentum?</a:t>
            </a:r>
            <a:endParaRPr lang="en-US" dirty="0"/>
          </a:p>
        </p:txBody>
      </p:sp>
      <p:sp>
        <p:nvSpPr>
          <p:cNvPr id="3" name="Content Placeholder 2"/>
          <p:cNvSpPr>
            <a:spLocks noGrp="1"/>
          </p:cNvSpPr>
          <p:nvPr>
            <p:ph sz="quarter" idx="13"/>
          </p:nvPr>
        </p:nvSpPr>
        <p:spPr/>
        <p:txBody>
          <a:bodyPr/>
          <a:lstStyle/>
          <a:p>
            <a:r>
              <a:rPr lang="en-US" dirty="0" smtClean="0"/>
              <a:t>In order to get a change in momentum, the most likely scenario is having an object change its velocity.  </a:t>
            </a:r>
          </a:p>
          <a:p>
            <a:pPr lvl="1"/>
            <a:r>
              <a:rPr lang="en-US" b="1" dirty="0" smtClean="0"/>
              <a:t>What is happening when an object experiences a change in velocity? How does that happen?</a:t>
            </a:r>
          </a:p>
          <a:p>
            <a:endParaRPr lang="en-US" b="1" dirty="0"/>
          </a:p>
          <a:p>
            <a:r>
              <a:rPr lang="en-US" dirty="0" smtClean="0"/>
              <a:t>When a change in velocity occurs, the object is accelerating</a:t>
            </a:r>
          </a:p>
          <a:p>
            <a:r>
              <a:rPr lang="en-US" dirty="0" smtClean="0"/>
              <a:t>To accelerate, a net force must be applied…</a:t>
            </a:r>
            <a:endParaRPr lang="en-US" dirty="0"/>
          </a:p>
        </p:txBody>
      </p:sp>
    </p:spTree>
    <p:extLst>
      <p:ext uri="{BB962C8B-B14F-4D97-AF65-F5344CB8AC3E}">
        <p14:creationId xmlns:p14="http://schemas.microsoft.com/office/powerpoint/2010/main" val="324846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372168"/>
            <a:ext cx="7162801" cy="1143000"/>
          </a:xfrm>
        </p:spPr>
        <p:txBody>
          <a:bodyPr/>
          <a:lstStyle/>
          <a:p>
            <a:r>
              <a:rPr lang="en-US" dirty="0" smtClean="0"/>
              <a:t>Newton’s 2</a:t>
            </a:r>
            <a:r>
              <a:rPr lang="en-US" baseline="30000" dirty="0" smtClean="0"/>
              <a:t>nd</a:t>
            </a:r>
            <a:r>
              <a:rPr lang="en-US" dirty="0" smtClean="0"/>
              <a:t> law…again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1143000" y="731520"/>
                <a:ext cx="7086600" cy="3474720"/>
              </a:xfrm>
            </p:spPr>
            <p:txBody>
              <a:bodyPr>
                <a:normAutofit fontScale="85000" lnSpcReduction="10000"/>
              </a:bodyPr>
              <a:lstStyle/>
              <a:p>
                <a:pPr marL="45720" indent="0">
                  <a:buNone/>
                </a:pPr>
                <a14:m>
                  <m:oMathPara xmlns:m="http://schemas.openxmlformats.org/officeDocument/2006/math">
                    <m:oMathParaPr>
                      <m:jc m:val="centerGroup"/>
                    </m:oMathParaPr>
                    <m:oMath xmlns:m="http://schemas.openxmlformats.org/officeDocument/2006/math">
                      <m:sSub>
                        <m:sSubPr>
                          <m:ctrlPr>
                            <a:rPr lang="en-US" sz="3000" b="1" i="1" smtClean="0">
                              <a:latin typeface="Cambria Math" panose="02040503050406030204" pitchFamily="18" charset="0"/>
                            </a:rPr>
                          </m:ctrlPr>
                        </m:sSubPr>
                        <m:e>
                          <m:r>
                            <a:rPr lang="en-US" sz="3000" b="1" i="1" smtClean="0">
                              <a:latin typeface="Cambria Math"/>
                            </a:rPr>
                            <m:t>𝑭</m:t>
                          </m:r>
                        </m:e>
                        <m:sub>
                          <m:r>
                            <a:rPr lang="en-US" sz="3000" b="1" i="1" smtClean="0">
                              <a:latin typeface="Cambria Math"/>
                            </a:rPr>
                            <m:t>𝒏𝒆𝒕</m:t>
                          </m:r>
                        </m:sub>
                      </m:sSub>
                      <m:r>
                        <a:rPr lang="en-US" sz="3000" b="1" i="1" smtClean="0">
                          <a:latin typeface="Cambria Math"/>
                        </a:rPr>
                        <m:t>=</m:t>
                      </m:r>
                      <m:r>
                        <a:rPr lang="en-US" sz="3000" b="1" i="1" smtClean="0">
                          <a:latin typeface="Cambria Math"/>
                        </a:rPr>
                        <m:t>𝒎𝒂</m:t>
                      </m:r>
                    </m:oMath>
                  </m:oMathPara>
                </a14:m>
                <a:endParaRPr lang="en-US" sz="3000" b="1" dirty="0" smtClean="0"/>
              </a:p>
              <a:p>
                <a:pPr marL="45720" indent="0">
                  <a:buNone/>
                </a:pPr>
                <a14:m>
                  <m:oMathPara xmlns:m="http://schemas.openxmlformats.org/officeDocument/2006/math">
                    <m:oMathParaPr>
                      <m:jc m:val="centerGroup"/>
                    </m:oMathParaPr>
                    <m:oMath xmlns:m="http://schemas.openxmlformats.org/officeDocument/2006/math">
                      <m:sSub>
                        <m:sSubPr>
                          <m:ctrlPr>
                            <a:rPr lang="en-US" sz="3000" b="1" i="1" smtClean="0">
                              <a:latin typeface="Cambria Math" panose="02040503050406030204" pitchFamily="18" charset="0"/>
                            </a:rPr>
                          </m:ctrlPr>
                        </m:sSubPr>
                        <m:e>
                          <m:r>
                            <a:rPr lang="en-US" sz="3000" b="1" i="1" smtClean="0">
                              <a:latin typeface="Cambria Math"/>
                            </a:rPr>
                            <m:t>𝑭</m:t>
                          </m:r>
                        </m:e>
                        <m:sub>
                          <m:r>
                            <a:rPr lang="en-US" sz="3000" b="1" i="1" smtClean="0">
                              <a:latin typeface="Cambria Math"/>
                            </a:rPr>
                            <m:t>𝒏𝒆𝒕</m:t>
                          </m:r>
                        </m:sub>
                      </m:sSub>
                      <m:r>
                        <a:rPr lang="en-US" sz="3000" b="1" i="1" smtClean="0">
                          <a:latin typeface="Cambria Math"/>
                        </a:rPr>
                        <m:t>=</m:t>
                      </m:r>
                      <m:r>
                        <a:rPr lang="en-US" sz="3000" b="1" i="1" smtClean="0">
                          <a:latin typeface="Cambria Math"/>
                        </a:rPr>
                        <m:t>𝒎</m:t>
                      </m:r>
                      <m:r>
                        <a:rPr lang="en-US" sz="3000" b="1" i="1" smtClean="0">
                          <a:latin typeface="Cambria Math"/>
                          <a:ea typeface="Cambria Math"/>
                        </a:rPr>
                        <m:t>∙</m:t>
                      </m:r>
                      <m:f>
                        <m:fPr>
                          <m:ctrlPr>
                            <a:rPr lang="en-US" sz="3000" b="1" i="1" smtClean="0">
                              <a:latin typeface="Cambria Math" panose="02040503050406030204" pitchFamily="18" charset="0"/>
                              <a:ea typeface="Cambria Math"/>
                            </a:rPr>
                          </m:ctrlPr>
                        </m:fPr>
                        <m:num>
                          <m:r>
                            <a:rPr lang="en-US" sz="3000" b="1" i="1" smtClean="0">
                              <a:latin typeface="Cambria Math"/>
                              <a:ea typeface="Cambria Math"/>
                            </a:rPr>
                            <m:t>∆</m:t>
                          </m:r>
                          <m:r>
                            <a:rPr lang="en-US" sz="3000" b="1" i="1" smtClean="0">
                              <a:latin typeface="Cambria Math"/>
                              <a:ea typeface="Cambria Math"/>
                            </a:rPr>
                            <m:t>𝒗</m:t>
                          </m:r>
                        </m:num>
                        <m:den>
                          <m:r>
                            <a:rPr lang="en-US" sz="3000" b="1" i="1" smtClean="0">
                              <a:latin typeface="Cambria Math"/>
                              <a:ea typeface="Cambria Math"/>
                            </a:rPr>
                            <m:t>∆</m:t>
                          </m:r>
                          <m:r>
                            <a:rPr lang="en-US" sz="3000" b="1" i="1" smtClean="0">
                              <a:latin typeface="Cambria Math"/>
                              <a:ea typeface="Cambria Math"/>
                            </a:rPr>
                            <m:t>𝒕</m:t>
                          </m:r>
                        </m:den>
                      </m:f>
                    </m:oMath>
                  </m:oMathPara>
                </a14:m>
                <a:endParaRPr lang="en-US" sz="2600" b="1" dirty="0" smtClean="0"/>
              </a:p>
              <a:p>
                <a:pPr marL="45720" indent="0">
                  <a:buNone/>
                </a:pPr>
                <a:endParaRPr lang="en-US" dirty="0"/>
              </a:p>
              <a:p>
                <a:r>
                  <a:rPr lang="en-US" sz="2600" dirty="0" smtClean="0"/>
                  <a:t>This is the way Newton initially wrote his 2</a:t>
                </a:r>
                <a:r>
                  <a:rPr lang="en-US" sz="2600" baseline="30000" dirty="0" smtClean="0"/>
                  <a:t>nd</a:t>
                </a:r>
                <a:r>
                  <a:rPr lang="en-US" sz="2600" dirty="0" smtClean="0"/>
                  <a:t> law—a way to connect the mass and its change in velocity to the applied net force</a:t>
                </a:r>
              </a:p>
              <a:p>
                <a:r>
                  <a:rPr lang="en-US" sz="2600" dirty="0" smtClean="0"/>
                  <a:t>Force through a period of time is known as </a:t>
                </a:r>
                <a:r>
                  <a:rPr lang="en-US" sz="2600" b="1" dirty="0" smtClean="0"/>
                  <a:t>Impulse (</a:t>
                </a:r>
                <a:r>
                  <a:rPr lang="en-US" sz="2600" dirty="0" smtClean="0"/>
                  <a:t>a vector quantity, often symbolized with a </a:t>
                </a:r>
                <a:r>
                  <a:rPr lang="en-US" sz="2600" b="1" i="1" dirty="0" smtClean="0"/>
                  <a:t>J</a:t>
                </a:r>
                <a:r>
                  <a:rPr lang="en-US" sz="2600" dirty="0" smtClean="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1143000" y="731520"/>
                <a:ext cx="7086600" cy="3474720"/>
              </a:xfrm>
              <a:blipFill rotWithShape="1">
                <a:blip r:embed="rId2"/>
                <a:stretch>
                  <a:fillRect l="-1033"/>
                </a:stretch>
              </a:blipFill>
            </p:spPr>
            <p:txBody>
              <a:bodyPr/>
              <a:lstStyle/>
              <a:p>
                <a:r>
                  <a:rPr lang="en-US">
                    <a:noFill/>
                  </a:rPr>
                  <a:t> </a:t>
                </a:r>
              </a:p>
            </p:txBody>
          </p:sp>
        </mc:Fallback>
      </mc:AlternateContent>
    </p:spTree>
    <p:extLst>
      <p:ext uri="{BB962C8B-B14F-4D97-AF65-F5344CB8AC3E}">
        <p14:creationId xmlns:p14="http://schemas.microsoft.com/office/powerpoint/2010/main" val="328806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72168"/>
            <a:ext cx="9144000" cy="1143000"/>
          </a:xfrm>
        </p:spPr>
        <p:txBody>
          <a:bodyPr/>
          <a:lstStyle/>
          <a:p>
            <a:r>
              <a:rPr lang="en-US" dirty="0" smtClean="0"/>
              <a:t>Impulse-Momentum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p:txBody>
              <a:bodyPr/>
              <a:lstStyle/>
              <a:p>
                <a:pPr marL="45720" indent="0">
                  <a:buNone/>
                </a:pPr>
                <a14:m>
                  <m:oMathPara xmlns:m="http://schemas.openxmlformats.org/officeDocument/2006/math">
                    <m:oMathParaPr>
                      <m:jc m:val="centerGroup"/>
                    </m:oMathParaPr>
                    <m:oMath xmlns:m="http://schemas.openxmlformats.org/officeDocument/2006/math">
                      <m:sSub>
                        <m:sSubPr>
                          <m:ctrlPr>
                            <a:rPr lang="en-US" sz="4000" i="1">
                              <a:latin typeface="Cambria Math" panose="02040503050406030204" pitchFamily="18" charset="0"/>
                            </a:rPr>
                          </m:ctrlPr>
                        </m:sSubPr>
                        <m:e>
                          <m:r>
                            <a:rPr lang="en-US" sz="4000" i="1">
                              <a:latin typeface="Cambria Math"/>
                            </a:rPr>
                            <m:t>𝐹</m:t>
                          </m:r>
                        </m:e>
                        <m:sub>
                          <m:r>
                            <a:rPr lang="en-US" sz="4000" i="1">
                              <a:latin typeface="Cambria Math"/>
                            </a:rPr>
                            <m:t>𝑛𝑒𝑡</m:t>
                          </m:r>
                        </m:sub>
                      </m:sSub>
                      <m:r>
                        <a:rPr lang="en-US" sz="4000" i="1">
                          <a:latin typeface="Cambria Math"/>
                          <a:ea typeface="Cambria Math"/>
                        </a:rPr>
                        <m:t>∙∆</m:t>
                      </m:r>
                      <m:r>
                        <a:rPr lang="en-US" sz="4000" i="1">
                          <a:latin typeface="Cambria Math"/>
                          <a:ea typeface="Cambria Math"/>
                        </a:rPr>
                        <m:t>𝑡</m:t>
                      </m:r>
                      <m:r>
                        <a:rPr lang="en-US" sz="4000" i="1">
                          <a:latin typeface="Cambria Math"/>
                          <a:ea typeface="Cambria Math"/>
                        </a:rPr>
                        <m:t>=</m:t>
                      </m:r>
                      <m:r>
                        <a:rPr lang="en-US" sz="4000" i="1">
                          <a:latin typeface="Cambria Math"/>
                          <a:ea typeface="Cambria Math"/>
                        </a:rPr>
                        <m:t>𝑚</m:t>
                      </m:r>
                      <m:r>
                        <a:rPr lang="en-US" sz="4000" i="1">
                          <a:latin typeface="Cambria Math"/>
                          <a:ea typeface="Cambria Math"/>
                        </a:rPr>
                        <m:t>∙∆</m:t>
                      </m:r>
                      <m:r>
                        <a:rPr lang="en-US" sz="4000" i="1">
                          <a:latin typeface="Cambria Math"/>
                          <a:ea typeface="Cambria Math"/>
                        </a:rPr>
                        <m:t>𝑣</m:t>
                      </m:r>
                    </m:oMath>
                  </m:oMathPara>
                </a14:m>
                <a:endParaRPr lang="en-US" sz="4000" dirty="0"/>
              </a:p>
              <a:p>
                <a:endParaRPr lang="en-US" dirty="0" smtClean="0"/>
              </a:p>
              <a:p>
                <a:pPr marL="45720" indent="0">
                  <a:buNone/>
                </a:pPr>
                <a:r>
                  <a:rPr lang="en-US" sz="2800" b="1" u="sng" dirty="0" smtClean="0"/>
                  <a:t>Impulse</a:t>
                </a:r>
                <a:r>
                  <a:rPr lang="en-US" sz="2800" dirty="0" smtClean="0"/>
                  <a:t> acting on an object </a:t>
                </a:r>
              </a:p>
              <a:p>
                <a:pPr marL="45720" indent="0">
                  <a:buNone/>
                </a:pPr>
                <a:r>
                  <a:rPr lang="en-US" sz="2800" b="1" i="1" dirty="0" smtClean="0"/>
                  <a:t>is equivalent to </a:t>
                </a:r>
              </a:p>
              <a:p>
                <a:pPr marL="45720" indent="0">
                  <a:buNone/>
                </a:pPr>
                <a:r>
                  <a:rPr lang="en-US" sz="2800" dirty="0" smtClean="0"/>
                  <a:t>the object’s </a:t>
                </a:r>
                <a:r>
                  <a:rPr lang="en-US" sz="2800" b="1" u="sng" dirty="0" smtClean="0"/>
                  <a:t>change in momentum</a:t>
                </a:r>
                <a:endParaRPr lang="en-US" sz="2800" b="1" u="sng"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blipFill rotWithShape="1">
                <a:blip r:embed="rId2"/>
                <a:stretch>
                  <a:fillRect l="-1238"/>
                </a:stretch>
              </a:blipFill>
            </p:spPr>
            <p:txBody>
              <a:bodyPr/>
              <a:lstStyle/>
              <a:p>
                <a:r>
                  <a:rPr lang="en-US">
                    <a:noFill/>
                  </a:rPr>
                  <a:t> </a:t>
                </a:r>
              </a:p>
            </p:txBody>
          </p:sp>
        </mc:Fallback>
      </mc:AlternateContent>
      <p:cxnSp>
        <p:nvCxnSpPr>
          <p:cNvPr id="5" name="Straight Arrow Connector 4"/>
          <p:cNvCxnSpPr/>
          <p:nvPr/>
        </p:nvCxnSpPr>
        <p:spPr>
          <a:xfrm flipV="1">
            <a:off x="2057400" y="1447800"/>
            <a:ext cx="1371600" cy="45720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2438400" y="1447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800600" y="1447800"/>
            <a:ext cx="148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715000" y="1447800"/>
            <a:ext cx="1143000" cy="1447800"/>
          </a:xfrm>
          <a:prstGeom prst="straightConnector1">
            <a:avLst/>
          </a:prstGeom>
          <a:ln w="38100">
            <a:tailEnd type="arrow"/>
          </a:ln>
          <a:effectLst>
            <a:outerShdw blurRad="50800" dist="38100" dir="2700000" algn="tl"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15" name="Rounded Rectangle 14"/>
          <p:cNvSpPr/>
          <p:nvPr/>
        </p:nvSpPr>
        <p:spPr>
          <a:xfrm>
            <a:off x="2286000" y="838200"/>
            <a:ext cx="1905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191000" y="838200"/>
            <a:ext cx="609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800600" y="838200"/>
            <a:ext cx="14859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8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par>
                                <p:cTn id="13" presetID="14" presetClass="exit" presetSubtype="10" fill="hold" grpId="0" nodeType="withEffect">
                                  <p:stCondLst>
                                    <p:cond delay="0"/>
                                  </p:stCondLst>
                                  <p:childTnLst>
                                    <p:animEffect transition="out" filter="randombar(horizontal)">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14" presetClass="exit" presetSubtype="10" fill="hold" grpId="0" nodeType="withEffect">
                                  <p:stCondLst>
                                    <p:cond delay="0"/>
                                  </p:stCondLst>
                                  <p:childTnLst>
                                    <p:animEffect transition="out" filter="randombar(horizontal)">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16" presetClass="entr" presetSubtype="37"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outVertical)">
                                      <p:cBhvr>
                                        <p:cTn id="34" dur="500"/>
                                        <p:tgtEl>
                                          <p:spTgt spid="10"/>
                                        </p:tgtEl>
                                      </p:cBhvr>
                                    </p:animEffect>
                                  </p:childTnLst>
                                </p:cTn>
                              </p:par>
                              <p:par>
                                <p:cTn id="35" presetID="14" presetClass="exit" presetSubtype="10" fill="hold" grpId="0" nodeType="withEffect">
                                  <p:stCondLst>
                                    <p:cond delay="0"/>
                                  </p:stCondLst>
                                  <p:childTnLst>
                                    <p:animEffect transition="out" filter="randombar(horizontal)">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 coming up!</a:t>
            </a:r>
            <a:endParaRPr lang="en-US" dirty="0"/>
          </a:p>
        </p:txBody>
      </p:sp>
      <p:sp>
        <p:nvSpPr>
          <p:cNvPr id="3" name="Content Placeholder 2"/>
          <p:cNvSpPr>
            <a:spLocks noGrp="1"/>
          </p:cNvSpPr>
          <p:nvPr>
            <p:ph sz="quarter" idx="13"/>
          </p:nvPr>
        </p:nvSpPr>
        <p:spPr/>
        <p:txBody>
          <a:bodyPr/>
          <a:lstStyle/>
          <a:p>
            <a:endParaRPr lang="en-US" dirty="0" smtClean="0"/>
          </a:p>
          <a:p>
            <a:endParaRPr lang="en-US" dirty="0"/>
          </a:p>
        </p:txBody>
      </p:sp>
    </p:spTree>
    <p:extLst>
      <p:ext uri="{BB962C8B-B14F-4D97-AF65-F5344CB8AC3E}">
        <p14:creationId xmlns:p14="http://schemas.microsoft.com/office/powerpoint/2010/main" val="3918568684"/>
      </p:ext>
    </p:extLst>
  </p:cSld>
  <p:clrMapOvr>
    <a:masterClrMapping/>
  </p:clrMapOvr>
  <p:transition spd="slow" advClick="0" advTm="30000">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4372168"/>
            <a:ext cx="7086600" cy="1143000"/>
          </a:xfrm>
        </p:spPr>
        <p:txBody>
          <a:bodyPr/>
          <a:lstStyle/>
          <a:p>
            <a:r>
              <a:rPr lang="en-US" dirty="0" smtClean="0"/>
              <a:t>Practice Calculation #1</a:t>
            </a:r>
            <a:endParaRPr lang="en-US" dirty="0"/>
          </a:p>
        </p:txBody>
      </p:sp>
      <p:sp>
        <p:nvSpPr>
          <p:cNvPr id="3" name="Content Placeholder 2"/>
          <p:cNvSpPr>
            <a:spLocks noGrp="1"/>
          </p:cNvSpPr>
          <p:nvPr>
            <p:ph sz="quarter" idx="13"/>
          </p:nvPr>
        </p:nvSpPr>
        <p:spPr/>
        <p:txBody>
          <a:bodyPr/>
          <a:lstStyle/>
          <a:p>
            <a:r>
              <a:rPr lang="en-US" dirty="0" smtClean="0"/>
              <a:t>A rocket sled, m = 725 kg, is accelerated from rest to a speed of 62.5 m·s</a:t>
            </a:r>
            <a:r>
              <a:rPr lang="en-US" baseline="30000" dirty="0" smtClean="0"/>
              <a:t>-1</a:t>
            </a:r>
            <a:r>
              <a:rPr lang="en-US" dirty="0" smtClean="0"/>
              <a:t> in 0.855 s.</a:t>
            </a:r>
          </a:p>
          <a:p>
            <a:pPr lvl="1"/>
            <a:r>
              <a:rPr lang="en-US" dirty="0" smtClean="0"/>
              <a:t>What average force was exerted on the sled?</a:t>
            </a:r>
          </a:p>
          <a:p>
            <a:pPr lvl="1"/>
            <a:r>
              <a:rPr lang="en-US" dirty="0" smtClean="0"/>
              <a:t>What is the change in the sled’s momentum?</a:t>
            </a:r>
          </a:p>
          <a:p>
            <a:pPr lvl="1"/>
            <a:r>
              <a:rPr lang="en-US" dirty="0" smtClean="0"/>
              <a:t>What was the impulse acting on the sled?</a:t>
            </a:r>
          </a:p>
          <a:p>
            <a:pPr lvl="1"/>
            <a:r>
              <a:rPr lang="en-US" dirty="0" smtClean="0"/>
              <a:t>What was the sled’s acceleration?</a:t>
            </a:r>
            <a:endParaRPr lang="en-US" dirty="0"/>
          </a:p>
        </p:txBody>
      </p:sp>
    </p:spTree>
    <p:extLst>
      <p:ext uri="{BB962C8B-B14F-4D97-AF65-F5344CB8AC3E}">
        <p14:creationId xmlns:p14="http://schemas.microsoft.com/office/powerpoint/2010/main" val="2145040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4372168"/>
            <a:ext cx="7315200" cy="1143000"/>
          </a:xfrm>
        </p:spPr>
        <p:txBody>
          <a:bodyPr/>
          <a:lstStyle/>
          <a:p>
            <a:r>
              <a:rPr lang="en-US" dirty="0" smtClean="0"/>
              <a:t>Practice Problem #2</a:t>
            </a:r>
            <a:br>
              <a:rPr lang="en-US" dirty="0" smtClean="0"/>
            </a:br>
            <a:r>
              <a:rPr lang="en-US" sz="2800" dirty="0" smtClean="0"/>
              <a:t>Use the Impulse-Momentum Theorem</a:t>
            </a:r>
            <a:endParaRPr lang="en-US" sz="4000" dirty="0"/>
          </a:p>
        </p:txBody>
      </p:sp>
      <p:sp>
        <p:nvSpPr>
          <p:cNvPr id="3" name="Content Placeholder 2"/>
          <p:cNvSpPr>
            <a:spLocks noGrp="1"/>
          </p:cNvSpPr>
          <p:nvPr>
            <p:ph sz="quarter" idx="13"/>
          </p:nvPr>
        </p:nvSpPr>
        <p:spPr>
          <a:xfrm>
            <a:off x="838200" y="731520"/>
            <a:ext cx="7086600" cy="3474720"/>
          </a:xfrm>
        </p:spPr>
        <p:txBody>
          <a:bodyPr/>
          <a:lstStyle/>
          <a:p>
            <a:r>
              <a:rPr lang="en-US" dirty="0" smtClean="0"/>
              <a:t>A golfer drives a 0.046 kg ball from an elevated tee, giving the ball a horizontal speed of 40.0 m·s</a:t>
            </a:r>
            <a:r>
              <a:rPr lang="en-US" baseline="30000" dirty="0" smtClean="0"/>
              <a:t>-1</a:t>
            </a:r>
            <a:r>
              <a:rPr lang="en-US" dirty="0" smtClean="0"/>
              <a:t>.  Assuming a contact time of 1.0 </a:t>
            </a:r>
            <a:r>
              <a:rPr lang="en-US" dirty="0" err="1" smtClean="0"/>
              <a:t>ms</a:t>
            </a:r>
            <a:r>
              <a:rPr lang="en-US" dirty="0" smtClean="0"/>
              <a:t>,  What is the magnitude of the average force exerted by the club on the ball during this time?</a:t>
            </a:r>
            <a:endParaRPr lang="en-US" dirty="0"/>
          </a:p>
        </p:txBody>
      </p:sp>
    </p:spTree>
    <p:extLst>
      <p:ext uri="{BB962C8B-B14F-4D97-AF65-F5344CB8AC3E}">
        <p14:creationId xmlns:p14="http://schemas.microsoft.com/office/powerpoint/2010/main" val="2277628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 #3</a:t>
            </a:r>
            <a:endParaRPr lang="en-US" dirty="0"/>
          </a:p>
        </p:txBody>
      </p:sp>
      <p:sp>
        <p:nvSpPr>
          <p:cNvPr id="3" name="Content Placeholder 2"/>
          <p:cNvSpPr>
            <a:spLocks noGrp="1"/>
          </p:cNvSpPr>
          <p:nvPr>
            <p:ph sz="quarter" idx="13"/>
          </p:nvPr>
        </p:nvSpPr>
        <p:spPr/>
        <p:txBody>
          <a:bodyPr/>
          <a:lstStyle/>
          <a:p>
            <a:r>
              <a:rPr lang="en-US" dirty="0" smtClean="0"/>
              <a:t>A 70.0 kg worker jumps stiff-legged from a height of 1.00 m onto a concrete floor.  </a:t>
            </a:r>
          </a:p>
          <a:p>
            <a:pPr lvl="1"/>
            <a:r>
              <a:rPr lang="en-US" dirty="0" smtClean="0"/>
              <a:t>What is the magnitude of the impulse he feels on landing, assuming a sudden stop in 8.00 </a:t>
            </a:r>
            <a:r>
              <a:rPr lang="en-US" dirty="0" err="1" smtClean="0"/>
              <a:t>ms</a:t>
            </a:r>
            <a:r>
              <a:rPr lang="en-US" dirty="0" smtClean="0"/>
              <a:t>?</a:t>
            </a:r>
          </a:p>
          <a:p>
            <a:pPr lvl="1"/>
            <a:r>
              <a:rPr lang="en-US" dirty="0" smtClean="0"/>
              <a:t>What is the magnitude of the average force acting on the worker to bring him to a stop?</a:t>
            </a:r>
            <a:endParaRPr lang="en-US" dirty="0"/>
          </a:p>
        </p:txBody>
      </p:sp>
    </p:spTree>
    <p:extLst>
      <p:ext uri="{BB962C8B-B14F-4D97-AF65-F5344CB8AC3E}">
        <p14:creationId xmlns:p14="http://schemas.microsoft.com/office/powerpoint/2010/main" val="3453671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305800" cy="1143000"/>
          </a:xfrm>
        </p:spPr>
        <p:txBody>
          <a:bodyPr/>
          <a:lstStyle/>
          <a:p>
            <a:r>
              <a:rPr lang="en-US" dirty="0" smtClean="0"/>
              <a:t>Graphical Analysis of </a:t>
            </a:r>
            <a:r>
              <a:rPr lang="en-US" dirty="0" err="1" smtClean="0"/>
              <a:t>Impuse</a:t>
            </a:r>
            <a:endParaRPr lang="en-US" dirty="0"/>
          </a:p>
        </p:txBody>
      </p:sp>
      <p:sp>
        <p:nvSpPr>
          <p:cNvPr id="3" name="Content Placeholder 2"/>
          <p:cNvSpPr>
            <a:spLocks noGrp="1"/>
          </p:cNvSpPr>
          <p:nvPr>
            <p:ph sz="quarter" idx="13"/>
          </p:nvPr>
        </p:nvSpPr>
        <p:spPr/>
        <p:txBody>
          <a:bodyPr/>
          <a:lstStyle/>
          <a:p>
            <a:r>
              <a:rPr lang="en-US" dirty="0" smtClean="0"/>
              <a:t>What data would be useful to plot if you were to graphically represent the change of momentum of an object and the impulse that caused that change of momentum?</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475" y="2362200"/>
            <a:ext cx="687705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14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Vertical)">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Demos</a:t>
            </a:r>
            <a:endParaRPr lang="en-US" dirty="0"/>
          </a:p>
        </p:txBody>
      </p:sp>
      <p:sp>
        <p:nvSpPr>
          <p:cNvPr id="3" name="Content Placeholder 2"/>
          <p:cNvSpPr>
            <a:spLocks noGrp="1"/>
          </p:cNvSpPr>
          <p:nvPr>
            <p:ph sz="quarter" idx="13"/>
          </p:nvPr>
        </p:nvSpPr>
        <p:spPr/>
        <p:txBody>
          <a:bodyPr/>
          <a:lstStyle/>
          <a:p>
            <a:r>
              <a:rPr lang="en-US" b="1" dirty="0" smtClean="0"/>
              <a:t>Demo 1:  </a:t>
            </a:r>
            <a:r>
              <a:rPr lang="en-US" dirty="0" smtClean="0"/>
              <a:t>Catching an Egg in a sheet</a:t>
            </a:r>
          </a:p>
          <a:p>
            <a:pPr lvl="1"/>
            <a:r>
              <a:rPr lang="en-US" b="1" dirty="0" smtClean="0"/>
              <a:t>Turn and talk:  </a:t>
            </a:r>
            <a:r>
              <a:rPr lang="en-US" dirty="0" smtClean="0"/>
              <a:t>What difference does it make in the end result if you throw an egg into a loose sheet rather than at a brick wall?  Why?</a:t>
            </a:r>
          </a:p>
          <a:p>
            <a:endParaRPr lang="en-US" b="1" dirty="0"/>
          </a:p>
          <a:p>
            <a:r>
              <a:rPr lang="en-US" b="1" dirty="0" smtClean="0"/>
              <a:t>Demo 2:  </a:t>
            </a:r>
            <a:r>
              <a:rPr lang="en-US" dirty="0" smtClean="0"/>
              <a:t>Pile driver</a:t>
            </a:r>
            <a:endParaRPr lang="en-US" b="1" dirty="0" smtClean="0"/>
          </a:p>
          <a:p>
            <a:pPr lvl="1"/>
            <a:r>
              <a:rPr lang="en-US" b="1" dirty="0" smtClean="0"/>
              <a:t>Turn and talk:</a:t>
            </a:r>
            <a:r>
              <a:rPr lang="en-US" dirty="0" smtClean="0"/>
              <a:t>  What would you need to do in order to drop a large weight onto something fragile so that nothing breaks?  Why?</a:t>
            </a:r>
            <a:endParaRPr lang="en-US" b="1" dirty="0"/>
          </a:p>
        </p:txBody>
      </p:sp>
    </p:spTree>
    <p:extLst>
      <p:ext uri="{BB962C8B-B14F-4D97-AF65-F5344CB8AC3E}">
        <p14:creationId xmlns:p14="http://schemas.microsoft.com/office/powerpoint/2010/main" val="201381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0"/>
            <a:ext cx="7543800" cy="1143000"/>
          </a:xfrm>
        </p:spPr>
        <p:txBody>
          <a:bodyPr/>
          <a:lstStyle/>
          <a:p>
            <a:r>
              <a:rPr lang="en-US" dirty="0" smtClean="0"/>
              <a:t>Turn and Talk: </a:t>
            </a:r>
            <a:br>
              <a:rPr lang="en-US" dirty="0" smtClean="0"/>
            </a:br>
            <a:r>
              <a:rPr lang="en-US" dirty="0" smtClean="0"/>
              <a:t>Which will reach a higher height? Why?</a:t>
            </a:r>
            <a:endParaRPr lang="en-US" dirty="0"/>
          </a:p>
        </p:txBody>
      </p:sp>
      <p:sp>
        <p:nvSpPr>
          <p:cNvPr id="3" name="Content Placeholder 2"/>
          <p:cNvSpPr>
            <a:spLocks noGrp="1"/>
          </p:cNvSpPr>
          <p:nvPr>
            <p:ph sz="quarter" idx="13"/>
          </p:nvPr>
        </p:nvSpPr>
        <p:spPr/>
        <p:txBody>
          <a:bodyPr/>
          <a:lstStyle/>
          <a:p>
            <a:r>
              <a:rPr lang="en-US" dirty="0" smtClean="0"/>
              <a:t>A popper is placed on a flat, hard surface and released so that it hops into the air.</a:t>
            </a:r>
          </a:p>
          <a:p>
            <a:r>
              <a:rPr lang="en-US" dirty="0" smtClean="0"/>
              <a:t>The same popper is placed on a thumb and released so that it hops into the air.</a:t>
            </a:r>
            <a:endParaRPr lang="en-US" dirty="0"/>
          </a:p>
        </p:txBody>
      </p:sp>
    </p:spTree>
    <p:extLst>
      <p:ext uri="{BB962C8B-B14F-4D97-AF65-F5344CB8AC3E}">
        <p14:creationId xmlns:p14="http://schemas.microsoft.com/office/powerpoint/2010/main" val="134672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Newton’s 2</a:t>
            </a:r>
            <a:r>
              <a:rPr lang="en-US" baseline="30000" dirty="0" smtClean="0"/>
              <a:t>nd</a:t>
            </a:r>
            <a:r>
              <a:rPr lang="en-US" dirty="0" smtClean="0"/>
              <a:t> Law of Motion, revisited</a:t>
            </a:r>
            <a:endParaRPr lang="en-US" dirty="0"/>
          </a:p>
        </p:txBody>
      </p:sp>
      <p:sp>
        <p:nvSpPr>
          <p:cNvPr id="2" name="Title 1"/>
          <p:cNvSpPr>
            <a:spLocks noGrp="1"/>
          </p:cNvSpPr>
          <p:nvPr>
            <p:ph type="ctrTitle"/>
          </p:nvPr>
        </p:nvSpPr>
        <p:spPr/>
        <p:txBody>
          <a:bodyPr/>
          <a:lstStyle/>
          <a:p>
            <a:r>
              <a:rPr lang="en-US" dirty="0" smtClean="0"/>
              <a:t>Momentum and Impulse</a:t>
            </a:r>
            <a:endParaRPr lang="en-US" dirty="0"/>
          </a:p>
        </p:txBody>
      </p:sp>
    </p:spTree>
    <p:extLst>
      <p:ext uri="{BB962C8B-B14F-4D97-AF65-F5344CB8AC3E}">
        <p14:creationId xmlns:p14="http://schemas.microsoft.com/office/powerpoint/2010/main" val="1834974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auto">
          <a:xfrm>
            <a:off x="0" y="0"/>
            <a:ext cx="9144000" cy="3408363"/>
          </a:xfrm>
          <a:prstGeom prst="roundRect">
            <a:avLst>
              <a:gd name="adj" fmla="val 16667"/>
            </a:avLst>
          </a:prstGeom>
          <a:solidFill>
            <a:srgbClr val="EFDCCD"/>
          </a:solidFill>
          <a:ln w="38100">
            <a:solidFill>
              <a:schemeClr val="tx1"/>
            </a:solidFill>
            <a:round/>
            <a:headEnd type="none" w="sm" len="sm"/>
            <a:tailEnd type="none" w="sm" len="sm"/>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7171" name="Rectangle 3"/>
          <p:cNvSpPr>
            <a:spLocks noGrp="1" noChangeArrowheads="1"/>
          </p:cNvSpPr>
          <p:nvPr>
            <p:ph type="title"/>
          </p:nvPr>
        </p:nvSpPr>
        <p:spPr>
          <a:xfrm>
            <a:off x="933450" y="0"/>
            <a:ext cx="7294563" cy="8382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altLang="en-US" sz="2800" i="1" smtClean="0">
                <a:effectLst/>
              </a:rPr>
              <a:t>ConcepTest 6.1</a:t>
            </a:r>
            <a:r>
              <a:rPr lang="en-US" altLang="en-US" sz="2800" i="1" smtClean="0">
                <a:solidFill>
                  <a:srgbClr val="000000"/>
                </a:solidFill>
                <a:effectLst/>
              </a:rPr>
              <a:t>   </a:t>
            </a:r>
            <a:r>
              <a:rPr lang="en-US" altLang="en-US" sz="2800" smtClean="0">
                <a:solidFill>
                  <a:schemeClr val="accent2"/>
                </a:solidFill>
                <a:effectLst/>
              </a:rPr>
              <a:t>Rolling in the Rain</a:t>
            </a:r>
          </a:p>
        </p:txBody>
      </p:sp>
      <p:grpSp>
        <p:nvGrpSpPr>
          <p:cNvPr id="7172" name="Group 4"/>
          <p:cNvGrpSpPr>
            <a:grpSpLocks/>
          </p:cNvGrpSpPr>
          <p:nvPr/>
        </p:nvGrpSpPr>
        <p:grpSpPr bwMode="auto">
          <a:xfrm>
            <a:off x="4989513" y="3841750"/>
            <a:ext cx="4154487" cy="2430463"/>
            <a:chOff x="2876" y="2358"/>
            <a:chExt cx="2617" cy="1531"/>
          </a:xfrm>
        </p:grpSpPr>
        <p:sp>
          <p:nvSpPr>
            <p:cNvPr id="7176" name="Rectangle 5"/>
            <p:cNvSpPr>
              <a:spLocks noChangeArrowheads="1"/>
            </p:cNvSpPr>
            <p:nvPr/>
          </p:nvSpPr>
          <p:spPr bwMode="auto">
            <a:xfrm>
              <a:off x="2876" y="2358"/>
              <a:ext cx="2617" cy="1531"/>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grpSp>
          <p:nvGrpSpPr>
            <p:cNvPr id="7177" name="Group 6"/>
            <p:cNvGrpSpPr>
              <a:grpSpLocks/>
            </p:cNvGrpSpPr>
            <p:nvPr/>
          </p:nvGrpSpPr>
          <p:grpSpPr bwMode="auto">
            <a:xfrm>
              <a:off x="3080" y="2468"/>
              <a:ext cx="2231" cy="1239"/>
              <a:chOff x="1217" y="660"/>
              <a:chExt cx="3231" cy="1795"/>
            </a:xfrm>
          </p:grpSpPr>
          <p:sp>
            <p:nvSpPr>
              <p:cNvPr id="7178" name="Line 7"/>
              <p:cNvSpPr>
                <a:spLocks noChangeShapeType="1"/>
              </p:cNvSpPr>
              <p:nvPr/>
            </p:nvSpPr>
            <p:spPr bwMode="auto">
              <a:xfrm>
                <a:off x="1376" y="2455"/>
                <a:ext cx="307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79" name="Line 8"/>
              <p:cNvSpPr>
                <a:spLocks noChangeShapeType="1"/>
              </p:cNvSpPr>
              <p:nvPr/>
            </p:nvSpPr>
            <p:spPr bwMode="auto">
              <a:xfrm>
                <a:off x="1217" y="756"/>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0" name="Line 9"/>
              <p:cNvSpPr>
                <a:spLocks noChangeShapeType="1"/>
              </p:cNvSpPr>
              <p:nvPr/>
            </p:nvSpPr>
            <p:spPr bwMode="auto">
              <a:xfrm>
                <a:off x="1409" y="1332"/>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1" name="Line 10"/>
              <p:cNvSpPr>
                <a:spLocks noChangeShapeType="1"/>
              </p:cNvSpPr>
              <p:nvPr/>
            </p:nvSpPr>
            <p:spPr bwMode="auto">
              <a:xfrm>
                <a:off x="2417" y="852"/>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2" name="Line 11"/>
              <p:cNvSpPr>
                <a:spLocks noChangeShapeType="1"/>
              </p:cNvSpPr>
              <p:nvPr/>
            </p:nvSpPr>
            <p:spPr bwMode="auto">
              <a:xfrm>
                <a:off x="2705" y="1236"/>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3" name="Line 12"/>
              <p:cNvSpPr>
                <a:spLocks noChangeShapeType="1"/>
              </p:cNvSpPr>
              <p:nvPr/>
            </p:nvSpPr>
            <p:spPr bwMode="auto">
              <a:xfrm>
                <a:off x="1601" y="660"/>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4" name="Line 13"/>
              <p:cNvSpPr>
                <a:spLocks noChangeShapeType="1"/>
              </p:cNvSpPr>
              <p:nvPr/>
            </p:nvSpPr>
            <p:spPr bwMode="auto">
              <a:xfrm>
                <a:off x="2033" y="1044"/>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5" name="Line 14"/>
              <p:cNvSpPr>
                <a:spLocks noChangeShapeType="1"/>
              </p:cNvSpPr>
              <p:nvPr/>
            </p:nvSpPr>
            <p:spPr bwMode="auto">
              <a:xfrm>
                <a:off x="1505" y="1860"/>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6" name="Line 15"/>
              <p:cNvSpPr>
                <a:spLocks noChangeShapeType="1"/>
              </p:cNvSpPr>
              <p:nvPr/>
            </p:nvSpPr>
            <p:spPr bwMode="auto">
              <a:xfrm>
                <a:off x="3185" y="804"/>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7" name="Line 16"/>
              <p:cNvSpPr>
                <a:spLocks noChangeShapeType="1"/>
              </p:cNvSpPr>
              <p:nvPr/>
            </p:nvSpPr>
            <p:spPr bwMode="auto">
              <a:xfrm>
                <a:off x="3953" y="1812"/>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8" name="Line 17"/>
              <p:cNvSpPr>
                <a:spLocks noChangeShapeType="1"/>
              </p:cNvSpPr>
              <p:nvPr/>
            </p:nvSpPr>
            <p:spPr bwMode="auto">
              <a:xfrm>
                <a:off x="3617" y="948"/>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89" name="Line 18"/>
              <p:cNvSpPr>
                <a:spLocks noChangeShapeType="1"/>
              </p:cNvSpPr>
              <p:nvPr/>
            </p:nvSpPr>
            <p:spPr bwMode="auto">
              <a:xfrm>
                <a:off x="3953" y="660"/>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90" name="Line 19"/>
              <p:cNvSpPr>
                <a:spLocks noChangeShapeType="1"/>
              </p:cNvSpPr>
              <p:nvPr/>
            </p:nvSpPr>
            <p:spPr bwMode="auto">
              <a:xfrm>
                <a:off x="3425" y="1572"/>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7191" name="Line 20"/>
              <p:cNvSpPr>
                <a:spLocks noChangeShapeType="1"/>
              </p:cNvSpPr>
              <p:nvPr/>
            </p:nvSpPr>
            <p:spPr bwMode="auto">
              <a:xfrm>
                <a:off x="2273" y="1476"/>
                <a:ext cx="0" cy="144"/>
              </a:xfrm>
              <a:prstGeom prst="line">
                <a:avLst/>
              </a:prstGeom>
              <a:noFill/>
              <a:ln w="38100">
                <a:solidFill>
                  <a:srgbClr val="66CCFF"/>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grpSp>
            <p:nvGrpSpPr>
              <p:cNvPr id="7192" name="Group 21"/>
              <p:cNvGrpSpPr>
                <a:grpSpLocks/>
              </p:cNvGrpSpPr>
              <p:nvPr/>
            </p:nvGrpSpPr>
            <p:grpSpPr bwMode="auto">
              <a:xfrm>
                <a:off x="1719" y="1436"/>
                <a:ext cx="1418" cy="992"/>
                <a:chOff x="1719" y="1436"/>
                <a:chExt cx="1418" cy="992"/>
              </a:xfrm>
            </p:grpSpPr>
            <p:sp>
              <p:nvSpPr>
                <p:cNvPr id="7193" name="Freeform 22"/>
                <p:cNvSpPr>
                  <a:spLocks/>
                </p:cNvSpPr>
                <p:nvPr/>
              </p:nvSpPr>
              <p:spPr bwMode="auto">
                <a:xfrm>
                  <a:off x="1841" y="1624"/>
                  <a:ext cx="1174" cy="454"/>
                </a:xfrm>
                <a:custGeom>
                  <a:avLst/>
                  <a:gdLst>
                    <a:gd name="T0" fmla="*/ 0 w 1174"/>
                    <a:gd name="T1" fmla="*/ 20 h 520"/>
                    <a:gd name="T2" fmla="*/ 20 w 1174"/>
                    <a:gd name="T3" fmla="*/ 30 h 520"/>
                    <a:gd name="T4" fmla="*/ 76 w 1174"/>
                    <a:gd name="T5" fmla="*/ 28 h 520"/>
                    <a:gd name="T6" fmla="*/ 200 w 1174"/>
                    <a:gd name="T7" fmla="*/ 18 h 520"/>
                    <a:gd name="T8" fmla="*/ 224 w 1174"/>
                    <a:gd name="T9" fmla="*/ 28 h 520"/>
                    <a:gd name="T10" fmla="*/ 330 w 1174"/>
                    <a:gd name="T11" fmla="*/ 20 h 520"/>
                    <a:gd name="T12" fmla="*/ 382 w 1174"/>
                    <a:gd name="T13" fmla="*/ 26 h 520"/>
                    <a:gd name="T14" fmla="*/ 504 w 1174"/>
                    <a:gd name="T15" fmla="*/ 22 h 520"/>
                    <a:gd name="T16" fmla="*/ 522 w 1174"/>
                    <a:gd name="T17" fmla="*/ 24 h 520"/>
                    <a:gd name="T18" fmla="*/ 568 w 1174"/>
                    <a:gd name="T19" fmla="*/ 14 h 520"/>
                    <a:gd name="T20" fmla="*/ 702 w 1174"/>
                    <a:gd name="T21" fmla="*/ 4 h 520"/>
                    <a:gd name="T22" fmla="*/ 742 w 1174"/>
                    <a:gd name="T23" fmla="*/ 6 h 520"/>
                    <a:gd name="T24" fmla="*/ 766 w 1174"/>
                    <a:gd name="T25" fmla="*/ 0 h 520"/>
                    <a:gd name="T26" fmla="*/ 914 w 1174"/>
                    <a:gd name="T27" fmla="*/ 6 h 520"/>
                    <a:gd name="T28" fmla="*/ 1010 w 1174"/>
                    <a:gd name="T29" fmla="*/ 6 h 520"/>
                    <a:gd name="T30" fmla="*/ 1026 w 1174"/>
                    <a:gd name="T31" fmla="*/ 10 h 520"/>
                    <a:gd name="T32" fmla="*/ 1038 w 1174"/>
                    <a:gd name="T33" fmla="*/ 14 h 520"/>
                    <a:gd name="T34" fmla="*/ 1070 w 1174"/>
                    <a:gd name="T35" fmla="*/ 12 h 520"/>
                    <a:gd name="T36" fmla="*/ 1124 w 1174"/>
                    <a:gd name="T37" fmla="*/ 20 h 520"/>
                    <a:gd name="T38" fmla="*/ 1174 w 1174"/>
                    <a:gd name="T39" fmla="*/ 18 h 520"/>
                    <a:gd name="T40" fmla="*/ 1174 w 1174"/>
                    <a:gd name="T41" fmla="*/ 520 h 520"/>
                    <a:gd name="T42" fmla="*/ 8 w 1174"/>
                    <a:gd name="T43" fmla="*/ 516 h 520"/>
                    <a:gd name="T44" fmla="*/ 0 w 1174"/>
                    <a:gd name="T45" fmla="*/ 20 h 5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74"/>
                    <a:gd name="T70" fmla="*/ 0 h 520"/>
                    <a:gd name="T71" fmla="*/ 1174 w 1174"/>
                    <a:gd name="T72" fmla="*/ 520 h 5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74" h="520">
                      <a:moveTo>
                        <a:pt x="0" y="20"/>
                      </a:moveTo>
                      <a:cubicBezTo>
                        <a:pt x="10" y="23"/>
                        <a:pt x="8" y="28"/>
                        <a:pt x="20" y="30"/>
                      </a:cubicBezTo>
                      <a:cubicBezTo>
                        <a:pt x="38" y="29"/>
                        <a:pt x="58" y="31"/>
                        <a:pt x="76" y="28"/>
                      </a:cubicBezTo>
                      <a:cubicBezTo>
                        <a:pt x="114" y="33"/>
                        <a:pt x="162" y="31"/>
                        <a:pt x="200" y="18"/>
                      </a:cubicBezTo>
                      <a:cubicBezTo>
                        <a:pt x="210" y="20"/>
                        <a:pt x="215" y="25"/>
                        <a:pt x="224" y="28"/>
                      </a:cubicBezTo>
                      <a:cubicBezTo>
                        <a:pt x="259" y="25"/>
                        <a:pt x="294" y="22"/>
                        <a:pt x="330" y="20"/>
                      </a:cubicBezTo>
                      <a:cubicBezTo>
                        <a:pt x="348" y="26"/>
                        <a:pt x="359" y="25"/>
                        <a:pt x="382" y="26"/>
                      </a:cubicBezTo>
                      <a:cubicBezTo>
                        <a:pt x="423" y="25"/>
                        <a:pt x="463" y="24"/>
                        <a:pt x="504" y="22"/>
                      </a:cubicBezTo>
                      <a:cubicBezTo>
                        <a:pt x="510" y="22"/>
                        <a:pt x="522" y="24"/>
                        <a:pt x="522" y="24"/>
                      </a:cubicBezTo>
                      <a:cubicBezTo>
                        <a:pt x="559" y="22"/>
                        <a:pt x="545" y="22"/>
                        <a:pt x="568" y="14"/>
                      </a:cubicBezTo>
                      <a:cubicBezTo>
                        <a:pt x="613" y="20"/>
                        <a:pt x="657" y="7"/>
                        <a:pt x="702" y="4"/>
                      </a:cubicBezTo>
                      <a:cubicBezTo>
                        <a:pt x="717" y="8"/>
                        <a:pt x="726" y="8"/>
                        <a:pt x="742" y="6"/>
                      </a:cubicBezTo>
                      <a:cubicBezTo>
                        <a:pt x="750" y="4"/>
                        <a:pt x="758" y="3"/>
                        <a:pt x="766" y="0"/>
                      </a:cubicBezTo>
                      <a:cubicBezTo>
                        <a:pt x="815" y="2"/>
                        <a:pt x="865" y="3"/>
                        <a:pt x="914" y="6"/>
                      </a:cubicBezTo>
                      <a:cubicBezTo>
                        <a:pt x="943" y="2"/>
                        <a:pt x="983" y="7"/>
                        <a:pt x="1010" y="6"/>
                      </a:cubicBezTo>
                      <a:cubicBezTo>
                        <a:pt x="1015" y="7"/>
                        <a:pt x="1021" y="8"/>
                        <a:pt x="1026" y="10"/>
                      </a:cubicBezTo>
                      <a:cubicBezTo>
                        <a:pt x="1030" y="11"/>
                        <a:pt x="1038" y="14"/>
                        <a:pt x="1038" y="14"/>
                      </a:cubicBezTo>
                      <a:cubicBezTo>
                        <a:pt x="1052" y="10"/>
                        <a:pt x="1053" y="10"/>
                        <a:pt x="1070" y="12"/>
                      </a:cubicBezTo>
                      <a:cubicBezTo>
                        <a:pt x="1087" y="22"/>
                        <a:pt x="1105" y="15"/>
                        <a:pt x="1124" y="20"/>
                      </a:cubicBezTo>
                      <a:cubicBezTo>
                        <a:pt x="1158" y="17"/>
                        <a:pt x="1141" y="18"/>
                        <a:pt x="1174" y="18"/>
                      </a:cubicBezTo>
                      <a:lnTo>
                        <a:pt x="1174" y="520"/>
                      </a:lnTo>
                      <a:lnTo>
                        <a:pt x="8" y="516"/>
                      </a:lnTo>
                      <a:lnTo>
                        <a:pt x="0" y="20"/>
                      </a:lnTo>
                      <a:close/>
                    </a:path>
                  </a:pathLst>
                </a:custGeom>
                <a:solidFill>
                  <a:srgbClr val="66CCFF"/>
                </a:solidFill>
                <a:ln w="38100">
                  <a:solidFill>
                    <a:srgbClr val="66CCFF"/>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7194" name="Freeform 23"/>
                <p:cNvSpPr>
                  <a:spLocks/>
                </p:cNvSpPr>
                <p:nvPr/>
              </p:nvSpPr>
              <p:spPr bwMode="auto">
                <a:xfrm>
                  <a:off x="1719" y="1436"/>
                  <a:ext cx="1418" cy="722"/>
                </a:xfrm>
                <a:custGeom>
                  <a:avLst/>
                  <a:gdLst>
                    <a:gd name="T0" fmla="*/ 0 w 1418"/>
                    <a:gd name="T1" fmla="*/ 2 h 722"/>
                    <a:gd name="T2" fmla="*/ 0 w 1418"/>
                    <a:gd name="T3" fmla="*/ 722 h 722"/>
                    <a:gd name="T4" fmla="*/ 1418 w 1418"/>
                    <a:gd name="T5" fmla="*/ 722 h 722"/>
                    <a:gd name="T6" fmla="*/ 1418 w 1418"/>
                    <a:gd name="T7" fmla="*/ 2 h 722"/>
                    <a:gd name="T8" fmla="*/ 1226 w 1418"/>
                    <a:gd name="T9" fmla="*/ 0 h 722"/>
                    <a:gd name="T10" fmla="*/ 1226 w 1418"/>
                    <a:gd name="T11" fmla="*/ 526 h 722"/>
                    <a:gd name="T12" fmla="*/ 190 w 1418"/>
                    <a:gd name="T13" fmla="*/ 526 h 722"/>
                    <a:gd name="T14" fmla="*/ 190 w 1418"/>
                    <a:gd name="T15" fmla="*/ 2 h 722"/>
                    <a:gd name="T16" fmla="*/ 0 w 1418"/>
                    <a:gd name="T17" fmla="*/ 2 h 7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18"/>
                    <a:gd name="T28" fmla="*/ 0 h 722"/>
                    <a:gd name="T29" fmla="*/ 1418 w 1418"/>
                    <a:gd name="T30" fmla="*/ 722 h 7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18" h="722">
                      <a:moveTo>
                        <a:pt x="0" y="2"/>
                      </a:moveTo>
                      <a:lnTo>
                        <a:pt x="0" y="722"/>
                      </a:lnTo>
                      <a:lnTo>
                        <a:pt x="1418" y="722"/>
                      </a:lnTo>
                      <a:lnTo>
                        <a:pt x="1418" y="2"/>
                      </a:lnTo>
                      <a:lnTo>
                        <a:pt x="1226" y="0"/>
                      </a:lnTo>
                      <a:lnTo>
                        <a:pt x="1226" y="526"/>
                      </a:lnTo>
                      <a:lnTo>
                        <a:pt x="190" y="526"/>
                      </a:lnTo>
                      <a:lnTo>
                        <a:pt x="190" y="2"/>
                      </a:lnTo>
                      <a:lnTo>
                        <a:pt x="0" y="2"/>
                      </a:lnTo>
                      <a:close/>
                    </a:path>
                  </a:pathLst>
                </a:custGeom>
                <a:solidFill>
                  <a:srgbClr val="969696"/>
                </a:solidFill>
                <a:ln w="19050">
                  <a:solidFill>
                    <a:srgbClr val="969696"/>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grpSp>
              <p:nvGrpSpPr>
                <p:cNvPr id="7195" name="Group 24"/>
                <p:cNvGrpSpPr>
                  <a:grpSpLocks/>
                </p:cNvGrpSpPr>
                <p:nvPr/>
              </p:nvGrpSpPr>
              <p:grpSpPr bwMode="auto">
                <a:xfrm>
                  <a:off x="1721" y="2182"/>
                  <a:ext cx="1414" cy="246"/>
                  <a:chOff x="1719" y="2182"/>
                  <a:chExt cx="1414" cy="246"/>
                </a:xfrm>
              </p:grpSpPr>
              <p:sp>
                <p:nvSpPr>
                  <p:cNvPr id="7196" name="Oval 25"/>
                  <p:cNvSpPr>
                    <a:spLocks noChangeArrowheads="1"/>
                  </p:cNvSpPr>
                  <p:nvPr/>
                </p:nvSpPr>
                <p:spPr bwMode="auto">
                  <a:xfrm>
                    <a:off x="1719" y="2182"/>
                    <a:ext cx="245" cy="246"/>
                  </a:xfrm>
                  <a:prstGeom prst="ellipse">
                    <a:avLst/>
                  </a:prstGeom>
                  <a:solidFill>
                    <a:srgbClr val="DDDDDD"/>
                  </a:solidFill>
                  <a:ln w="57150">
                    <a:solidFill>
                      <a:srgbClr val="969696"/>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7197" name="Oval 26"/>
                  <p:cNvSpPr>
                    <a:spLocks noChangeArrowheads="1"/>
                  </p:cNvSpPr>
                  <p:nvPr/>
                </p:nvSpPr>
                <p:spPr bwMode="auto">
                  <a:xfrm>
                    <a:off x="2888" y="2182"/>
                    <a:ext cx="245" cy="246"/>
                  </a:xfrm>
                  <a:prstGeom prst="ellipse">
                    <a:avLst/>
                  </a:prstGeom>
                  <a:solidFill>
                    <a:srgbClr val="DDDDDD"/>
                  </a:solidFill>
                  <a:ln w="57150">
                    <a:solidFill>
                      <a:srgbClr val="969696"/>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grpSp>
          </p:grpSp>
        </p:grpSp>
      </p:grpSp>
      <p:sp>
        <p:nvSpPr>
          <p:cNvPr id="7173" name="Rectangle 27"/>
          <p:cNvSpPr>
            <a:spLocks noChangeArrowheads="1"/>
          </p:cNvSpPr>
          <p:nvPr/>
        </p:nvSpPr>
        <p:spPr bwMode="auto">
          <a:xfrm>
            <a:off x="5243513" y="954088"/>
            <a:ext cx="3900487"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401638" indent="-4016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20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a) speeds up</a:t>
            </a:r>
          </a:p>
          <a:p>
            <a:pPr eaLnBrk="0" fontAlgn="base" hangingPunct="0">
              <a:lnSpc>
                <a:spcPct val="120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b) maintains constant speed</a:t>
            </a:r>
          </a:p>
          <a:p>
            <a:pPr eaLnBrk="0" fontAlgn="base" hangingPunct="0">
              <a:lnSpc>
                <a:spcPct val="120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c) slows down</a:t>
            </a:r>
          </a:p>
          <a:p>
            <a:pPr eaLnBrk="0" fontAlgn="base" hangingPunct="0">
              <a:lnSpc>
                <a:spcPct val="120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d) stops immediately</a:t>
            </a:r>
            <a:endParaRPr lang="en-US" altLang="en-US" sz="2000" b="1" smtClean="0">
              <a:solidFill>
                <a:srgbClr val="000000"/>
              </a:solidFill>
            </a:endParaRPr>
          </a:p>
        </p:txBody>
      </p:sp>
      <p:sp>
        <p:nvSpPr>
          <p:cNvPr id="7174" name="Rectangle 28"/>
          <p:cNvSpPr>
            <a:spLocks noGrp="1" noChangeArrowheads="1"/>
          </p:cNvSpPr>
          <p:nvPr>
            <p:ph type="body" idx="1"/>
          </p:nvPr>
        </p:nvSpPr>
        <p:spPr>
          <a:xfrm>
            <a:off x="0" y="692150"/>
            <a:ext cx="4354513" cy="2667000"/>
          </a:xfrm>
          <a:noFill/>
        </p:spPr>
        <p:txBody>
          <a:bodyPr/>
          <a:lstStyle/>
          <a:p>
            <a:pPr marL="401638" indent="-401638">
              <a:lnSpc>
                <a:spcPct val="120000"/>
              </a:lnSpc>
              <a:spcBef>
                <a:spcPct val="50000"/>
              </a:spcBef>
              <a:buFont typeface="Monotype Sorts" pitchFamily="2" charset="2"/>
              <a:buNone/>
            </a:pPr>
            <a:r>
              <a:rPr lang="en-US" altLang="en-US" b="1" dirty="0" smtClean="0"/>
              <a:t>	An open cart rolls along a frictionless track while it is raining.   As it rolls, what happens to the speed of the cart as the rain collects in it? (Assume that the rain falls vertically into the box.)</a:t>
            </a:r>
          </a:p>
        </p:txBody>
      </p:sp>
      <p:pic>
        <p:nvPicPr>
          <p:cNvPr id="7175" name="PRS Question Icon" descr="PRS Question Icon"/>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455025" y="14605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915471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0" y="0"/>
            <a:ext cx="9144000" cy="3694113"/>
          </a:xfrm>
          <a:prstGeom prst="roundRect">
            <a:avLst>
              <a:gd name="adj" fmla="val 16667"/>
            </a:avLst>
          </a:prstGeom>
          <a:solidFill>
            <a:srgbClr val="EFDCCD"/>
          </a:solidFill>
          <a:ln w="38100">
            <a:solidFill>
              <a:schemeClr val="tx1"/>
            </a:solidFill>
            <a:round/>
            <a:headEnd type="none" w="sm" len="sm"/>
            <a:tailEnd type="none" w="sm" len="sm"/>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16387" name="Rectangle 3"/>
          <p:cNvSpPr>
            <a:spLocks noChangeArrowheads="1"/>
          </p:cNvSpPr>
          <p:nvPr/>
        </p:nvSpPr>
        <p:spPr bwMode="auto">
          <a:xfrm>
            <a:off x="5483225" y="1558925"/>
            <a:ext cx="3059113"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401638" indent="-4016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15000"/>
              </a:lnSpc>
              <a:spcBef>
                <a:spcPct val="30000"/>
              </a:spcBef>
              <a:spcAft>
                <a:spcPct val="0"/>
              </a:spcAft>
              <a:buClr>
                <a:srgbClr val="E7E8FD"/>
              </a:buClr>
              <a:buSzPct val="75000"/>
              <a:buFont typeface="Wingdings" panose="05000000000000000000" pitchFamily="2" charset="2"/>
              <a:buNone/>
            </a:pPr>
            <a:r>
              <a:rPr lang="en-US" altLang="en-US" sz="2000" b="1" smtClean="0">
                <a:solidFill>
                  <a:srgbClr val="155C97"/>
                </a:solidFill>
              </a:rPr>
              <a:t>	a)  greater than</a:t>
            </a:r>
          </a:p>
          <a:p>
            <a:pPr eaLnBrk="0" fontAlgn="base" hangingPunct="0">
              <a:lnSpc>
                <a:spcPct val="115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	b)  less than</a:t>
            </a:r>
          </a:p>
          <a:p>
            <a:pPr eaLnBrk="0" fontAlgn="base" hangingPunct="0">
              <a:lnSpc>
                <a:spcPct val="115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	c)  equal to</a:t>
            </a:r>
            <a:r>
              <a:rPr lang="en-US" altLang="en-US" sz="2000" b="1" smtClean="0">
                <a:solidFill>
                  <a:srgbClr val="000000"/>
                </a:solidFill>
              </a:rPr>
              <a:t> </a:t>
            </a:r>
          </a:p>
        </p:txBody>
      </p:sp>
      <p:sp>
        <p:nvSpPr>
          <p:cNvPr id="16388" name="Rectangle 4"/>
          <p:cNvSpPr>
            <a:spLocks noGrp="1" noChangeArrowheads="1"/>
          </p:cNvSpPr>
          <p:nvPr>
            <p:ph type="title"/>
          </p:nvPr>
        </p:nvSpPr>
        <p:spPr>
          <a:xfrm>
            <a:off x="933450" y="0"/>
            <a:ext cx="7294563" cy="8382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altLang="en-US" sz="2800" i="1" smtClean="0">
                <a:effectLst/>
              </a:rPr>
              <a:t>Question 6.3b</a:t>
            </a:r>
            <a:r>
              <a:rPr lang="en-US" altLang="en-US" sz="2800" i="1" smtClean="0">
                <a:solidFill>
                  <a:srgbClr val="000000"/>
                </a:solidFill>
                <a:effectLst/>
              </a:rPr>
              <a:t>   </a:t>
            </a:r>
            <a:r>
              <a:rPr lang="en-US" altLang="en-US" sz="2800" smtClean="0">
                <a:solidFill>
                  <a:schemeClr val="accent2"/>
                </a:solidFill>
                <a:effectLst/>
              </a:rPr>
              <a:t>Velocity and Force</a:t>
            </a:r>
          </a:p>
        </p:txBody>
      </p:sp>
      <p:sp>
        <p:nvSpPr>
          <p:cNvPr id="16389" name="Rectangle 5"/>
          <p:cNvSpPr>
            <a:spLocks noChangeArrowheads="1"/>
          </p:cNvSpPr>
          <p:nvPr/>
        </p:nvSpPr>
        <p:spPr bwMode="auto">
          <a:xfrm>
            <a:off x="0" y="817563"/>
            <a:ext cx="5072063"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401638" indent="-4016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25000"/>
              </a:lnSpc>
              <a:spcBef>
                <a:spcPct val="30000"/>
              </a:spcBef>
              <a:spcAft>
                <a:spcPct val="0"/>
              </a:spcAft>
              <a:buClr>
                <a:srgbClr val="E7E8FD"/>
              </a:buClr>
              <a:buSzPct val="75000"/>
              <a:buFont typeface="Wingdings" panose="05000000000000000000" pitchFamily="2" charset="2"/>
              <a:buNone/>
            </a:pPr>
            <a:r>
              <a:rPr lang="en-US" altLang="en-US" sz="2000" b="1" smtClean="0">
                <a:solidFill>
                  <a:srgbClr val="000000"/>
                </a:solidFill>
              </a:rPr>
              <a:t>	A net force of 200 N acts on a 100-kg boulder, and a force of the same magnitude acts on a 130-g pebble.  How does the rate of change of the boulder’s velocity compare to  the rate of change of the pebble’s velocity?</a:t>
            </a:r>
            <a:endParaRPr lang="en-US" altLang="en-US" sz="2000" smtClean="0">
              <a:solidFill>
                <a:srgbClr val="000000"/>
              </a:solidFill>
            </a:endParaRPr>
          </a:p>
        </p:txBody>
      </p:sp>
      <p:pic>
        <p:nvPicPr>
          <p:cNvPr id="16390" name="PRS Question Icon" descr="PRS Question Icon"/>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455025" y="14605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2" name="TextBox 1"/>
          <p:cNvSpPr txBox="1"/>
          <p:nvPr/>
        </p:nvSpPr>
        <p:spPr>
          <a:xfrm>
            <a:off x="1066800" y="4114800"/>
            <a:ext cx="6781800" cy="461665"/>
          </a:xfrm>
          <a:prstGeom prst="rect">
            <a:avLst/>
          </a:prstGeom>
          <a:noFill/>
        </p:spPr>
        <p:txBody>
          <a:bodyPr wrap="square" rtlCol="0">
            <a:spAutoFit/>
          </a:bodyPr>
          <a:lstStyle/>
          <a:p>
            <a:r>
              <a:rPr lang="en-US" sz="2400" b="1" dirty="0" smtClean="0">
                <a:solidFill>
                  <a:schemeClr val="tx2">
                    <a:lumMod val="75000"/>
                  </a:schemeClr>
                </a:solidFill>
              </a:rPr>
              <a:t>Turn and Talk:  </a:t>
            </a:r>
            <a:r>
              <a:rPr lang="en-US" sz="2400" i="1" dirty="0" smtClean="0">
                <a:solidFill>
                  <a:schemeClr val="tx2">
                    <a:lumMod val="75000"/>
                  </a:schemeClr>
                </a:solidFill>
              </a:rPr>
              <a:t>Why did you pick your choice?</a:t>
            </a:r>
            <a:endParaRPr lang="en-US" sz="2400" b="1" dirty="0">
              <a:solidFill>
                <a:schemeClr val="tx2">
                  <a:lumMod val="75000"/>
                </a:schemeClr>
              </a:solidFill>
            </a:endParaRPr>
          </a:p>
        </p:txBody>
      </p:sp>
    </p:spTree>
    <p:extLst>
      <p:ext uri="{BB962C8B-B14F-4D97-AF65-F5344CB8AC3E}">
        <p14:creationId xmlns:p14="http://schemas.microsoft.com/office/powerpoint/2010/main" val="16455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7543801" cy="1143000"/>
          </a:xfrm>
        </p:spPr>
        <p:txBody>
          <a:bodyPr/>
          <a:lstStyle/>
          <a:p>
            <a:r>
              <a:rPr lang="en-US" dirty="0" smtClean="0"/>
              <a:t>What is Momentum?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1143000" y="731520"/>
                <a:ext cx="7086600" cy="4145280"/>
              </a:xfrm>
            </p:spPr>
            <p:txBody>
              <a:bodyPr>
                <a:normAutofit lnSpcReduction="10000"/>
              </a:bodyPr>
              <a:lstStyle/>
              <a:p>
                <a:r>
                  <a:rPr lang="en-US" sz="2600" dirty="0" smtClean="0"/>
                  <a:t>A “Quantity of Motion”</a:t>
                </a:r>
              </a:p>
              <a:p>
                <a:endParaRPr lang="en-US" sz="2600" dirty="0"/>
              </a:p>
              <a:p>
                <a:r>
                  <a:rPr lang="en-US" sz="2600" dirty="0" smtClean="0"/>
                  <a:t>Mathematical definition:</a:t>
                </a:r>
              </a:p>
              <a:p>
                <a:pPr lvl="1"/>
                <a:r>
                  <a:rPr lang="en-US" sz="2600" dirty="0" smtClean="0"/>
                  <a:t>Momentum is the product of an object’s mass in kilograms and its velocity in meters per second.</a:t>
                </a:r>
              </a:p>
              <a:p>
                <a:pPr lvl="1"/>
                <a:r>
                  <a:rPr lang="en-US" sz="2600" dirty="0" smtClean="0"/>
                  <a:t>Momentum is a </a:t>
                </a:r>
                <a:r>
                  <a:rPr lang="en-US" sz="2600" b="1" dirty="0" smtClean="0"/>
                  <a:t>vector</a:t>
                </a:r>
                <a:r>
                  <a:rPr lang="en-US" sz="2600" dirty="0" smtClean="0"/>
                  <a:t> quantity</a:t>
                </a:r>
                <a:endParaRPr lang="en-US" sz="2600" i="1" dirty="0" smtClean="0">
                  <a:latin typeface="Cambria Math"/>
                </a:endParaRPr>
              </a:p>
              <a:p>
                <a:pPr marL="365760" lvl="1" indent="0">
                  <a:buNone/>
                </a:pPr>
                <a14:m>
                  <m:oMathPara xmlns:m="http://schemas.openxmlformats.org/officeDocument/2006/math">
                    <m:oMathParaPr>
                      <m:jc m:val="centerGroup"/>
                    </m:oMathParaPr>
                    <m:oMath xmlns:m="http://schemas.openxmlformats.org/officeDocument/2006/math">
                      <m:r>
                        <a:rPr lang="en-US" sz="3200" b="1" i="1">
                          <a:latin typeface="Cambria Math"/>
                        </a:rPr>
                        <m:t>𝒑</m:t>
                      </m:r>
                      <m:r>
                        <a:rPr lang="en-US" sz="3200" b="1" i="1">
                          <a:latin typeface="Cambria Math"/>
                        </a:rPr>
                        <m:t>=</m:t>
                      </m:r>
                      <m:r>
                        <a:rPr lang="en-US" sz="3200" b="1" i="1">
                          <a:latin typeface="Cambria Math"/>
                        </a:rPr>
                        <m:t>𝒎𝒗</m:t>
                      </m:r>
                    </m:oMath>
                  </m:oMathPara>
                </a14:m>
                <a:endParaRPr lang="en-US" b="1" dirty="0" smtClean="0"/>
              </a:p>
              <a:p>
                <a:pPr lvl="1"/>
                <a:r>
                  <a:rPr lang="en-US" sz="2800" dirty="0" smtClean="0"/>
                  <a:t>Units of momentum = </a:t>
                </a:r>
                <a:r>
                  <a:rPr lang="en-US" sz="2800" b="1" dirty="0" smtClean="0"/>
                  <a:t>kg</a:t>
                </a:r>
                <a:r>
                  <a:rPr lang="en-US" sz="2800" b="1" dirty="0" smtClean="0">
                    <a:latin typeface="Calibri"/>
                  </a:rPr>
                  <a:t>·m·s</a:t>
                </a:r>
                <a:r>
                  <a:rPr lang="en-US" sz="2800" b="1" baseline="30000" dirty="0" smtClean="0">
                    <a:latin typeface="Calibri"/>
                  </a:rPr>
                  <a:t>-1</a:t>
                </a:r>
                <a:endParaRPr lang="en-US" sz="2800" b="1" baseline="30000" dirty="0" smtClean="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1143000" y="731520"/>
                <a:ext cx="7086600" cy="4145280"/>
              </a:xfrm>
              <a:blipFill>
                <a:blip r:embed="rId2"/>
                <a:stretch>
                  <a:fillRect l="-1463" t="-4559" b="-4265"/>
                </a:stretch>
              </a:blipFill>
            </p:spPr>
            <p:txBody>
              <a:bodyPr/>
              <a:lstStyle/>
              <a:p>
                <a:r>
                  <a:rPr lang="en-US">
                    <a:noFill/>
                  </a:rPr>
                  <a:t> </a:t>
                </a:r>
              </a:p>
            </p:txBody>
          </p:sp>
        </mc:Fallback>
      </mc:AlternateContent>
    </p:spTree>
    <p:extLst>
      <p:ext uri="{BB962C8B-B14F-4D97-AF65-F5344CB8AC3E}">
        <p14:creationId xmlns:p14="http://schemas.microsoft.com/office/powerpoint/2010/main" val="40736039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0" y="0"/>
            <a:ext cx="9144000" cy="3944938"/>
          </a:xfrm>
          <a:prstGeom prst="roundRect">
            <a:avLst>
              <a:gd name="adj" fmla="val 16667"/>
            </a:avLst>
          </a:prstGeom>
          <a:solidFill>
            <a:srgbClr val="EFDCCD"/>
          </a:solidFill>
          <a:ln w="38100">
            <a:solidFill>
              <a:schemeClr val="tx1"/>
            </a:solidFill>
            <a:round/>
            <a:headEnd type="none" w="sm" len="sm"/>
            <a:tailEnd type="none" w="sm" len="sm"/>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14339" name="Rectangle 3"/>
          <p:cNvSpPr>
            <a:spLocks noChangeArrowheads="1"/>
          </p:cNvSpPr>
          <p:nvPr/>
        </p:nvSpPr>
        <p:spPr bwMode="auto">
          <a:xfrm>
            <a:off x="0" y="946150"/>
            <a:ext cx="5072063" cy="279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401638" indent="-4016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25000"/>
              </a:lnSpc>
              <a:spcBef>
                <a:spcPct val="30000"/>
              </a:spcBef>
              <a:spcAft>
                <a:spcPct val="0"/>
              </a:spcAft>
              <a:buClr>
                <a:srgbClr val="E7E8FD"/>
              </a:buClr>
              <a:buSzPct val="75000"/>
              <a:buFont typeface="Wingdings" panose="05000000000000000000" pitchFamily="2" charset="2"/>
              <a:buNone/>
            </a:pPr>
            <a:r>
              <a:rPr lang="en-US" altLang="en-US" sz="2000" b="1" smtClean="0">
                <a:solidFill>
                  <a:srgbClr val="000000"/>
                </a:solidFill>
              </a:rPr>
              <a:t>	A net force of 200 N acts on a 100-kg boulder, and a force of the same magnitude acts on a 130-g pebble.  How does the rate of change of the boulder’s momentum compare to  the rate of change of the pebble’s momentum?</a:t>
            </a:r>
            <a:endParaRPr lang="en-US" altLang="en-US" sz="2000" smtClean="0">
              <a:solidFill>
                <a:srgbClr val="000000"/>
              </a:solidFill>
            </a:endParaRPr>
          </a:p>
        </p:txBody>
      </p:sp>
      <p:sp>
        <p:nvSpPr>
          <p:cNvPr id="14340" name="Rectangle 4"/>
          <p:cNvSpPr>
            <a:spLocks noChangeArrowheads="1"/>
          </p:cNvSpPr>
          <p:nvPr/>
        </p:nvSpPr>
        <p:spPr bwMode="auto">
          <a:xfrm>
            <a:off x="5751513" y="1444625"/>
            <a:ext cx="2770187"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401638" indent="-401638">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15000"/>
              </a:lnSpc>
              <a:spcBef>
                <a:spcPct val="30000"/>
              </a:spcBef>
              <a:spcAft>
                <a:spcPct val="0"/>
              </a:spcAft>
              <a:buClr>
                <a:srgbClr val="E7E8FD"/>
              </a:buClr>
              <a:buSzPct val="75000"/>
              <a:buFont typeface="Wingdings" panose="05000000000000000000" pitchFamily="2" charset="2"/>
              <a:buNone/>
            </a:pPr>
            <a:r>
              <a:rPr lang="en-US" altLang="en-US" sz="2000" b="1" smtClean="0">
                <a:solidFill>
                  <a:srgbClr val="000000"/>
                </a:solidFill>
              </a:rPr>
              <a:t>	</a:t>
            </a:r>
            <a:r>
              <a:rPr lang="en-US" altLang="en-US" sz="2000" b="1" smtClean="0">
                <a:solidFill>
                  <a:srgbClr val="155C97"/>
                </a:solidFill>
              </a:rPr>
              <a:t>a)  greater than</a:t>
            </a:r>
          </a:p>
          <a:p>
            <a:pPr eaLnBrk="0" fontAlgn="base" hangingPunct="0">
              <a:lnSpc>
                <a:spcPct val="115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	b)  less than</a:t>
            </a:r>
          </a:p>
          <a:p>
            <a:pPr eaLnBrk="0" fontAlgn="base" hangingPunct="0">
              <a:lnSpc>
                <a:spcPct val="115000"/>
              </a:lnSpc>
              <a:spcBef>
                <a:spcPct val="30000"/>
              </a:spcBef>
              <a:spcAft>
                <a:spcPct val="0"/>
              </a:spcAft>
              <a:buClr>
                <a:srgbClr val="E7E8FD"/>
              </a:buClr>
              <a:buSzPct val="75000"/>
              <a:buFont typeface="Monotype Sorts" pitchFamily="2" charset="2"/>
              <a:buNone/>
            </a:pPr>
            <a:r>
              <a:rPr lang="en-US" altLang="en-US" sz="2000" b="1" smtClean="0">
                <a:solidFill>
                  <a:srgbClr val="155C97"/>
                </a:solidFill>
              </a:rPr>
              <a:t>	c)  equal to</a:t>
            </a:r>
            <a:r>
              <a:rPr lang="en-US" altLang="en-US" sz="2000" b="1" smtClean="0">
                <a:solidFill>
                  <a:srgbClr val="000000"/>
                </a:solidFill>
              </a:rPr>
              <a:t> </a:t>
            </a:r>
          </a:p>
        </p:txBody>
      </p:sp>
      <p:sp>
        <p:nvSpPr>
          <p:cNvPr id="14341" name="Rectangle 5"/>
          <p:cNvSpPr>
            <a:spLocks noGrp="1" noChangeArrowheads="1"/>
          </p:cNvSpPr>
          <p:nvPr>
            <p:ph type="title"/>
          </p:nvPr>
        </p:nvSpPr>
        <p:spPr>
          <a:xfrm>
            <a:off x="933450" y="0"/>
            <a:ext cx="7294563" cy="8382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altLang="en-US" sz="2800" i="1" smtClean="0">
                <a:effectLst/>
              </a:rPr>
              <a:t>Question 6.3a</a:t>
            </a:r>
            <a:r>
              <a:rPr lang="en-US" altLang="en-US" sz="2800" i="1" smtClean="0">
                <a:solidFill>
                  <a:srgbClr val="000000"/>
                </a:solidFill>
                <a:effectLst/>
              </a:rPr>
              <a:t> </a:t>
            </a:r>
            <a:r>
              <a:rPr lang="en-US" altLang="en-US" sz="2800" smtClean="0">
                <a:solidFill>
                  <a:schemeClr val="accent2"/>
                </a:solidFill>
                <a:effectLst/>
              </a:rPr>
              <a:t>Momentum and Force</a:t>
            </a:r>
          </a:p>
        </p:txBody>
      </p:sp>
      <p:pic>
        <p:nvPicPr>
          <p:cNvPr id="14342" name="PRS Question Icon" descr="PRS Question Icon"/>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8455025" y="14605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7" name="TextBox 6"/>
          <p:cNvSpPr txBox="1"/>
          <p:nvPr/>
        </p:nvSpPr>
        <p:spPr>
          <a:xfrm>
            <a:off x="1066800" y="4114800"/>
            <a:ext cx="6781800" cy="461665"/>
          </a:xfrm>
          <a:prstGeom prst="rect">
            <a:avLst/>
          </a:prstGeom>
          <a:noFill/>
        </p:spPr>
        <p:txBody>
          <a:bodyPr wrap="square" rtlCol="0">
            <a:spAutoFit/>
          </a:bodyPr>
          <a:lstStyle/>
          <a:p>
            <a:r>
              <a:rPr lang="en-US" sz="2400" b="1" dirty="0" smtClean="0">
                <a:solidFill>
                  <a:schemeClr val="tx2">
                    <a:lumMod val="75000"/>
                  </a:schemeClr>
                </a:solidFill>
              </a:rPr>
              <a:t>Turn and Talk:  </a:t>
            </a:r>
            <a:r>
              <a:rPr lang="en-US" sz="2400" i="1" dirty="0" smtClean="0">
                <a:solidFill>
                  <a:schemeClr val="tx2">
                    <a:lumMod val="75000"/>
                  </a:schemeClr>
                </a:solidFill>
              </a:rPr>
              <a:t>Why did you pick your choice?</a:t>
            </a:r>
            <a:endParaRPr lang="en-US" sz="2400" b="1" dirty="0">
              <a:solidFill>
                <a:schemeClr val="tx2">
                  <a:lumMod val="75000"/>
                </a:schemeClr>
              </a:solidFill>
            </a:endParaRPr>
          </a:p>
        </p:txBody>
      </p:sp>
    </p:spTree>
    <p:extLst>
      <p:ext uri="{BB962C8B-B14F-4D97-AF65-F5344CB8AC3E}">
        <p14:creationId xmlns:p14="http://schemas.microsoft.com/office/powerpoint/2010/main" val="231117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257800"/>
            <a:ext cx="6512511" cy="1143000"/>
          </a:xfrm>
        </p:spPr>
        <p:txBody>
          <a:bodyPr/>
          <a:lstStyle/>
          <a:p>
            <a:r>
              <a:rPr lang="en-US" dirty="0" smtClean="0"/>
              <a:t>Change in Momentum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3"/>
              </p:nvPr>
            </p:nvSpPr>
            <p:spPr>
              <a:xfrm>
                <a:off x="1143000" y="731520"/>
                <a:ext cx="6400800" cy="4526280"/>
              </a:xfrm>
            </p:spPr>
            <p:txBody>
              <a:bodyPr>
                <a:normAutofit/>
              </a:bodyPr>
              <a:lstStyle/>
              <a:p>
                <a:r>
                  <a:rPr lang="en-US" b="1" dirty="0" smtClean="0"/>
                  <a:t>Remember: Momentum is a vector quantity!</a:t>
                </a:r>
                <a:endParaRPr lang="en-US" dirty="0" smtClean="0"/>
              </a:p>
              <a:p>
                <a:endParaRPr lang="en-US" b="1" dirty="0"/>
              </a:p>
              <a:p>
                <a:pPr marL="45720" lvl="1" indent="0">
                  <a:buNone/>
                </a:pPr>
                <a14:m>
                  <m:oMathPara xmlns:m="http://schemas.openxmlformats.org/officeDocument/2006/math">
                    <m:oMathParaPr>
                      <m:jc m:val="centerGroup"/>
                    </m:oMathParaPr>
                    <m:oMath xmlns:m="http://schemas.openxmlformats.org/officeDocument/2006/math">
                      <m:r>
                        <a:rPr lang="en-US" sz="2400" b="1" i="1" smtClean="0">
                          <a:latin typeface="Cambria Math"/>
                          <a:ea typeface="Cambria Math"/>
                        </a:rPr>
                        <m:t>∆</m:t>
                      </m:r>
                      <m:r>
                        <a:rPr lang="en-US" sz="2400" b="1" i="1" smtClean="0">
                          <a:latin typeface="Cambria Math"/>
                          <a:ea typeface="Cambria Math"/>
                        </a:rPr>
                        <m:t>𝒑</m:t>
                      </m:r>
                      <m:r>
                        <a:rPr lang="en-US" sz="2400" b="1" i="1" smtClean="0">
                          <a:latin typeface="Cambria Math"/>
                          <a:ea typeface="Cambria Math"/>
                        </a:rPr>
                        <m:t>=</m:t>
                      </m:r>
                      <m:sSub>
                        <m:sSubPr>
                          <m:ctrlPr>
                            <a:rPr lang="en-US" sz="2400" b="1" i="1" smtClean="0">
                              <a:latin typeface="Cambria Math" panose="02040503050406030204" pitchFamily="18" charset="0"/>
                              <a:ea typeface="Cambria Math"/>
                            </a:rPr>
                          </m:ctrlPr>
                        </m:sSubPr>
                        <m:e>
                          <m:r>
                            <a:rPr lang="en-US" sz="2400" b="1" i="1" smtClean="0">
                              <a:latin typeface="Cambria Math"/>
                              <a:ea typeface="Cambria Math"/>
                            </a:rPr>
                            <m:t>𝒑</m:t>
                          </m:r>
                        </m:e>
                        <m:sub>
                          <m:r>
                            <a:rPr lang="en-US" sz="2400" b="1" i="1" smtClean="0">
                              <a:latin typeface="Cambria Math"/>
                              <a:ea typeface="Cambria Math"/>
                            </a:rPr>
                            <m:t>𝟐</m:t>
                          </m:r>
                        </m:sub>
                      </m:sSub>
                      <m:r>
                        <a:rPr lang="en-US" sz="2400" b="1" i="1" smtClean="0">
                          <a:latin typeface="Cambria Math"/>
                          <a:ea typeface="Cambria Math"/>
                        </a:rPr>
                        <m:t>−</m:t>
                      </m:r>
                      <m:sSub>
                        <m:sSubPr>
                          <m:ctrlPr>
                            <a:rPr lang="en-US" sz="2400" b="1" i="1" smtClean="0">
                              <a:latin typeface="Cambria Math" panose="02040503050406030204" pitchFamily="18" charset="0"/>
                              <a:ea typeface="Cambria Math"/>
                            </a:rPr>
                          </m:ctrlPr>
                        </m:sSubPr>
                        <m:e>
                          <m:r>
                            <a:rPr lang="en-US" sz="2400" b="1" i="1" smtClean="0">
                              <a:latin typeface="Cambria Math"/>
                              <a:ea typeface="Cambria Math"/>
                            </a:rPr>
                            <m:t>𝒑</m:t>
                          </m:r>
                        </m:e>
                        <m:sub>
                          <m:r>
                            <a:rPr lang="en-US" sz="2400" b="1" i="1" smtClean="0">
                              <a:latin typeface="Cambria Math"/>
                              <a:ea typeface="Cambria Math"/>
                            </a:rPr>
                            <m:t>𝟏</m:t>
                          </m:r>
                        </m:sub>
                      </m:sSub>
                      <m:r>
                        <a:rPr lang="en-US" sz="2400" b="1" i="1" smtClean="0">
                          <a:latin typeface="Cambria Math"/>
                          <a:ea typeface="Cambria Math"/>
                        </a:rPr>
                        <m:t>=</m:t>
                      </m:r>
                      <m:r>
                        <m:rPr>
                          <m:sty m:val="p"/>
                        </m:rPr>
                        <a:rPr lang="en-US" sz="2400">
                          <a:latin typeface="Cambria Math"/>
                          <a:ea typeface="Cambria Math"/>
                        </a:rPr>
                        <m:t>m</m:t>
                      </m:r>
                      <m:r>
                        <a:rPr lang="en-US" sz="2400" i="1">
                          <a:latin typeface="Cambria Math"/>
                          <a:ea typeface="Cambria Math"/>
                        </a:rPr>
                        <m:t>∙</m:t>
                      </m:r>
                      <m:r>
                        <a:rPr lang="en-US" sz="2400" b="1">
                          <a:latin typeface="Cambria Math"/>
                          <a:ea typeface="Cambria Math"/>
                        </a:rPr>
                        <m:t>∆</m:t>
                      </m:r>
                      <m:r>
                        <a:rPr lang="en-US" sz="2400" b="1" i="1">
                          <a:latin typeface="Cambria Math"/>
                          <a:ea typeface="Cambria Math"/>
                        </a:rPr>
                        <m:t>𝒗</m:t>
                      </m:r>
                    </m:oMath>
                  </m:oMathPara>
                </a14:m>
                <a:endParaRPr lang="en-US" b="1" dirty="0" smtClean="0"/>
              </a:p>
              <a:p>
                <a:r>
                  <a:rPr lang="en-US" b="1" i="1" u="sng" dirty="0" smtClean="0"/>
                  <a:t>Example:</a:t>
                </a:r>
                <a:endParaRPr lang="en-US" dirty="0" smtClean="0"/>
              </a:p>
              <a:p>
                <a:pPr lvl="1"/>
                <a:r>
                  <a:rPr lang="en-US" dirty="0" smtClean="0"/>
                  <a:t>A 2.25 kg rubber raft floats in a pool at 1.50 m·s</a:t>
                </a:r>
                <a:r>
                  <a:rPr lang="en-US" baseline="30000" dirty="0" smtClean="0"/>
                  <a:t>-1</a:t>
                </a:r>
                <a:r>
                  <a:rPr lang="en-US" dirty="0" smtClean="0"/>
                  <a:t> when it hits the wall and bounces back along its original path at a speed of 0.85 m·s</a:t>
                </a:r>
                <a:r>
                  <a:rPr lang="en-US" baseline="30000" dirty="0" smtClean="0"/>
                  <a:t>-1</a:t>
                </a:r>
                <a:r>
                  <a:rPr lang="en-US" dirty="0" smtClean="0"/>
                  <a:t>.  What is the change in momentum of the raft?</a:t>
                </a:r>
              </a:p>
              <a:p>
                <a:pPr marL="365760" lvl="1"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r>
                        <a:rPr lang="en-US" b="1" i="1" smtClean="0">
                          <a:latin typeface="Cambria Math"/>
                          <a:ea typeface="Cambria Math"/>
                        </a:rPr>
                        <m:t>𝒑</m:t>
                      </m:r>
                      <m:r>
                        <a:rPr lang="en-US" b="1" i="1" smtClean="0">
                          <a:latin typeface="Cambria Math"/>
                          <a:ea typeface="Cambria Math"/>
                        </a:rPr>
                        <m:t>= </m:t>
                      </m:r>
                      <m:sSub>
                        <m:sSubPr>
                          <m:ctrlPr>
                            <a:rPr lang="en-US" b="1" i="1" smtClean="0">
                              <a:latin typeface="Cambria Math" panose="02040503050406030204" pitchFamily="18" charset="0"/>
                              <a:ea typeface="Cambria Math"/>
                            </a:rPr>
                          </m:ctrlPr>
                        </m:sSubPr>
                        <m:e>
                          <m:r>
                            <a:rPr lang="en-US" b="1" i="1" smtClean="0">
                              <a:latin typeface="Cambria Math"/>
                              <a:ea typeface="Cambria Math"/>
                            </a:rPr>
                            <m:t>𝒑</m:t>
                          </m:r>
                        </m:e>
                        <m:sub>
                          <m:r>
                            <a:rPr lang="en-US" b="1" i="1" smtClean="0">
                              <a:latin typeface="Cambria Math"/>
                              <a:ea typeface="Cambria Math"/>
                            </a:rPr>
                            <m:t>𝟐</m:t>
                          </m:r>
                        </m:sub>
                      </m:sSub>
                      <m:r>
                        <a:rPr lang="en-US" b="1" i="1" smtClean="0">
                          <a:latin typeface="Cambria Math"/>
                          <a:ea typeface="Cambria Math"/>
                        </a:rPr>
                        <m:t>−</m:t>
                      </m:r>
                      <m:sSub>
                        <m:sSubPr>
                          <m:ctrlPr>
                            <a:rPr lang="en-US" b="1" i="1" smtClean="0">
                              <a:latin typeface="Cambria Math" panose="02040503050406030204" pitchFamily="18" charset="0"/>
                              <a:ea typeface="Cambria Math"/>
                            </a:rPr>
                          </m:ctrlPr>
                        </m:sSubPr>
                        <m:e>
                          <m:r>
                            <a:rPr lang="en-US" b="1" i="1" smtClean="0">
                              <a:latin typeface="Cambria Math"/>
                              <a:ea typeface="Cambria Math"/>
                            </a:rPr>
                            <m:t>𝒑</m:t>
                          </m:r>
                        </m:e>
                        <m:sub>
                          <m:r>
                            <a:rPr lang="en-US" b="1" i="1" smtClean="0">
                              <a:latin typeface="Cambria Math"/>
                              <a:ea typeface="Cambria Math"/>
                            </a:rPr>
                            <m:t>𝟏</m:t>
                          </m:r>
                        </m:sub>
                      </m:sSub>
                    </m:oMath>
                  </m:oMathPara>
                </a14:m>
                <a:endParaRPr lang="en-US" dirty="0" smtClean="0"/>
              </a:p>
              <a:p>
                <a:pPr marL="365760" lvl="1" indent="0">
                  <a:buNone/>
                </a:pPr>
                <a14:m>
                  <m:oMathPara xmlns:m="http://schemas.openxmlformats.org/officeDocument/2006/math">
                    <m:oMathParaPr>
                      <m:jc m:val="centerGroup"/>
                    </m:oMathParaPr>
                    <m:oMath xmlns:m="http://schemas.openxmlformats.org/officeDocument/2006/math">
                      <m:r>
                        <a:rPr lang="en-US" i="1" smtClean="0">
                          <a:latin typeface="Cambria Math"/>
                          <a:ea typeface="Cambria Math"/>
                        </a:rPr>
                        <m:t>∆</m:t>
                      </m:r>
                      <m:r>
                        <a:rPr lang="en-US" b="1" i="1" smtClean="0">
                          <a:latin typeface="Cambria Math"/>
                          <a:ea typeface="Cambria Math"/>
                        </a:rPr>
                        <m:t>𝒑</m:t>
                      </m:r>
                      <m:r>
                        <a:rPr lang="en-US" b="1" i="1" smtClean="0">
                          <a:latin typeface="Cambria Math"/>
                          <a:ea typeface="Cambria Math"/>
                        </a:rPr>
                        <m:t>=</m:t>
                      </m:r>
                      <m:r>
                        <m:rPr>
                          <m:sty m:val="p"/>
                        </m:rPr>
                        <a:rPr lang="en-US" b="0" i="0" smtClean="0">
                          <a:latin typeface="Cambria Math"/>
                          <a:ea typeface="Cambria Math"/>
                        </a:rPr>
                        <m:t>m</m:t>
                      </m:r>
                      <m:r>
                        <a:rPr lang="en-US" b="0" i="1" smtClean="0">
                          <a:latin typeface="Cambria Math"/>
                          <a:ea typeface="Cambria Math"/>
                        </a:rPr>
                        <m:t>∙</m:t>
                      </m:r>
                      <m:r>
                        <a:rPr lang="en-US" b="1" smtClean="0">
                          <a:latin typeface="Cambria Math"/>
                          <a:ea typeface="Cambria Math"/>
                        </a:rPr>
                        <m:t>∆</m:t>
                      </m:r>
                      <m:r>
                        <a:rPr lang="en-US" b="1" i="1" smtClean="0">
                          <a:latin typeface="Cambria Math"/>
                          <a:ea typeface="Cambria Math"/>
                        </a:rPr>
                        <m:t>𝒗</m:t>
                      </m:r>
                      <m:r>
                        <a:rPr lang="en-US" b="1" i="1" smtClean="0">
                          <a:latin typeface="Cambria Math"/>
                          <a:ea typeface="Cambria Math"/>
                        </a:rPr>
                        <m:t>=</m:t>
                      </m:r>
                      <m:d>
                        <m:dPr>
                          <m:ctrlPr>
                            <a:rPr lang="en-US" b="1" i="1" smtClean="0">
                              <a:latin typeface="Cambria Math" panose="02040503050406030204" pitchFamily="18" charset="0"/>
                              <a:ea typeface="Cambria Math"/>
                            </a:rPr>
                          </m:ctrlPr>
                        </m:dPr>
                        <m:e>
                          <m:r>
                            <a:rPr lang="en-US" b="1" i="1" smtClean="0">
                              <a:latin typeface="Cambria Math"/>
                              <a:ea typeface="Cambria Math"/>
                            </a:rPr>
                            <m:t>𝟐</m:t>
                          </m:r>
                          <m:r>
                            <a:rPr lang="en-US" b="1" i="1" smtClean="0">
                              <a:latin typeface="Cambria Math"/>
                              <a:ea typeface="Cambria Math"/>
                            </a:rPr>
                            <m:t>.</m:t>
                          </m:r>
                          <m:r>
                            <a:rPr lang="en-US" b="1" i="1" smtClean="0">
                              <a:latin typeface="Cambria Math"/>
                              <a:ea typeface="Cambria Math"/>
                            </a:rPr>
                            <m:t>𝟐𝟓</m:t>
                          </m:r>
                        </m:e>
                      </m:d>
                      <m:r>
                        <a:rPr lang="en-US" b="1" i="1" smtClean="0">
                          <a:latin typeface="Cambria Math"/>
                          <a:ea typeface="Cambria Math"/>
                        </a:rPr>
                        <m:t>∙</m:t>
                      </m:r>
                      <m:d>
                        <m:dPr>
                          <m:ctrlPr>
                            <a:rPr lang="en-US" b="1" i="1" smtClean="0">
                              <a:latin typeface="Cambria Math" panose="02040503050406030204" pitchFamily="18" charset="0"/>
                              <a:ea typeface="Cambria Math"/>
                            </a:rPr>
                          </m:ctrlPr>
                        </m:dPr>
                        <m:e>
                          <m:r>
                            <a:rPr lang="en-US" b="1" i="1" smtClean="0">
                              <a:latin typeface="Cambria Math"/>
                              <a:ea typeface="Cambria Math"/>
                            </a:rPr>
                            <m:t>−</m:t>
                          </m:r>
                          <m:r>
                            <a:rPr lang="en-US" b="1" i="1" smtClean="0">
                              <a:latin typeface="Cambria Math"/>
                              <a:ea typeface="Cambria Math"/>
                            </a:rPr>
                            <m:t>𝟎</m:t>
                          </m:r>
                          <m:r>
                            <a:rPr lang="en-US" b="1" i="1" smtClean="0">
                              <a:latin typeface="Cambria Math"/>
                              <a:ea typeface="Cambria Math"/>
                            </a:rPr>
                            <m:t>.</m:t>
                          </m:r>
                          <m:r>
                            <a:rPr lang="en-US" b="1" i="1" smtClean="0">
                              <a:latin typeface="Cambria Math"/>
                              <a:ea typeface="Cambria Math"/>
                            </a:rPr>
                            <m:t>𝟖𝟓</m:t>
                          </m:r>
                          <m:r>
                            <a:rPr lang="en-US" b="1" i="1" smtClean="0">
                              <a:latin typeface="Cambria Math"/>
                              <a:ea typeface="Cambria Math"/>
                            </a:rPr>
                            <m:t>−</m:t>
                          </m:r>
                          <m:r>
                            <a:rPr lang="en-US" b="1" i="1" smtClean="0">
                              <a:latin typeface="Cambria Math"/>
                              <a:ea typeface="Cambria Math"/>
                            </a:rPr>
                            <m:t>𝟏</m:t>
                          </m:r>
                          <m:r>
                            <a:rPr lang="en-US" b="1" i="1" smtClean="0">
                              <a:latin typeface="Cambria Math"/>
                              <a:ea typeface="Cambria Math"/>
                            </a:rPr>
                            <m:t>.</m:t>
                          </m:r>
                          <m:r>
                            <a:rPr lang="en-US" b="1" i="1" smtClean="0">
                              <a:latin typeface="Cambria Math"/>
                              <a:ea typeface="Cambria Math"/>
                            </a:rPr>
                            <m:t>𝟓𝟎</m:t>
                          </m:r>
                        </m:e>
                      </m:d>
                    </m:oMath>
                  </m:oMathPara>
                </a14:m>
                <a:endParaRPr lang="en-US" b="1" dirty="0" smtClean="0">
                  <a:ea typeface="Cambria Math"/>
                </a:endParaRPr>
              </a:p>
              <a:p>
                <a:pPr marL="365760" lvl="1" indent="0">
                  <a:buNone/>
                </a:pPr>
                <a14:m>
                  <m:oMathPara xmlns:m="http://schemas.openxmlformats.org/officeDocument/2006/math">
                    <m:oMathParaPr>
                      <m:jc m:val="centerGroup"/>
                    </m:oMathParaPr>
                    <m:oMath xmlns:m="http://schemas.openxmlformats.org/officeDocument/2006/math">
                      <m:r>
                        <a:rPr lang="en-US" sz="2600" i="1" smtClean="0">
                          <a:latin typeface="Cambria Math"/>
                          <a:ea typeface="Cambria Math"/>
                        </a:rPr>
                        <m:t>∆</m:t>
                      </m:r>
                      <m:r>
                        <a:rPr lang="en-US" sz="2600" b="1" i="1" smtClean="0">
                          <a:latin typeface="Cambria Math"/>
                          <a:ea typeface="Cambria Math"/>
                        </a:rPr>
                        <m:t>𝒑</m:t>
                      </m:r>
                      <m:r>
                        <a:rPr lang="en-US" sz="2600" b="1" i="1" smtClean="0">
                          <a:latin typeface="Cambria Math"/>
                          <a:ea typeface="Cambria Math"/>
                        </a:rPr>
                        <m:t>=−</m:t>
                      </m:r>
                      <m:r>
                        <a:rPr lang="en-US" sz="2600" b="1" i="1" smtClean="0">
                          <a:latin typeface="Cambria Math"/>
                          <a:ea typeface="Cambria Math"/>
                        </a:rPr>
                        <m:t>𝟓</m:t>
                      </m:r>
                      <m:r>
                        <a:rPr lang="en-US" sz="2600" b="1" i="1" smtClean="0">
                          <a:latin typeface="Cambria Math"/>
                          <a:ea typeface="Cambria Math"/>
                        </a:rPr>
                        <m:t>.</m:t>
                      </m:r>
                      <m:r>
                        <a:rPr lang="en-US" sz="2600" b="1" i="1" smtClean="0">
                          <a:latin typeface="Cambria Math"/>
                          <a:ea typeface="Cambria Math"/>
                        </a:rPr>
                        <m:t>𝟐𝟗</m:t>
                      </m:r>
                      <m:r>
                        <a:rPr lang="en-US" sz="2600" b="1" i="1" smtClean="0">
                          <a:latin typeface="Cambria Math"/>
                          <a:ea typeface="Cambria Math"/>
                        </a:rPr>
                        <m:t> </m:t>
                      </m:r>
                      <m:r>
                        <a:rPr lang="en-US" sz="2600" b="1" i="1" smtClean="0">
                          <a:latin typeface="Cambria Math"/>
                          <a:ea typeface="Cambria Math"/>
                        </a:rPr>
                        <m:t>𝒌𝒈</m:t>
                      </m:r>
                      <m:r>
                        <a:rPr lang="en-US" sz="2600" b="1" i="1" smtClean="0">
                          <a:latin typeface="Cambria Math"/>
                          <a:ea typeface="Cambria Math"/>
                        </a:rPr>
                        <m:t>∙</m:t>
                      </m:r>
                      <m:r>
                        <a:rPr lang="en-US" sz="2600" b="1" i="1" smtClean="0">
                          <a:latin typeface="Cambria Math"/>
                          <a:ea typeface="Cambria Math"/>
                        </a:rPr>
                        <m:t>𝒎</m:t>
                      </m:r>
                      <m:r>
                        <a:rPr lang="en-US" sz="2600" b="1" i="1" smtClean="0">
                          <a:latin typeface="Cambria Math"/>
                          <a:ea typeface="Cambria Math"/>
                        </a:rPr>
                        <m:t>∙</m:t>
                      </m:r>
                      <m:sSup>
                        <m:sSupPr>
                          <m:ctrlPr>
                            <a:rPr lang="en-US" sz="2600" b="1" i="1" smtClean="0">
                              <a:latin typeface="Cambria Math" panose="02040503050406030204" pitchFamily="18" charset="0"/>
                              <a:ea typeface="Cambria Math"/>
                            </a:rPr>
                          </m:ctrlPr>
                        </m:sSupPr>
                        <m:e>
                          <m:r>
                            <a:rPr lang="en-US" sz="2600" b="1" i="1" smtClean="0">
                              <a:latin typeface="Cambria Math"/>
                              <a:ea typeface="Cambria Math"/>
                            </a:rPr>
                            <m:t>𝒔</m:t>
                          </m:r>
                        </m:e>
                        <m:sup>
                          <m:r>
                            <a:rPr lang="en-US" sz="2600" b="1" i="1" smtClean="0">
                              <a:latin typeface="Cambria Math"/>
                              <a:ea typeface="Cambria Math"/>
                            </a:rPr>
                            <m:t>−</m:t>
                          </m:r>
                          <m:r>
                            <a:rPr lang="en-US" sz="2600" b="1" i="1" smtClean="0">
                              <a:latin typeface="Cambria Math"/>
                              <a:ea typeface="Cambria Math"/>
                            </a:rPr>
                            <m:t>𝟏</m:t>
                          </m:r>
                        </m:sup>
                      </m:sSup>
                    </m:oMath>
                  </m:oMathPara>
                </a14:m>
                <a:endParaRPr lang="en-US" dirty="0" smtClean="0"/>
              </a:p>
              <a:p>
                <a:pPr marL="365760" lvl="1"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3"/>
              </p:nvPr>
            </p:nvSpPr>
            <p:spPr>
              <a:xfrm>
                <a:off x="1143000" y="731520"/>
                <a:ext cx="6400800" cy="4526280"/>
              </a:xfrm>
              <a:blipFill rotWithShape="1">
                <a:blip r:embed="rId2"/>
                <a:stretch>
                  <a:fillRect l="-1143" t="-2826" r="-190"/>
                </a:stretch>
              </a:blipFill>
            </p:spPr>
            <p:txBody>
              <a:bodyPr/>
              <a:lstStyle/>
              <a:p>
                <a:r>
                  <a:rPr lang="en-US">
                    <a:noFill/>
                  </a:rPr>
                  <a:t> </a:t>
                </a:r>
              </a:p>
            </p:txBody>
          </p:sp>
        </mc:Fallback>
      </mc:AlternateContent>
    </p:spTree>
    <p:extLst>
      <p:ext uri="{BB962C8B-B14F-4D97-AF65-F5344CB8AC3E}">
        <p14:creationId xmlns:p14="http://schemas.microsoft.com/office/powerpoint/2010/main" val="270218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par>
                          <p:cTn id="17" fill="hold">
                            <p:stCondLst>
                              <p:cond delay="500"/>
                            </p:stCondLst>
                            <p:childTnLst>
                              <p:par>
                                <p:cTn id="18" presetID="14" presetClass="entr" presetSubtype="1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ERSION" val="4.10"/>
  <p:tag name="QUESTIONNAME" val="ConcepTest 6.1"/>
  <p:tag name="QUESTIONTYPE" val=" 0"/>
  <p:tag name="QUESTIONCHOICES" val=" 2"/>
  <p:tag name="QUESTIONANSWER" val="C"/>
  <p:tag name="QUESTIONDIFFICULTY" val=" 0"/>
  <p:tag name="QUESTIONPOINTS" val=" 1"/>
  <p:tag name="QUESTIONCHANCES" val=" 1"/>
  <p:tag name="QUESTIONTIMER" val="00:30"/>
  <p:tag name="QUESTIONCHOICESTYPE" val=" 1"/>
  <p:tag name="QUESTIONCHARTTYPE" val="0"/>
  <p:tag name="MANUALQUESTIONSTART" val="No"/>
</p:tagLst>
</file>

<file path=ppt/tags/tag2.xml><?xml version="1.0" encoding="utf-8"?>
<p:tagLst xmlns:a="http://schemas.openxmlformats.org/drawingml/2006/main" xmlns:r="http://schemas.openxmlformats.org/officeDocument/2006/relationships" xmlns:p="http://schemas.openxmlformats.org/presentationml/2006/main">
  <p:tag name="VERSION" val="4.10"/>
  <p:tag name="QUESTIONNAME" val="  Question 6.3b"/>
  <p:tag name="QUESTIONTYPE" val=" 0"/>
  <p:tag name="QUESTIONCHOICES" val=" 1"/>
  <p:tag name="QUESTIONANSWER" val="B"/>
  <p:tag name="QUESTIONDIFFICULTY" val=" 0"/>
  <p:tag name="QUESTIONPOINTS" val=" 1"/>
  <p:tag name="QUESTIONCHANCES" val=" 1"/>
  <p:tag name="QUESTIONTIMER" val="00:30"/>
  <p:tag name="QUESTIONCHOICESTYPE" val=" 1"/>
  <p:tag name="QUESTIONCHARTTYPE" val="0"/>
  <p:tag name="MANUALQUESTIONSTART" val="No"/>
</p:tagLst>
</file>

<file path=ppt/tags/tag3.xml><?xml version="1.0" encoding="utf-8"?>
<p:tagLst xmlns:a="http://schemas.openxmlformats.org/drawingml/2006/main" xmlns:r="http://schemas.openxmlformats.org/officeDocument/2006/relationships" xmlns:p="http://schemas.openxmlformats.org/presentationml/2006/main">
  <p:tag name="VERSION" val="4.10"/>
  <p:tag name="QUESTIONNAME" val="  Question 6.3a"/>
  <p:tag name="QUESTIONTYPE" val=" 0"/>
  <p:tag name="QUESTIONCHOICES" val=" 1"/>
  <p:tag name="QUESTIONANSWER" val="C"/>
  <p:tag name="QUESTIONDIFFICULTY" val=" 0"/>
  <p:tag name="QUESTIONPOINTS" val=" 1"/>
  <p:tag name="QUESTIONCHANCES" val=" 1"/>
  <p:tag name="QUESTIONTIMER" val="00:30"/>
  <p:tag name="QUESTIONCHOICESTYPE" val=" 1"/>
  <p:tag name="QUESTIONCHARTTYPE" val="0"/>
  <p:tag name="MANUALQUESTIONSTART" val="No"/>
</p:tagLst>
</file>

<file path=ppt/tags/tag4.xml><?xml version="1.0" encoding="utf-8"?>
<p:tagLst xmlns:a="http://schemas.openxmlformats.org/drawingml/2006/main" xmlns:r="http://schemas.openxmlformats.org/officeDocument/2006/relationships" xmlns:p="http://schemas.openxmlformats.org/presentationml/2006/main">
  <p:tag name="VERSION" val="4.10"/>
  <p:tag name="QUESTIONNAME" val="  Question 6.4"/>
  <p:tag name="QUESTIONTYPE" val=" 0"/>
  <p:tag name="QUESTIONCHOICES" val=" 2"/>
  <p:tag name="QUESTIONANSWER" val="C"/>
  <p:tag name="QUESTIONDIFFICULTY" val=" 0"/>
  <p:tag name="QUESTIONPOINTS" val=" 1"/>
  <p:tag name="QUESTIONCHANCES" val=" 1"/>
  <p:tag name="QUESTIONTIMER" val="00:30"/>
  <p:tag name="QUESTIONCHOICESTYPE" val=" 1"/>
  <p:tag name="QUESTIONCHARTTYPE" val="0"/>
  <p:tag name="MANUALQUESTIONSTART" val="No"/>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LECT111">
  <a:themeElements>
    <a:clrScheme name="">
      <a:dk1>
        <a:srgbClr val="000000"/>
      </a:dk1>
      <a:lt1>
        <a:srgbClr val="B44B35"/>
      </a:lt1>
      <a:dk2>
        <a:srgbClr val="155C97"/>
      </a:dk2>
      <a:lt2>
        <a:srgbClr val="F3F3FF"/>
      </a:lt2>
      <a:accent1>
        <a:srgbClr val="E7E8FD"/>
      </a:accent1>
      <a:accent2>
        <a:srgbClr val="FF2D2D"/>
      </a:accent2>
      <a:accent3>
        <a:srgbClr val="D6B1AE"/>
      </a:accent3>
      <a:accent4>
        <a:srgbClr val="000000"/>
      </a:accent4>
      <a:accent5>
        <a:srgbClr val="F1F2FE"/>
      </a:accent5>
      <a:accent6>
        <a:srgbClr val="E72828"/>
      </a:accent6>
      <a:hlink>
        <a:srgbClr val="FF00FF"/>
      </a:hlink>
      <a:folHlink>
        <a:srgbClr val="B4B4E8"/>
      </a:folHlink>
    </a:clrScheme>
    <a:fontScheme name="1_LECT1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LECT11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LECT1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LECT11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LECT11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LECT11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LECT11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LECT11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LECT111 8">
        <a:dk1>
          <a:srgbClr val="000040"/>
        </a:dk1>
        <a:lt1>
          <a:srgbClr val="FFB061"/>
        </a:lt1>
        <a:dk2>
          <a:srgbClr val="B44B35"/>
        </a:dk2>
        <a:lt2>
          <a:srgbClr val="F7FD62"/>
        </a:lt2>
        <a:accent1>
          <a:srgbClr val="7BD784"/>
        </a:accent1>
        <a:accent2>
          <a:srgbClr val="8ECAC8"/>
        </a:accent2>
        <a:accent3>
          <a:srgbClr val="D6B1AE"/>
        </a:accent3>
        <a:accent4>
          <a:srgbClr val="DA9652"/>
        </a:accent4>
        <a:accent5>
          <a:srgbClr val="BFE8C2"/>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9">
        <a:dk1>
          <a:srgbClr val="000040"/>
        </a:dk1>
        <a:lt1>
          <a:srgbClr val="FFB061"/>
        </a:lt1>
        <a:dk2>
          <a:srgbClr val="B44B35"/>
        </a:dk2>
        <a:lt2>
          <a:srgbClr val="1971B9"/>
        </a:lt2>
        <a:accent1>
          <a:srgbClr val="7BD784"/>
        </a:accent1>
        <a:accent2>
          <a:srgbClr val="8ECAC8"/>
        </a:accent2>
        <a:accent3>
          <a:srgbClr val="D6B1AE"/>
        </a:accent3>
        <a:accent4>
          <a:srgbClr val="DA9652"/>
        </a:accent4>
        <a:accent5>
          <a:srgbClr val="BFE8C2"/>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0">
        <a:dk1>
          <a:srgbClr val="F3F3FF"/>
        </a:dk1>
        <a:lt1>
          <a:srgbClr val="FFB061"/>
        </a:lt1>
        <a:dk2>
          <a:srgbClr val="B44B35"/>
        </a:dk2>
        <a:lt2>
          <a:srgbClr val="1971B9"/>
        </a:lt2>
        <a:accent1>
          <a:srgbClr val="7BD784"/>
        </a:accent1>
        <a:accent2>
          <a:srgbClr val="8ECAC8"/>
        </a:accent2>
        <a:accent3>
          <a:srgbClr val="D6B1AE"/>
        </a:accent3>
        <a:accent4>
          <a:srgbClr val="DA9652"/>
        </a:accent4>
        <a:accent5>
          <a:srgbClr val="BFE8C2"/>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1">
        <a:dk1>
          <a:srgbClr val="F3F3FF"/>
        </a:dk1>
        <a:lt1>
          <a:srgbClr val="FFB061"/>
        </a:lt1>
        <a:dk2>
          <a:srgbClr val="B44B35"/>
        </a:dk2>
        <a:lt2>
          <a:srgbClr val="1971B9"/>
        </a:lt2>
        <a:accent1>
          <a:srgbClr val="E7D3FD"/>
        </a:accent1>
        <a:accent2>
          <a:srgbClr val="8ECAC8"/>
        </a:accent2>
        <a:accent3>
          <a:srgbClr val="D6B1AE"/>
        </a:accent3>
        <a:accent4>
          <a:srgbClr val="DA9652"/>
        </a:accent4>
        <a:accent5>
          <a:srgbClr val="F1E6FE"/>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2">
        <a:dk1>
          <a:srgbClr val="F3F3FF"/>
        </a:dk1>
        <a:lt1>
          <a:srgbClr val="FFB061"/>
        </a:lt1>
        <a:dk2>
          <a:srgbClr val="B44B35"/>
        </a:dk2>
        <a:lt2>
          <a:srgbClr val="1971B9"/>
        </a:lt2>
        <a:accent1>
          <a:srgbClr val="EFE2FE"/>
        </a:accent1>
        <a:accent2>
          <a:srgbClr val="8ECAC8"/>
        </a:accent2>
        <a:accent3>
          <a:srgbClr val="D6B1AE"/>
        </a:accent3>
        <a:accent4>
          <a:srgbClr val="DA9652"/>
        </a:accent4>
        <a:accent5>
          <a:srgbClr val="F6EEFE"/>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3">
        <a:dk1>
          <a:srgbClr val="F3F3FF"/>
        </a:dk1>
        <a:lt1>
          <a:srgbClr val="FFB061"/>
        </a:lt1>
        <a:dk2>
          <a:srgbClr val="B44B35"/>
        </a:dk2>
        <a:lt2>
          <a:srgbClr val="1971B9"/>
        </a:lt2>
        <a:accent1>
          <a:srgbClr val="E4E2FE"/>
        </a:accent1>
        <a:accent2>
          <a:srgbClr val="8ECAC8"/>
        </a:accent2>
        <a:accent3>
          <a:srgbClr val="D6B1AE"/>
        </a:accent3>
        <a:accent4>
          <a:srgbClr val="DA9652"/>
        </a:accent4>
        <a:accent5>
          <a:srgbClr val="EFEEFE"/>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4">
        <a:dk1>
          <a:srgbClr val="F3F3FF"/>
        </a:dk1>
        <a:lt1>
          <a:srgbClr val="FFB061"/>
        </a:lt1>
        <a:dk2>
          <a:srgbClr val="B44B35"/>
        </a:dk2>
        <a:lt2>
          <a:srgbClr val="1971B9"/>
        </a:lt2>
        <a:accent1>
          <a:srgbClr val="EAE8FE"/>
        </a:accent1>
        <a:accent2>
          <a:srgbClr val="8ECAC8"/>
        </a:accent2>
        <a:accent3>
          <a:srgbClr val="D6B1AE"/>
        </a:accent3>
        <a:accent4>
          <a:srgbClr val="DA9652"/>
        </a:accent4>
        <a:accent5>
          <a:srgbClr val="F3F2FE"/>
        </a:accent5>
        <a:accent6>
          <a:srgbClr val="80B7B5"/>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5">
        <a:dk1>
          <a:srgbClr val="F3F3FF"/>
        </a:dk1>
        <a:lt1>
          <a:srgbClr val="FFB061"/>
        </a:lt1>
        <a:dk2>
          <a:srgbClr val="B44B35"/>
        </a:dk2>
        <a:lt2>
          <a:srgbClr val="1971B9"/>
        </a:lt2>
        <a:accent1>
          <a:srgbClr val="EAE8FE"/>
        </a:accent1>
        <a:accent2>
          <a:srgbClr val="F54C09"/>
        </a:accent2>
        <a:accent3>
          <a:srgbClr val="D6B1AE"/>
        </a:accent3>
        <a:accent4>
          <a:srgbClr val="DA9652"/>
        </a:accent4>
        <a:accent5>
          <a:srgbClr val="F3F2FE"/>
        </a:accent5>
        <a:accent6>
          <a:srgbClr val="DE4407"/>
        </a:accent6>
        <a:hlink>
          <a:srgbClr val="FF00FF"/>
        </a:hlink>
        <a:folHlink>
          <a:srgbClr val="B4B4E8"/>
        </a:folHlink>
      </a:clrScheme>
      <a:clrMap bg1="dk2" tx1="lt1" bg2="dk1" tx2="lt2" accent1="accent1" accent2="accent2" accent3="accent3" accent4="accent4" accent5="accent5" accent6="accent6" hlink="hlink" folHlink="folHlink"/>
    </a:extraClrScheme>
    <a:extraClrScheme>
      <a:clrScheme name="1_LECT111 16">
        <a:dk1>
          <a:srgbClr val="F3F3FF"/>
        </a:dk1>
        <a:lt1>
          <a:srgbClr val="FFB061"/>
        </a:lt1>
        <a:dk2>
          <a:srgbClr val="B44B35"/>
        </a:dk2>
        <a:lt2>
          <a:srgbClr val="1971B9"/>
        </a:lt2>
        <a:accent1>
          <a:srgbClr val="FBECD9"/>
        </a:accent1>
        <a:accent2>
          <a:srgbClr val="F54C09"/>
        </a:accent2>
        <a:accent3>
          <a:srgbClr val="D6B1AE"/>
        </a:accent3>
        <a:accent4>
          <a:srgbClr val="DA9652"/>
        </a:accent4>
        <a:accent5>
          <a:srgbClr val="FDF4E9"/>
        </a:accent5>
        <a:accent6>
          <a:srgbClr val="DE4407"/>
        </a:accent6>
        <a:hlink>
          <a:srgbClr val="FF00FF"/>
        </a:hlink>
        <a:folHlink>
          <a:srgbClr val="B4B4E8"/>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2710</TotalTime>
  <Words>605</Words>
  <Application>Microsoft Office PowerPoint</Application>
  <PresentationFormat>On-screen Show (4:3)</PresentationFormat>
  <Paragraphs>97</Paragraphs>
  <Slides>18</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Calibri</vt:lpstr>
      <vt:lpstr>Cambria Math</vt:lpstr>
      <vt:lpstr>Georgia</vt:lpstr>
      <vt:lpstr>Monotype Sorts</vt:lpstr>
      <vt:lpstr>Times New Roman</vt:lpstr>
      <vt:lpstr>Trebuchet MS</vt:lpstr>
      <vt:lpstr>Wingdings</vt:lpstr>
      <vt:lpstr>Slipstream</vt:lpstr>
      <vt:lpstr>1_LECT111</vt:lpstr>
      <vt:lpstr>Throwing Eggs!</vt:lpstr>
      <vt:lpstr>Video Demos</vt:lpstr>
      <vt:lpstr>Turn and Talk:  Which will reach a higher height? Why?</vt:lpstr>
      <vt:lpstr>Momentum and Impulse</vt:lpstr>
      <vt:lpstr>ConcepTest 6.1   Rolling in the Rain</vt:lpstr>
      <vt:lpstr>Question 6.3b   Velocity and Force</vt:lpstr>
      <vt:lpstr>What is Momentum?</vt:lpstr>
      <vt:lpstr>Question 6.3a Momentum and Force</vt:lpstr>
      <vt:lpstr>Change in Momentum</vt:lpstr>
      <vt:lpstr>Question 6.4   Collision Course</vt:lpstr>
      <vt:lpstr>What causes a change in momentum?</vt:lpstr>
      <vt:lpstr>Newton’s 2nd law…again</vt:lpstr>
      <vt:lpstr>Impulse-Momentum Theorem</vt:lpstr>
      <vt:lpstr>Practice problems coming up!</vt:lpstr>
      <vt:lpstr>Practice Calculation #1</vt:lpstr>
      <vt:lpstr>Practice Problem #2 Use the Impulse-Momentum Theorem</vt:lpstr>
      <vt:lpstr>Practice Problem #3</vt:lpstr>
      <vt:lpstr>Graphical Analysis of Impuse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Momentum and Impulse</dc:title>
  <dc:creator>Becky</dc:creator>
  <cp:lastModifiedBy>Ciustea, Corina    SHS - Staff</cp:lastModifiedBy>
  <cp:revision>45</cp:revision>
  <dcterms:created xsi:type="dcterms:W3CDTF">2013-12-16T07:15:46Z</dcterms:created>
  <dcterms:modified xsi:type="dcterms:W3CDTF">2019-01-15T22:58:51Z</dcterms:modified>
</cp:coreProperties>
</file>