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9" r:id="rId6"/>
    <p:sldId id="270" r:id="rId7"/>
    <p:sldId id="267" r:id="rId8"/>
    <p:sldId id="266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8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1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51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C732EE-B232-4C17-B694-8B36F8D17884}" type="slidenum">
              <a:rPr lang="en-US" smtClean="0">
                <a:solidFill>
                  <a:srgbClr val="2DA2BF"/>
                </a:solidFill>
              </a:rPr>
              <a:pPr/>
              <a:t>‹#›</a:t>
            </a:fld>
            <a:endParaRPr lang="en-US">
              <a:solidFill>
                <a:srgbClr val="2DA2BF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6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18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77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5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2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48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88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514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78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55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17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0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5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0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3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8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8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98C61-9449-4227-AB76-691C973F1FC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FF398-02AF-4508-B4DA-B391432F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C901D3-2068-47C7-8F24-7DCF5B3EC17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DA2B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C732EE-B232-4C17-B694-8B36F8D17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2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rubber ball with a mass of 0.185 kg is dropped from rest. From what height was the ball dropped, if the magnitude of the ball's momentum is 0.720 kg · m/s just before it lands on the ground?</a:t>
            </a:r>
          </a:p>
        </p:txBody>
      </p:sp>
    </p:spTree>
    <p:extLst>
      <p:ext uri="{BB962C8B-B14F-4D97-AF65-F5344CB8AC3E}">
        <p14:creationId xmlns:p14="http://schemas.microsoft.com/office/powerpoint/2010/main" val="21972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During a football game, a receiver has just caught a pass and is standing still. Before he can move, a tackler, running at a velocity of +3.9 m/s, grabs and holds onto him so that they move off together with a velocity of +2.1 m/s. If the mass of the tackler is 110 kg, determine the mass of the receiver. Assume momentum is conserved.</a:t>
            </a:r>
          </a:p>
        </p:txBody>
      </p:sp>
    </p:spTree>
    <p:extLst>
      <p:ext uri="{BB962C8B-B14F-4D97-AF65-F5344CB8AC3E}">
        <p14:creationId xmlns:p14="http://schemas.microsoft.com/office/powerpoint/2010/main" val="42077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a golfer tees off, the head of her golf club which has a mass of 200 g is traveling 52 m/s just before it strikes a 46-g golf ball at rest on a tee. Immediately after the collision, the club head continues to travel in the same direction but at a reduced speed of 45 m/s. Neglect the mass of the club handle and determine the speed of the golf ball just after impact.</a:t>
            </a:r>
          </a:p>
        </p:txBody>
      </p:sp>
    </p:spTree>
    <p:extLst>
      <p:ext uri="{BB962C8B-B14F-4D97-AF65-F5344CB8AC3E}">
        <p14:creationId xmlns:p14="http://schemas.microsoft.com/office/powerpoint/2010/main" val="1884560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 6.00-g bullet has a muzzle velocity of 220 m/s when fired by a rifle with a weight of 40.0 N</a:t>
            </a:r>
            <a:r>
              <a:rPr lang="en-US" sz="3600" dirty="0" smtClean="0"/>
              <a:t>.</a:t>
            </a:r>
          </a:p>
          <a:p>
            <a:pPr marL="514350" indent="-514350">
              <a:buAutoNum type="alphaLcParenBoth"/>
            </a:pPr>
            <a:r>
              <a:rPr lang="en-US" sz="3600" dirty="0" smtClean="0"/>
              <a:t>Determine </a:t>
            </a:r>
            <a:r>
              <a:rPr lang="en-US" sz="3600" dirty="0"/>
              <a:t>the recoil speed of the rifle</a:t>
            </a:r>
            <a:r>
              <a:rPr lang="en-US" sz="3600" dirty="0" smtClean="0"/>
              <a:t>.</a:t>
            </a:r>
          </a:p>
          <a:p>
            <a:pPr marL="514350" indent="-514350">
              <a:buAutoNum type="alphaLcParenBoth"/>
            </a:pPr>
            <a:endParaRPr lang="en-US" sz="3600" dirty="0"/>
          </a:p>
          <a:p>
            <a:pPr marL="514350" indent="-514350">
              <a:buAutoNum type="alphaLcParenBoth"/>
            </a:pPr>
            <a:r>
              <a:rPr lang="en-US" sz="3600" dirty="0" smtClean="0"/>
              <a:t>If </a:t>
            </a:r>
            <a:r>
              <a:rPr lang="en-US" sz="3600" dirty="0"/>
              <a:t>a marksman with a weight of 700 N holds the rifle firmly against his shoulder, determine the recoil speed of the shooter and rifle.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692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3654"/>
            <a:ext cx="10515600" cy="5773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#12</a:t>
            </a:r>
          </a:p>
          <a:p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man holding a rock sits on a sled that is sliding across a frozen lake (negligible friction) with a speed of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DD0000"/>
                </a:solidFill>
                <a:effectLst/>
                <a:latin typeface="Verdana" panose="020B0604030504040204" pitchFamily="34" charset="0"/>
              </a:rPr>
              <a:t>0.490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m/s. The total mass of the sled, man, and rock is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DD0000"/>
                </a:solidFill>
                <a:effectLst/>
                <a:latin typeface="Verdana" panose="020B0604030504040204" pitchFamily="34" charset="0"/>
              </a:rPr>
              <a:t>95.0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kg. The mass of the rock is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DD0000"/>
                </a:solidFill>
                <a:effectLst/>
                <a:latin typeface="Verdana" panose="020B0604030504040204" pitchFamily="34" charset="0"/>
              </a:rPr>
              <a:t>0.300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kg and the man can throw it with a speed of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DD0000"/>
                </a:solidFill>
                <a:effectLst/>
                <a:latin typeface="Verdana" panose="020B0604030504040204" pitchFamily="34" charset="0"/>
              </a:rPr>
              <a:t>15.5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m/s. Both speeds are relative to the ground. </a:t>
            </a:r>
          </a:p>
          <a:p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Determine the speed of the sled if the man throws the rock forward (i.e. in the direction the sled is moving).</a:t>
            </a:r>
            <a:endParaRPr lang="en-US" altLang="en-US" dirty="0"/>
          </a:p>
          <a:p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Determine the speed of the sled if the man throws the rock directly backward.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2324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cue ball at rest on a frictionless pool table is hit dead center by a pool stick, giving it an impulse of +1.15 N · s. The ball slides (the combination of hitting the ball dead center and no friction allows this to happen) along the table and makes a head-on elastic collision with another pool ball. If both pool balls have a mass of 0.166 kg, determine the velocity of the second ball the instant after the collision.</a:t>
            </a:r>
          </a:p>
        </p:txBody>
      </p:sp>
    </p:spTree>
    <p:extLst>
      <p:ext uri="{BB962C8B-B14F-4D97-AF65-F5344CB8AC3E}">
        <p14:creationId xmlns:p14="http://schemas.microsoft.com/office/powerpoint/2010/main" val="720782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0.771 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0.27 kg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A) 24 N·s</a:t>
            </a:r>
          </a:p>
          <a:p>
            <a:pPr marL="457200" lvl="1" indent="0">
              <a:buNone/>
            </a:pPr>
            <a:r>
              <a:rPr lang="en-US" dirty="0" smtClean="0"/>
              <a:t>B) 19.2 m/s</a:t>
            </a:r>
          </a:p>
          <a:p>
            <a:pPr marL="457200" lvl="1" indent="0">
              <a:buNone/>
            </a:pPr>
            <a:r>
              <a:rPr lang="en-US" dirty="0" smtClean="0"/>
              <a:t>C) 17.7 m/s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..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Multiple choice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A) 188 kg m/s</a:t>
            </a:r>
          </a:p>
          <a:p>
            <a:pPr marL="914400" lvl="1" indent="-457200">
              <a:buAutoNum type="alphaUcParenR" startAt="2"/>
            </a:pPr>
            <a:r>
              <a:rPr lang="en-US" dirty="0" smtClean="0"/>
              <a:t>1.58 m/s</a:t>
            </a:r>
          </a:p>
          <a:p>
            <a:pPr marL="457200" indent="-457200">
              <a:buAutoNum type="arabicPeriod"/>
            </a:pPr>
            <a:r>
              <a:rPr lang="en-US" dirty="0" smtClean="0"/>
              <a:t>35.9 kg</a:t>
            </a:r>
          </a:p>
          <a:p>
            <a:pPr marL="457200" indent="-457200">
              <a:buAutoNum type="arabicPeriod"/>
            </a:pPr>
            <a:r>
              <a:rPr lang="en-US" dirty="0" smtClean="0"/>
              <a:t>94.3 kg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30.4 m/s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A) 0.323 m/s</a:t>
            </a:r>
          </a:p>
          <a:p>
            <a:pPr marL="914400" lvl="1" indent="-457200">
              <a:buAutoNum type="alphaUcParenR" startAt="2"/>
            </a:pPr>
            <a:r>
              <a:rPr lang="en-US" dirty="0" smtClean="0"/>
              <a:t>0.0175 m/s</a:t>
            </a:r>
          </a:p>
          <a:p>
            <a:pPr marL="457200" indent="-457200">
              <a:buAutoNum type="arabicPeriod" startAt="7"/>
            </a:pPr>
            <a:r>
              <a:rPr lang="en-US" dirty="0" smtClean="0"/>
              <a:t>A)  0.442 m/s</a:t>
            </a:r>
          </a:p>
          <a:p>
            <a:pPr marL="914400" lvl="1" indent="-457200">
              <a:buAutoNum type="alphaUcParenR" startAt="2"/>
            </a:pPr>
            <a:r>
              <a:rPr lang="en-US" dirty="0" smtClean="0"/>
              <a:t>0.541 m/s</a:t>
            </a:r>
          </a:p>
          <a:p>
            <a:pPr marL="457200" indent="-457200">
              <a:buAutoNum type="arabicPeriod" startAt="7"/>
            </a:pPr>
            <a:r>
              <a:rPr lang="en-US" dirty="0" smtClean="0"/>
              <a:t>   6.93 m/s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4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member of the volleyball team spikes the ball. During this process, she changes the velocity of the ball from 5.2 m/s to −</a:t>
            </a:r>
            <a:r>
              <a:rPr lang="en-US" sz="4000" dirty="0" smtClean="0"/>
              <a:t>23.3</a:t>
            </a:r>
            <a:r>
              <a:rPr lang="en-US" sz="4000" dirty="0"/>
              <a:t> m/s along a certain direction. If the impulse she delivers to the ball is −</a:t>
            </a:r>
            <a:r>
              <a:rPr lang="en-US" sz="4000" dirty="0" smtClean="0"/>
              <a:t>7.8</a:t>
            </a:r>
            <a:r>
              <a:rPr lang="en-US" sz="4000" dirty="0"/>
              <a:t> kg · m/s, determine the mass of the volleyball.</a:t>
            </a:r>
          </a:p>
        </p:txBody>
      </p:sp>
    </p:spTree>
    <p:extLst>
      <p:ext uri="{BB962C8B-B14F-4D97-AF65-F5344CB8AC3E}">
        <p14:creationId xmlns:p14="http://schemas.microsoft.com/office/powerpoint/2010/main" val="5636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particle with a mass of </a:t>
            </a:r>
            <a:r>
              <a:rPr lang="en-US" dirty="0" smtClean="0"/>
              <a:t>1.25</a:t>
            </a:r>
            <a:r>
              <a:rPr lang="en-US" dirty="0"/>
              <a:t> kg is acted on by a force </a:t>
            </a:r>
            <a:r>
              <a:rPr lang="en-US" i="1" dirty="0" err="1"/>
              <a:t>F</a:t>
            </a:r>
            <a:r>
              <a:rPr lang="en-US" i="1" baseline="-25000" dirty="0" err="1"/>
              <a:t>x</a:t>
            </a:r>
            <a:r>
              <a:rPr lang="en-US" dirty="0"/>
              <a:t> acting in the </a:t>
            </a:r>
            <a:r>
              <a:rPr lang="en-US" i="1" dirty="0"/>
              <a:t>x</a:t>
            </a:r>
            <a:r>
              <a:rPr lang="en-US" dirty="0"/>
              <a:t>-direction. If the magnitude of the force varies in time as shown in the figure below, determine the following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Impulse of the force</a:t>
            </a:r>
          </a:p>
          <a:p>
            <a:r>
              <a:rPr lang="en-US" dirty="0" smtClean="0"/>
              <a:t>Final velocity of the particle </a:t>
            </a:r>
            <a:br>
              <a:rPr lang="en-US" dirty="0" smtClean="0"/>
            </a:br>
            <a:r>
              <a:rPr lang="en-US" dirty="0" smtClean="0"/>
              <a:t>(assume u=0 m/s)</a:t>
            </a:r>
          </a:p>
          <a:p>
            <a:r>
              <a:rPr lang="en-US" dirty="0" smtClean="0"/>
              <a:t>Final velocity of the particle if</a:t>
            </a:r>
            <a:br>
              <a:rPr lang="en-US" dirty="0" smtClean="0"/>
            </a:br>
            <a:r>
              <a:rPr lang="en-US" dirty="0" smtClean="0"/>
              <a:t>u = -1.50 m/s</a:t>
            </a:r>
            <a:endParaRPr lang="en-US" dirty="0"/>
          </a:p>
        </p:txBody>
      </p:sp>
      <p:pic>
        <p:nvPicPr>
          <p:cNvPr id="1026" name="Picture 2" descr="WebAssign 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4" y="3103562"/>
            <a:ext cx="5419726" cy="355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1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0.150 kg baseball traveling with a horizontal speed of 5.90 m/s is hit by a bat and then moves with a speed of 42.2 m/s in the opposite direction. What is the change in the ball's momentum?</a:t>
            </a:r>
          </a:p>
        </p:txBody>
      </p:sp>
    </p:spTree>
    <p:extLst>
      <p:ext uri="{BB962C8B-B14F-4D97-AF65-F5344CB8AC3E}">
        <p14:creationId xmlns:p14="http://schemas.microsoft.com/office/powerpoint/2010/main" val="168352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loaded tractor-trailer with a total mass of 4900 kg traveling at 2.8 km/h hits a loading dock and comes to a stop in 0.64 s. What is the magnitude of the average force exerted on the truck by the dock?</a:t>
            </a:r>
          </a:p>
        </p:txBody>
      </p:sp>
    </p:spTree>
    <p:extLst>
      <p:ext uri="{BB962C8B-B14F-4D97-AF65-F5344CB8AC3E}">
        <p14:creationId xmlns:p14="http://schemas.microsoft.com/office/powerpoint/2010/main" val="387318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856" y="0"/>
            <a:ext cx="7024744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Collisions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143001"/>
          <a:ext cx="8229600" cy="5524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9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65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Elastic Collisions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Inelastic</a:t>
                      </a:r>
                      <a:r>
                        <a:rPr lang="en-US" sz="2800" b="1" baseline="0" dirty="0" smtClean="0"/>
                        <a:t> Collisions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35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Objects bounce off each other with no loss of energy (no damage or deformation is done to either object)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Objects collide, but damage/deformation/sticking will occur to some extent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Some of the original energy is used</a:t>
                      </a:r>
                      <a:r>
                        <a:rPr lang="en-US" sz="2000" baseline="0" dirty="0" smtClean="0"/>
                        <a:t> in</a:t>
                      </a:r>
                      <a:r>
                        <a:rPr lang="en-US" sz="2000" dirty="0" smtClean="0"/>
                        <a:t> compression or breaking, or</a:t>
                      </a:r>
                      <a:r>
                        <a:rPr lang="en-US" sz="2000" baseline="0" dirty="0" smtClean="0"/>
                        <a:t> is </a:t>
                      </a:r>
                      <a:r>
                        <a:rPr lang="en-US" sz="2000" dirty="0" smtClean="0"/>
                        <a:t>converted to sound,</a:t>
                      </a:r>
                      <a:r>
                        <a:rPr lang="en-US" sz="2000" baseline="0" dirty="0" smtClean="0"/>
                        <a:t> heat, etc.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3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Total momentum remains constant</a:t>
                      </a:r>
                      <a:endParaRPr lang="en-US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Total kinetic energy remains 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Kinetic energy is NOT conserved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Examples: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atoms, magnetic bumpers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bug hitting a windshield; baseball bat against baseball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057400" y="2133600"/>
            <a:ext cx="4038600" cy="2133599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57400" y="4267200"/>
            <a:ext cx="8077200" cy="685800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4953000"/>
            <a:ext cx="4038600" cy="838200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4953000"/>
            <a:ext cx="4038600" cy="838200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57400" y="5791200"/>
            <a:ext cx="4038600" cy="838200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0" y="5791200"/>
            <a:ext cx="4038600" cy="838200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96000" y="2089079"/>
            <a:ext cx="4038600" cy="2178121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7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878" y="609600"/>
            <a:ext cx="8198923" cy="6096000"/>
          </a:xfrm>
        </p:spPr>
        <p:txBody>
          <a:bodyPr>
            <a:normAutofit/>
          </a:bodyPr>
          <a:lstStyle/>
          <a:p>
            <a:r>
              <a:rPr lang="en-US" dirty="0"/>
              <a:t>A fan and a sail are mounted vertically on a cart that is initially at rest on a horizontal table as </a:t>
            </a:r>
            <a:r>
              <a:rPr lang="en-US" dirty="0" smtClean="0"/>
              <a:t>shown: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dirty="0" smtClean="0"/>
              <a:t>When </a:t>
            </a:r>
            <a:r>
              <a:rPr lang="en-US" dirty="0"/>
              <a:t>the fan is turned </a:t>
            </a:r>
            <a:r>
              <a:rPr lang="en-US" dirty="0" smtClean="0"/>
              <a:t>on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dirty="0" smtClean="0"/>
              <a:t>an </a:t>
            </a:r>
            <a:r>
              <a:rPr lang="en-US" dirty="0"/>
              <a:t>air stream is blown </a:t>
            </a:r>
            <a:r>
              <a:rPr lang="en-US" dirty="0" smtClean="0"/>
              <a:t>towards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right and is incident on the </a:t>
            </a:r>
            <a:endParaRPr lang="en-US" dirty="0" smtClean="0"/>
          </a:p>
          <a:p>
            <a:pPr marL="68580" indent="0">
              <a:spcBef>
                <a:spcPts val="1200"/>
              </a:spcBef>
              <a:buNone/>
            </a:pPr>
            <a:r>
              <a:rPr lang="en-US" dirty="0" smtClean="0"/>
              <a:t>sail</a:t>
            </a:r>
            <a:r>
              <a:rPr lang="en-US" dirty="0"/>
              <a:t>. The cart is free to move with </a:t>
            </a:r>
            <a:endParaRPr lang="en-US" dirty="0" smtClean="0"/>
          </a:p>
          <a:p>
            <a:pPr marL="68580" indent="0">
              <a:spcBef>
                <a:spcPts val="1200"/>
              </a:spcBef>
              <a:buNone/>
            </a:pPr>
            <a:r>
              <a:rPr lang="en-US" dirty="0" smtClean="0"/>
              <a:t>negligible </a:t>
            </a:r>
            <a:r>
              <a:rPr lang="en-US" dirty="0"/>
              <a:t>resistance forces.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dirty="0"/>
              <a:t>After the fan has been turned on the cart will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A</a:t>
            </a:r>
            <a:r>
              <a:rPr lang="en-US" dirty="0"/>
              <a:t>.	move to the left and then to the right.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B</a:t>
            </a:r>
            <a:r>
              <a:rPr lang="en-US" dirty="0"/>
              <a:t>.	remain at rest.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C</a:t>
            </a:r>
            <a:r>
              <a:rPr lang="en-US" dirty="0"/>
              <a:t>.	move towards the right.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D</a:t>
            </a:r>
            <a:r>
              <a:rPr lang="en-US" dirty="0"/>
              <a:t>.	move towards the left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1600200"/>
            <a:ext cx="380757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0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#7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professional boxer hits his opponent with a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DD0000"/>
                </a:solidFill>
                <a:effectLst/>
                <a:latin typeface="Verdana" panose="020B0604030504040204" pitchFamily="34" charset="0"/>
              </a:rPr>
              <a:t>1175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-N horizontal blow that lasts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DD0000"/>
                </a:solidFill>
                <a:effectLst/>
                <a:latin typeface="Verdana" panose="020B0604030504040204" pitchFamily="34" charset="0"/>
              </a:rPr>
              <a:t>0.160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s. The opponent's total body mass is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DD0000"/>
                </a:solidFill>
                <a:effectLst/>
                <a:latin typeface="Verdana" panose="020B0604030504040204" pitchFamily="34" charset="0"/>
              </a:rPr>
              <a:t>119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kg and the blow strikes him near his center of mass and while he is motionless in midair. Determine the following.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(a) impulse the boxer imparts to his opponent by this blow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(b) the opponent's final velocity after the blow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84666"/>
            <a:ext cx="224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3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Two ice skaters stand facing each other at rest on a frozen pond. They push off against one another and the 48-kg skater acquires a speed of 0.62 m/s. If the other skater acquires a speed of 0.83 m/s, what is her mass?</a:t>
            </a:r>
          </a:p>
        </p:txBody>
      </p:sp>
    </p:spTree>
    <p:extLst>
      <p:ext uri="{BB962C8B-B14F-4D97-AF65-F5344CB8AC3E}">
        <p14:creationId xmlns:p14="http://schemas.microsoft.com/office/powerpoint/2010/main" val="18407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386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Verdana</vt:lpstr>
      <vt:lpstr>Wingdings 2</vt:lpstr>
      <vt:lpstr>Office Theme</vt:lpstr>
      <vt:lpstr>Austin</vt:lpstr>
      <vt:lpstr>#1</vt:lpstr>
      <vt:lpstr>#2</vt:lpstr>
      <vt:lpstr>#3</vt:lpstr>
      <vt:lpstr>#4</vt:lpstr>
      <vt:lpstr>#5</vt:lpstr>
      <vt:lpstr>Types of Collisions</vt:lpstr>
      <vt:lpstr>PowerPoint Presentation</vt:lpstr>
      <vt:lpstr>PowerPoint Presentation</vt:lpstr>
      <vt:lpstr>#8</vt:lpstr>
      <vt:lpstr>#9</vt:lpstr>
      <vt:lpstr>#10</vt:lpstr>
      <vt:lpstr>#11</vt:lpstr>
      <vt:lpstr>PowerPoint Presentation</vt:lpstr>
      <vt:lpstr>#13</vt:lpstr>
      <vt:lpstr>Answers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Fowler, Rebecca   SHS Staff</dc:creator>
  <cp:lastModifiedBy>Ciustea, Corina    SHS - Staff</cp:lastModifiedBy>
  <cp:revision>11</cp:revision>
  <dcterms:created xsi:type="dcterms:W3CDTF">2017-01-12T18:04:16Z</dcterms:created>
  <dcterms:modified xsi:type="dcterms:W3CDTF">2019-01-14T22:27:24Z</dcterms:modified>
</cp:coreProperties>
</file>