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8"/>
  </p:notesMasterIdLst>
  <p:sldIdLst>
    <p:sldId id="256" r:id="rId2"/>
    <p:sldId id="296" r:id="rId3"/>
    <p:sldId id="264" r:id="rId4"/>
    <p:sldId id="265" r:id="rId5"/>
    <p:sldId id="266" r:id="rId6"/>
    <p:sldId id="267" r:id="rId7"/>
    <p:sldId id="268" r:id="rId8"/>
    <p:sldId id="269" r:id="rId9"/>
    <p:sldId id="270" r:id="rId10"/>
    <p:sldId id="271" r:id="rId11"/>
    <p:sldId id="272" r:id="rId12"/>
    <p:sldId id="273" r:id="rId13"/>
    <p:sldId id="275" r:id="rId14"/>
    <p:sldId id="259" r:id="rId15"/>
    <p:sldId id="293" r:id="rId16"/>
    <p:sldId id="278" r:id="rId17"/>
    <p:sldId id="276" r:id="rId18"/>
    <p:sldId id="281" r:id="rId19"/>
    <p:sldId id="282" r:id="rId20"/>
    <p:sldId id="283" r:id="rId21"/>
    <p:sldId id="284" r:id="rId22"/>
    <p:sldId id="285" r:id="rId23"/>
    <p:sldId id="290" r:id="rId24"/>
    <p:sldId id="291" r:id="rId25"/>
    <p:sldId id="294" r:id="rId26"/>
    <p:sldId id="261" r:id="rId27"/>
    <p:sldId id="292" r:id="rId28"/>
    <p:sldId id="298" r:id="rId29"/>
    <p:sldId id="299" r:id="rId30"/>
    <p:sldId id="286" r:id="rId31"/>
    <p:sldId id="262" r:id="rId32"/>
    <p:sldId id="287" r:id="rId33"/>
    <p:sldId id="288" r:id="rId34"/>
    <p:sldId id="297" r:id="rId35"/>
    <p:sldId id="274" r:id="rId36"/>
    <p:sldId id="2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7" autoAdjust="0"/>
  </p:normalViewPr>
  <p:slideViewPr>
    <p:cSldViewPr snapToGrid="0" snapToObjects="1">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D8031-427C-4448-8826-2AFBF646DF6F}" type="datetimeFigureOut">
              <a:rPr lang="en-US" smtClean="0"/>
              <a:t>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1D1E1-BA19-694F-BFB0-51C314CE5D80}" type="slidenum">
              <a:rPr lang="en-US" smtClean="0"/>
              <a:t>‹#›</a:t>
            </a:fld>
            <a:endParaRPr lang="en-US"/>
          </a:p>
        </p:txBody>
      </p:sp>
    </p:spTree>
    <p:extLst>
      <p:ext uri="{BB962C8B-B14F-4D97-AF65-F5344CB8AC3E}">
        <p14:creationId xmlns:p14="http://schemas.microsoft.com/office/powerpoint/2010/main" val="3547052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D4608265-E072-4B5C-BB12-8646B3CF0A98}" type="slidenum">
              <a:rPr lang="en-US" sz="1200" b="0"/>
              <a:pPr/>
              <a:t>3</a:t>
            </a:fld>
            <a:endParaRPr lang="en-US" sz="1200" b="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6450B766-6909-4F53-A1F2-E54AD0BB4363}" type="slidenum">
              <a:rPr lang="en-US" sz="1200" b="0"/>
              <a:pPr/>
              <a:t>12</a:t>
            </a:fld>
            <a:endParaRPr lang="en-US" sz="1200"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5ECA32C6-2715-4C93-B6D3-1E36951EB96C}" type="slidenum">
              <a:rPr lang="en-US" sz="1200" b="0"/>
              <a:pPr/>
              <a:t>13</a:t>
            </a:fld>
            <a:endParaRPr lang="en-US"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1D1E1-BA19-694F-BFB0-51C314CE5D80}" type="slidenum">
              <a:rPr lang="en-US" smtClean="0"/>
              <a:t>14</a:t>
            </a:fld>
            <a:endParaRPr lang="en-US"/>
          </a:p>
        </p:txBody>
      </p:sp>
    </p:spTree>
    <p:extLst>
      <p:ext uri="{BB962C8B-B14F-4D97-AF65-F5344CB8AC3E}">
        <p14:creationId xmlns:p14="http://schemas.microsoft.com/office/powerpoint/2010/main" val="314106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6FA1A003-CC65-4176-B603-66A0519F3C45}" type="slidenum">
              <a:rPr lang="en-US" sz="1200" b="0"/>
              <a:pPr/>
              <a:t>16</a:t>
            </a:fld>
            <a:endParaRPr lang="en-US" sz="1200"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a typeface="ヒラギノ角ゴ Pro W3"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540357BF-AE55-4638-9E1B-D79445534016}" type="slidenum">
              <a:rPr lang="en-US" sz="1200" b="0"/>
              <a:pPr/>
              <a:t>17</a:t>
            </a:fld>
            <a:endParaRPr lang="en-US" sz="1200"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0CE5D629-15DE-4B46-BE55-EA0057FD547C}" type="slidenum">
              <a:rPr lang="en-US" sz="1200" b="0"/>
              <a:pPr/>
              <a:t>18</a:t>
            </a:fld>
            <a:endParaRPr 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0284453D-7C1E-4424-BA01-40F9454BA679}" type="slidenum">
              <a:rPr lang="en-US" sz="1200" b="0"/>
              <a:pPr/>
              <a:t>19</a:t>
            </a:fld>
            <a:endParaRPr 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B50CF6DE-7B1E-4561-B038-9A88E123BCC5}" type="slidenum">
              <a:rPr lang="en-US" sz="1200" b="0"/>
              <a:pPr/>
              <a:t>20</a:t>
            </a:fld>
            <a:endParaRPr 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1984151C-CDDF-4C20-8670-6FCFD5788261}" type="slidenum">
              <a:rPr lang="en-US" sz="1200" b="0"/>
              <a:pPr/>
              <a:t>21</a:t>
            </a:fld>
            <a:endParaRPr lang="en-US"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ヒラギノ角ゴ Pro W3" pitchFamily="-65" charset="-128"/>
              </a:rPr>
              <a:t>C. Think back to Newton’s Laws! Forces are equal (Newton’s 3</a:t>
            </a:r>
            <a:r>
              <a:rPr lang="en-US" baseline="30000" dirty="0" smtClean="0">
                <a:latin typeface="Arial" charset="0"/>
                <a:ea typeface="ヒラギノ角ゴ Pro W3" pitchFamily="-65" charset="-128"/>
              </a:rPr>
              <a:t>rd</a:t>
            </a:r>
            <a:r>
              <a:rPr lang="en-US" dirty="0" smtClean="0">
                <a:latin typeface="Arial" charset="0"/>
                <a:ea typeface="ヒラギノ角ゴ Pro W3" pitchFamily="-65" charset="-128"/>
              </a:rPr>
              <a:t> Law), but different</a:t>
            </a:r>
            <a:r>
              <a:rPr lang="en-US" baseline="0" dirty="0" smtClean="0">
                <a:latin typeface="Arial" charset="0"/>
                <a:ea typeface="ヒラギノ角ゴ Pro W3" pitchFamily="-65" charset="-128"/>
              </a:rPr>
              <a:t> masses mean different accelerations (according to Newton’s 2</a:t>
            </a:r>
            <a:r>
              <a:rPr lang="en-US" baseline="30000" dirty="0" smtClean="0">
                <a:latin typeface="Arial" charset="0"/>
                <a:ea typeface="ヒラギノ角ゴ Pro W3" pitchFamily="-65" charset="-128"/>
              </a:rPr>
              <a:t>nd</a:t>
            </a:r>
            <a:r>
              <a:rPr lang="en-US" baseline="0" dirty="0" smtClean="0">
                <a:latin typeface="Arial" charset="0"/>
                <a:ea typeface="ヒラギノ角ゴ Pro W3" pitchFamily="-65" charset="-128"/>
              </a:rPr>
              <a:t> Law).</a:t>
            </a:r>
            <a:endParaRPr lang="en-US" dirty="0" smtClean="0">
              <a:latin typeface="Arial" charset="0"/>
              <a:ea typeface="ヒラギノ角ゴ Pro W3"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703A2986-B794-48BF-8167-3017A112370A}" type="slidenum">
              <a:rPr lang="en-US" sz="1200" b="0"/>
              <a:pPr/>
              <a:t>22</a:t>
            </a:fld>
            <a:endParaRPr lang="en-US"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ヒラギノ角ゴ Pro W3" pitchFamily="-65" charset="-128"/>
              </a:rPr>
              <a:t>D. </a:t>
            </a:r>
            <a:r>
              <a:rPr lang="en-US" baseline="0" dirty="0" smtClean="0">
                <a:latin typeface="Arial" charset="0"/>
                <a:ea typeface="ヒラギノ角ゴ Pro W3" pitchFamily="-65" charset="-128"/>
              </a:rPr>
              <a:t>Forces are the same due to Newton’s 3</a:t>
            </a:r>
            <a:r>
              <a:rPr lang="en-US" baseline="30000" dirty="0" smtClean="0">
                <a:latin typeface="Arial" charset="0"/>
                <a:ea typeface="ヒラギノ角ゴ Pro W3" pitchFamily="-65" charset="-128"/>
              </a:rPr>
              <a:t>rd</a:t>
            </a:r>
            <a:r>
              <a:rPr lang="en-US" baseline="0" dirty="0" smtClean="0">
                <a:latin typeface="Arial" charset="0"/>
                <a:ea typeface="ヒラギノ角ゴ Pro W3" pitchFamily="-65" charset="-128"/>
              </a:rPr>
              <a:t> Law. Times have to be the same! Thus i</a:t>
            </a:r>
            <a:r>
              <a:rPr lang="en-US" dirty="0" smtClean="0">
                <a:latin typeface="Arial" charset="0"/>
                <a:ea typeface="ヒラギノ角ゴ Pro W3" pitchFamily="-65" charset="-128"/>
              </a:rPr>
              <a:t>mpulse is the same,</a:t>
            </a:r>
            <a:r>
              <a:rPr lang="en-US" baseline="0" dirty="0" smtClean="0">
                <a:latin typeface="Arial" charset="0"/>
                <a:ea typeface="ヒラギノ角ゴ Pro W3" pitchFamily="-65" charset="-128"/>
              </a:rPr>
              <a:t> as we defined a few slides ago. </a:t>
            </a:r>
            <a:endParaRPr lang="en-US" dirty="0" smtClean="0">
              <a:latin typeface="Arial" charset="0"/>
              <a:ea typeface="ヒラギノ角ゴ Pro W3"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95A173A6-F8A9-4A3B-BAF0-A9D228D9108A}" type="slidenum">
              <a:rPr lang="en-US" sz="1200" b="0"/>
              <a:pPr/>
              <a:t>4</a:t>
            </a:fld>
            <a:endParaRPr lang="en-US"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4CF72980-100C-421C-B12D-BAC75DC97214}" type="slidenum">
              <a:rPr lang="en-US" sz="1200" b="0"/>
              <a:pPr/>
              <a:t>23</a:t>
            </a:fld>
            <a:endParaRPr lang="en-US" sz="1200"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ヒラギノ角ゴ Pro W3" pitchFamily="-65" charset="-128"/>
              </a:rPr>
              <a:t>The air bag increases the time over</a:t>
            </a:r>
            <a:r>
              <a:rPr lang="en-US" baseline="0" dirty="0" smtClean="0">
                <a:latin typeface="Arial" charset="0"/>
                <a:ea typeface="ヒラギノ角ゴ Pro W3" pitchFamily="-65" charset="-128"/>
              </a:rPr>
              <a:t> which the force is applied. Since the change in momentum is the same, this means that the impulse is the same. So increasing time decreases force!</a:t>
            </a:r>
            <a:endParaRPr lang="en-US" dirty="0" smtClean="0">
              <a:latin typeface="Arial" charset="0"/>
              <a:ea typeface="ヒラギノ角ゴ Pro W3"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57A2B194-DE0C-47AE-9A9E-8234B2194D01}" type="slidenum">
              <a:rPr lang="en-US" sz="1200" b="0"/>
              <a:pPr/>
              <a:t>24</a:t>
            </a:fld>
            <a:endParaRPr lang="en-US" sz="1200" b="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ball! Since it bounces off the door, its change in momentum is greater because in addition to losing its initial momentum toward the door, it now has momentum in the opposite direction, hence a greater change. Since the change in momentum is greater, so is the impulse, and thus the force will be as well.</a:t>
            </a:r>
            <a:endParaRPr lang="en-US" dirty="0" smtClean="0">
              <a:latin typeface="Arial" charset="0"/>
              <a:ea typeface="ヒラギノ角ゴ Pro W3"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57A2B194-DE0C-47AE-9A9E-8234B2194D01}" type="slidenum">
              <a:rPr lang="en-US" sz="1200" b="0"/>
              <a:pPr/>
              <a:t>25</a:t>
            </a:fld>
            <a:endParaRPr lang="en-US" sz="1200" b="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ball! Since it bounces off the door, its change in momentum is greater because in addition to losing its initial momentum toward the door, it now has momentum in the opposite direction, hence a greater change. Since the change in momentum is greater, so is the impulse, and thus the force will be as well.</a:t>
            </a:r>
            <a:endParaRPr lang="en-US" dirty="0" smtClean="0">
              <a:latin typeface="Arial" charset="0"/>
              <a:ea typeface="ヒラギノ角ゴ Pro W3"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311CBD66-38AA-4242-A338-2BE94E8447DC}" type="slidenum">
              <a:rPr lang="en-US" sz="1200" b="0"/>
              <a:pPr/>
              <a:t>27</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0" dirty="0" smtClean="0">
                <a:latin typeface="Arial" charset="0"/>
                <a:ea typeface="ヒラギノ角ゴ Pro W3" pitchFamily="-65" charset="-128"/>
              </a:rPr>
              <a:t> = (7.00 x 10</a:t>
            </a:r>
            <a:r>
              <a:rPr lang="en-US" baseline="30000" dirty="0" smtClean="0">
                <a:latin typeface="Arial" charset="0"/>
                <a:ea typeface="ヒラギノ角ゴ Pro W3" pitchFamily="-65" charset="-128"/>
              </a:rPr>
              <a:t>9</a:t>
            </a:r>
            <a:r>
              <a:rPr lang="en-US" baseline="0" dirty="0" smtClean="0">
                <a:latin typeface="Arial" charset="0"/>
                <a:ea typeface="ヒラギノ角ゴ Pro W3" pitchFamily="-65" charset="-128"/>
              </a:rPr>
              <a:t>) (65.0 kg)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p</a:t>
            </a:r>
            <a:r>
              <a:rPr lang="en-US" baseline="-25000" dirty="0" smtClean="0">
                <a:latin typeface="Arial" charset="0"/>
                <a:ea typeface="ヒラギノ角ゴ Pro W3" pitchFamily="-65" charset="-128"/>
              </a:rPr>
              <a:t>2</a:t>
            </a:r>
            <a:r>
              <a:rPr lang="en-US" baseline="0" dirty="0" smtClean="0">
                <a:latin typeface="Arial" charset="0"/>
                <a:ea typeface="ヒラギノ角ゴ Pro W3" pitchFamily="-65" charset="-128"/>
              </a:rPr>
              <a:t>-p</a:t>
            </a:r>
            <a:r>
              <a:rPr lang="en-US" baseline="-25000" dirty="0" smtClean="0">
                <a:latin typeface="Arial" charset="0"/>
                <a:ea typeface="ヒラギノ角ゴ Pro W3" pitchFamily="-65" charset="-128"/>
              </a:rPr>
              <a:t>1</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25000" dirty="0" smtClean="0">
                <a:latin typeface="Arial" charset="0"/>
                <a:ea typeface="ヒラギノ角ゴ Pro W3" pitchFamily="-65" charset="-128"/>
              </a:rPr>
              <a:t> </a:t>
            </a:r>
            <a:r>
              <a:rPr lang="en-US" baseline="0" dirty="0" smtClean="0">
                <a:latin typeface="Arial" charset="0"/>
                <a:ea typeface="ヒラギノ角ゴ Pro W3" pitchFamily="-65" charset="-128"/>
              </a:rPr>
              <a:t>v</a:t>
            </a:r>
            <a:r>
              <a:rPr lang="en-US" baseline="-25000" dirty="0" smtClean="0">
                <a:latin typeface="Arial" charset="0"/>
                <a:ea typeface="ヒラギノ角ゴ Pro W3" pitchFamily="-65" charset="-128"/>
              </a:rPr>
              <a:t>2 </a:t>
            </a:r>
            <a:r>
              <a:rPr lang="en-US" baseline="0" dirty="0" smtClean="0">
                <a:latin typeface="Arial" charset="0"/>
                <a:ea typeface="ヒラギノ角ゴ Pro W3" pitchFamily="-65" charset="-128"/>
              </a:rPr>
              <a:t>– 0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(4.00 m/s)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(5.98 x 10</a:t>
            </a:r>
            <a:r>
              <a:rPr lang="en-US" baseline="30000" dirty="0" smtClean="0">
                <a:latin typeface="Arial" charset="0"/>
                <a:ea typeface="ヒラギノ角ゴ Pro W3" pitchFamily="-65" charset="-128"/>
              </a:rPr>
              <a:t>24</a:t>
            </a:r>
            <a:r>
              <a:rPr lang="en-US" baseline="0" dirty="0" smtClean="0">
                <a:latin typeface="Arial" charset="0"/>
                <a:ea typeface="ヒラギノ角ゴ Pro W3" pitchFamily="-65" charset="-128"/>
              </a:rPr>
              <a:t> kg) = 4.52 x 10</a:t>
            </a:r>
            <a:r>
              <a:rPr lang="en-US" baseline="30000" dirty="0" smtClean="0">
                <a:latin typeface="Arial" charset="0"/>
                <a:ea typeface="ヒラギノ角ゴ Pro W3" pitchFamily="-65" charset="-128"/>
              </a:rPr>
              <a:t>10</a:t>
            </a:r>
            <a:r>
              <a:rPr lang="en-US" baseline="0" dirty="0" smtClean="0">
                <a:latin typeface="Arial" charset="0"/>
                <a:ea typeface="ヒラギノ角ゴ Pro W3" pitchFamily="-65" charset="-128"/>
              </a:rPr>
              <a:t> m/s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smtClean="0">
                <a:latin typeface="Arial" charset="0"/>
                <a:ea typeface="ヒラギノ角ゴ Pro W3" pitchFamily="-65" charset="-128"/>
              </a:rPr>
              <a:t>I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F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F = I /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(1.50 s) = 1.21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311CBD66-38AA-4242-A338-2BE94E8447DC}" type="slidenum">
              <a:rPr lang="en-US" sz="1200" b="0"/>
              <a:pPr/>
              <a:t>28</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0" dirty="0" smtClean="0">
                <a:latin typeface="Arial" charset="0"/>
                <a:ea typeface="ヒラギノ角ゴ Pro W3" pitchFamily="-65" charset="-128"/>
              </a:rPr>
              <a:t> = (7.00 x 10</a:t>
            </a:r>
            <a:r>
              <a:rPr lang="en-US" baseline="30000" dirty="0" smtClean="0">
                <a:latin typeface="Arial" charset="0"/>
                <a:ea typeface="ヒラギノ角ゴ Pro W3" pitchFamily="-65" charset="-128"/>
              </a:rPr>
              <a:t>9</a:t>
            </a:r>
            <a:r>
              <a:rPr lang="en-US" baseline="0" dirty="0" smtClean="0">
                <a:latin typeface="Arial" charset="0"/>
                <a:ea typeface="ヒラギノ角ゴ Pro W3" pitchFamily="-65" charset="-128"/>
              </a:rPr>
              <a:t>) (65.0 kg)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p</a:t>
            </a:r>
            <a:r>
              <a:rPr lang="en-US" baseline="-25000" dirty="0" smtClean="0">
                <a:latin typeface="Arial" charset="0"/>
                <a:ea typeface="ヒラギノ角ゴ Pro W3" pitchFamily="-65" charset="-128"/>
              </a:rPr>
              <a:t>2</a:t>
            </a:r>
            <a:r>
              <a:rPr lang="en-US" baseline="0" dirty="0" smtClean="0">
                <a:latin typeface="Arial" charset="0"/>
                <a:ea typeface="ヒラギノ角ゴ Pro W3" pitchFamily="-65" charset="-128"/>
              </a:rPr>
              <a:t>-p</a:t>
            </a:r>
            <a:r>
              <a:rPr lang="en-US" baseline="-25000" dirty="0" smtClean="0">
                <a:latin typeface="Arial" charset="0"/>
                <a:ea typeface="ヒラギノ角ゴ Pro W3" pitchFamily="-65" charset="-128"/>
              </a:rPr>
              <a:t>1</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25000" dirty="0" smtClean="0">
                <a:latin typeface="Arial" charset="0"/>
                <a:ea typeface="ヒラギノ角ゴ Pro W3" pitchFamily="-65" charset="-128"/>
              </a:rPr>
              <a:t> </a:t>
            </a:r>
            <a:r>
              <a:rPr lang="en-US" baseline="0" dirty="0" smtClean="0">
                <a:latin typeface="Arial" charset="0"/>
                <a:ea typeface="ヒラギノ角ゴ Pro W3" pitchFamily="-65" charset="-128"/>
              </a:rPr>
              <a:t>v</a:t>
            </a:r>
            <a:r>
              <a:rPr lang="en-US" baseline="-25000" dirty="0" smtClean="0">
                <a:latin typeface="Arial" charset="0"/>
                <a:ea typeface="ヒラギノ角ゴ Pro W3" pitchFamily="-65" charset="-128"/>
              </a:rPr>
              <a:t>2 </a:t>
            </a:r>
            <a:r>
              <a:rPr lang="en-US" baseline="0" dirty="0" smtClean="0">
                <a:latin typeface="Arial" charset="0"/>
                <a:ea typeface="ヒラギノ角ゴ Pro W3" pitchFamily="-65" charset="-128"/>
              </a:rPr>
              <a:t>– 0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(4.00 m/s)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(5.98 x 10</a:t>
            </a:r>
            <a:r>
              <a:rPr lang="en-US" baseline="30000" dirty="0" smtClean="0">
                <a:latin typeface="Arial" charset="0"/>
                <a:ea typeface="ヒラギノ角ゴ Pro W3" pitchFamily="-65" charset="-128"/>
              </a:rPr>
              <a:t>24</a:t>
            </a:r>
            <a:r>
              <a:rPr lang="en-US" baseline="0" dirty="0" smtClean="0">
                <a:latin typeface="Arial" charset="0"/>
                <a:ea typeface="ヒラギノ角ゴ Pro W3" pitchFamily="-65" charset="-128"/>
              </a:rPr>
              <a:t> kg) </a:t>
            </a:r>
            <a:r>
              <a:rPr lang="en-US" baseline="0" smtClean="0">
                <a:latin typeface="Arial" charset="0"/>
                <a:ea typeface="ヒラギノ角ゴ Pro W3" pitchFamily="-65" charset="-128"/>
              </a:rPr>
              <a:t>= 3.04 x 10</a:t>
            </a:r>
            <a:r>
              <a:rPr lang="en-US" baseline="30000" smtClean="0">
                <a:latin typeface="Arial" charset="0"/>
                <a:ea typeface="ヒラギノ角ゴ Pro W3" pitchFamily="-65" charset="-128"/>
              </a:rPr>
              <a:t>-13</a:t>
            </a:r>
            <a:r>
              <a:rPr lang="en-US" baseline="0" smtClean="0">
                <a:latin typeface="Arial" charset="0"/>
                <a:ea typeface="ヒラギノ角ゴ Pro W3" pitchFamily="-65" charset="-128"/>
              </a:rPr>
              <a:t> </a:t>
            </a:r>
            <a:r>
              <a:rPr lang="en-US" baseline="0" dirty="0" smtClean="0">
                <a:latin typeface="Arial" charset="0"/>
                <a:ea typeface="ヒラギノ角ゴ Pro W3" pitchFamily="-65" charset="-128"/>
              </a:rPr>
              <a:t>m/s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smtClean="0">
                <a:latin typeface="Arial" charset="0"/>
                <a:ea typeface="ヒラギノ角ゴ Pro W3" pitchFamily="-65" charset="-128"/>
              </a:rPr>
              <a:t>I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F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F = I /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(1.50 s) = 1.21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311CBD66-38AA-4242-A338-2BE94E8447DC}" type="slidenum">
              <a:rPr lang="en-US" sz="1200" b="0"/>
              <a:pPr/>
              <a:t>29</a:t>
            </a:fld>
            <a:endParaRPr lang="en-US" sz="12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0" dirty="0" smtClean="0">
                <a:latin typeface="Arial" charset="0"/>
                <a:ea typeface="ヒラギノ角ゴ Pro W3" pitchFamily="-65" charset="-128"/>
              </a:rPr>
              <a:t> = (7.00 x 10</a:t>
            </a:r>
            <a:r>
              <a:rPr lang="en-US" baseline="30000" dirty="0" smtClean="0">
                <a:latin typeface="Arial" charset="0"/>
                <a:ea typeface="ヒラギノ角ゴ Pro W3" pitchFamily="-65" charset="-128"/>
              </a:rPr>
              <a:t>9</a:t>
            </a:r>
            <a:r>
              <a:rPr lang="en-US" baseline="0" dirty="0" smtClean="0">
                <a:latin typeface="Arial" charset="0"/>
                <a:ea typeface="ヒラギノ角ゴ Pro W3" pitchFamily="-65" charset="-128"/>
              </a:rPr>
              <a:t>) (65.0 kg)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p</a:t>
            </a:r>
            <a:r>
              <a:rPr lang="en-US" baseline="-25000" dirty="0" smtClean="0">
                <a:latin typeface="Arial" charset="0"/>
                <a:ea typeface="ヒラギノ角ゴ Pro W3" pitchFamily="-65" charset="-128"/>
              </a:rPr>
              <a:t>2</a:t>
            </a:r>
            <a:r>
              <a:rPr lang="en-US" baseline="0" dirty="0" smtClean="0">
                <a:latin typeface="Arial" charset="0"/>
                <a:ea typeface="ヒラギノ角ゴ Pro W3" pitchFamily="-65" charset="-128"/>
              </a:rPr>
              <a:t>-p</a:t>
            </a:r>
            <a:r>
              <a:rPr lang="en-US" baseline="-25000" dirty="0" smtClean="0">
                <a:latin typeface="Arial" charset="0"/>
                <a:ea typeface="ヒラギノ角ゴ Pro W3" pitchFamily="-65" charset="-128"/>
              </a:rPr>
              <a:t>1</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people</a:t>
            </a:r>
            <a:r>
              <a:rPr lang="en-US" baseline="-25000" dirty="0" smtClean="0">
                <a:latin typeface="Arial" charset="0"/>
                <a:ea typeface="ヒラギノ角ゴ Pro W3" pitchFamily="-65" charset="-128"/>
              </a:rPr>
              <a:t> </a:t>
            </a:r>
            <a:r>
              <a:rPr lang="en-US" baseline="0" dirty="0" smtClean="0">
                <a:latin typeface="Arial" charset="0"/>
                <a:ea typeface="ヒラギノ角ゴ Pro W3" pitchFamily="-65" charset="-128"/>
              </a:rPr>
              <a:t>v</a:t>
            </a:r>
            <a:r>
              <a:rPr lang="en-US" baseline="-25000" dirty="0" smtClean="0">
                <a:latin typeface="Arial" charset="0"/>
                <a:ea typeface="ヒラギノ角ゴ Pro W3" pitchFamily="-65" charset="-128"/>
              </a:rPr>
              <a:t>2 </a:t>
            </a:r>
            <a:r>
              <a:rPr lang="en-US" baseline="0" dirty="0" smtClean="0">
                <a:latin typeface="Arial" charset="0"/>
                <a:ea typeface="ヒラギノ角ゴ Pro W3" pitchFamily="-65" charset="-128"/>
              </a:rPr>
              <a:t>– 0 = (4.55 x 10</a:t>
            </a:r>
            <a:r>
              <a:rPr lang="en-US" baseline="30000" dirty="0" smtClean="0">
                <a:latin typeface="Arial" charset="0"/>
                <a:ea typeface="ヒラギノ角ゴ Pro W3" pitchFamily="-65" charset="-128"/>
              </a:rPr>
              <a:t>11</a:t>
            </a:r>
            <a:r>
              <a:rPr lang="en-US" baseline="0" dirty="0" smtClean="0">
                <a:latin typeface="Arial" charset="0"/>
                <a:ea typeface="ヒラギノ角ゴ Pro W3" pitchFamily="-65" charset="-128"/>
              </a:rPr>
              <a:t> kg) (4.00 m/s)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Δv</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 </a:t>
            </a:r>
            <a:r>
              <a:rPr lang="en-US" baseline="0" dirty="0" smtClean="0">
                <a:latin typeface="Arial" charset="0"/>
                <a:ea typeface="ヒラギノ角ゴ Pro W3" pitchFamily="-65" charset="-128"/>
              </a:rPr>
              <a:t>=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Earth</a:t>
            </a:r>
            <a:r>
              <a:rPr lang="en-US" baseline="0" dirty="0" smtClean="0">
                <a:latin typeface="Arial" charset="0"/>
                <a:ea typeface="ヒラギノ角ゴ Pro W3" pitchFamily="-65" charset="-128"/>
              </a:rPr>
              <a:t> / </a:t>
            </a:r>
            <a:r>
              <a:rPr lang="en-US" dirty="0" err="1" smtClean="0">
                <a:latin typeface="Arial" charset="0"/>
                <a:ea typeface="ヒラギノ角ゴ Pro W3" pitchFamily="-65" charset="-128"/>
              </a:rPr>
              <a:t>m</a:t>
            </a:r>
            <a:r>
              <a:rPr lang="en-US" baseline="-25000" dirty="0" err="1" smtClean="0">
                <a:latin typeface="Arial" charset="0"/>
                <a:ea typeface="ヒラギノ角ゴ Pro W3" pitchFamily="-65" charset="-128"/>
              </a:rPr>
              <a:t>Earth</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(5.98 x 10</a:t>
            </a:r>
            <a:r>
              <a:rPr lang="en-US" baseline="30000" dirty="0" smtClean="0">
                <a:latin typeface="Arial" charset="0"/>
                <a:ea typeface="ヒラギノ角ゴ Pro W3" pitchFamily="-65" charset="-128"/>
              </a:rPr>
              <a:t>24</a:t>
            </a:r>
            <a:r>
              <a:rPr lang="en-US" baseline="0" dirty="0" smtClean="0">
                <a:latin typeface="Arial" charset="0"/>
                <a:ea typeface="ヒラギノ角ゴ Pro W3" pitchFamily="-65" charset="-128"/>
              </a:rPr>
              <a:t> kg) </a:t>
            </a:r>
            <a:r>
              <a:rPr lang="en-US" baseline="0" smtClean="0">
                <a:latin typeface="Arial" charset="0"/>
                <a:ea typeface="ヒラギノ角ゴ Pro W3" pitchFamily="-65" charset="-128"/>
              </a:rPr>
              <a:t>= 3.04 x 10</a:t>
            </a:r>
            <a:r>
              <a:rPr lang="en-US" baseline="30000" smtClean="0">
                <a:latin typeface="Arial" charset="0"/>
                <a:ea typeface="ヒラギノ角ゴ Pro W3" pitchFamily="-65" charset="-128"/>
              </a:rPr>
              <a:t>-13</a:t>
            </a:r>
            <a:r>
              <a:rPr lang="en-US" baseline="0" smtClean="0">
                <a:latin typeface="Arial" charset="0"/>
                <a:ea typeface="ヒラギノ角ゴ Pro W3" pitchFamily="-65" charset="-128"/>
              </a:rPr>
              <a:t> </a:t>
            </a:r>
            <a:r>
              <a:rPr lang="en-US" baseline="0" dirty="0" smtClean="0">
                <a:latin typeface="Arial" charset="0"/>
                <a:ea typeface="ヒラギノ角ゴ Pro W3" pitchFamily="-65" charset="-128"/>
              </a:rPr>
              <a:t>m/s</a:t>
            </a:r>
            <a:endParaRPr lang="en-US" baseline="-25000" dirty="0" smtClean="0">
              <a:latin typeface="Arial" charset="0"/>
              <a:ea typeface="ヒラギノ角ゴ Pro W3" pitchFamily="-65" charset="-128"/>
            </a:endParaRPr>
          </a:p>
          <a:p>
            <a:pPr marL="228600" marR="0" indent="-228600" algn="l" defTabSz="457200" rtl="0" eaLnBrk="1" fontAlgn="auto" latinLnBrk="0" hangingPunct="1">
              <a:lnSpc>
                <a:spcPct val="100000"/>
              </a:lnSpc>
              <a:spcBef>
                <a:spcPts val="0"/>
              </a:spcBef>
              <a:spcAft>
                <a:spcPts val="0"/>
              </a:spcAft>
              <a:buClrTx/>
              <a:buSzTx/>
              <a:buFont typeface="+mj-lt"/>
              <a:buAutoNum type="alphaLcPeriod"/>
              <a:tabLst/>
              <a:defRPr/>
            </a:pPr>
            <a:r>
              <a:rPr lang="en-US" baseline="0" dirty="0" smtClean="0">
                <a:latin typeface="Arial" charset="0"/>
                <a:ea typeface="ヒラギノ角ゴ Pro W3" pitchFamily="-65" charset="-128"/>
              </a:rPr>
              <a:t>I = </a:t>
            </a:r>
            <a:r>
              <a:rPr lang="en-US" baseline="0" dirty="0" err="1" smtClean="0">
                <a:latin typeface="Arial" charset="0"/>
                <a:ea typeface="ヒラギノ角ゴ Pro W3" pitchFamily="-65" charset="-128"/>
              </a:rPr>
              <a:t>Δp</a:t>
            </a:r>
            <a:r>
              <a:rPr lang="en-US" baseline="0" dirty="0" smtClean="0">
                <a:latin typeface="Arial" charset="0"/>
                <a:ea typeface="ヒラギノ角ゴ Pro W3" pitchFamily="-65" charset="-128"/>
              </a:rPr>
              <a:t> </a:t>
            </a:r>
            <a:r>
              <a:rPr lang="en-US" baseline="-25000" dirty="0" smtClean="0">
                <a:latin typeface="Arial" charset="0"/>
                <a:ea typeface="ヒラギノ角ゴ Pro W3" pitchFamily="-65" charset="-128"/>
              </a:rPr>
              <a:t>people</a:t>
            </a:r>
            <a:r>
              <a:rPr lang="en-US" baseline="0" dirty="0" smtClean="0">
                <a:latin typeface="Arial" charset="0"/>
                <a:ea typeface="ヒラギノ角ゴ Pro W3" pitchFamily="-65" charset="-128"/>
              </a:rPr>
              <a:t> = F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F = I / </a:t>
            </a:r>
            <a:r>
              <a:rPr lang="en-US" baseline="0" dirty="0" err="1" smtClean="0">
                <a:latin typeface="Arial" charset="0"/>
                <a:ea typeface="ヒラギノ角ゴ Pro W3" pitchFamily="-65" charset="-128"/>
              </a:rPr>
              <a:t>Δt</a:t>
            </a:r>
            <a:r>
              <a:rPr lang="en-US" baseline="0" dirty="0" smtClean="0">
                <a:latin typeface="Arial" charset="0"/>
                <a:ea typeface="ヒラギノ角ゴ Pro W3" pitchFamily="-65" charset="-128"/>
              </a:rPr>
              <a:t> = (1.82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N∙s) / (1.50 s) = 1.21 x 10</a:t>
            </a:r>
            <a:r>
              <a:rPr lang="en-US" baseline="30000" dirty="0" smtClean="0">
                <a:latin typeface="Arial" charset="0"/>
                <a:ea typeface="ヒラギノ角ゴ Pro W3" pitchFamily="-65" charset="-128"/>
              </a:rPr>
              <a:t>12  </a:t>
            </a:r>
            <a:r>
              <a:rPr lang="en-US" baseline="0" dirty="0" smtClean="0">
                <a:latin typeface="Arial" charset="0"/>
                <a:ea typeface="ヒラギノ角ゴ Pro W3" pitchFamily="-65" charset="-128"/>
              </a:rPr>
              <a:t>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43A52DA6-C1AC-44D7-AF21-CB63EA1C95BA}" type="slidenum">
              <a:rPr lang="en-US" sz="1200" b="0"/>
              <a:pPr/>
              <a:t>30</a:t>
            </a:fld>
            <a:endParaRPr lang="en-US" sz="12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elastic: pool</a:t>
            </a:r>
          </a:p>
          <a:p>
            <a:r>
              <a:rPr lang="en-US" dirty="0" smtClean="0"/>
              <a:t>Inelastic:</a:t>
            </a:r>
            <a:r>
              <a:rPr lang="en-US" baseline="0" dirty="0" smtClean="0"/>
              <a:t> car crash</a:t>
            </a:r>
            <a:endParaRPr lang="en-US" dirty="0"/>
          </a:p>
        </p:txBody>
      </p:sp>
      <p:sp>
        <p:nvSpPr>
          <p:cNvPr id="4" name="Slide Number Placeholder 3"/>
          <p:cNvSpPr>
            <a:spLocks noGrp="1"/>
          </p:cNvSpPr>
          <p:nvPr>
            <p:ph type="sldNum" sz="quarter" idx="10"/>
          </p:nvPr>
        </p:nvSpPr>
        <p:spPr/>
        <p:txBody>
          <a:bodyPr/>
          <a:lstStyle/>
          <a:p>
            <a:fld id="{0A31D1E1-BA19-694F-BFB0-51C314CE5D80}" type="slidenum">
              <a:rPr lang="en-US" smtClean="0"/>
              <a:t>31</a:t>
            </a:fld>
            <a:endParaRPr lang="en-US"/>
          </a:p>
        </p:txBody>
      </p:sp>
    </p:spTree>
    <p:extLst>
      <p:ext uri="{BB962C8B-B14F-4D97-AF65-F5344CB8AC3E}">
        <p14:creationId xmlns:p14="http://schemas.microsoft.com/office/powerpoint/2010/main" val="4024668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AEE04041-E662-462B-9330-670F6D8157D6}" type="slidenum">
              <a:rPr lang="en-US" sz="1200" b="0"/>
              <a:pPr/>
              <a:t>32</a:t>
            </a:fld>
            <a:endParaRPr lang="en-US" sz="1200" b="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ECBA983F-0E1E-4560-92F0-21A7479EEF87}" type="slidenum">
              <a:rPr lang="en-US" sz="1200" b="0"/>
              <a:pPr/>
              <a:t>33</a:t>
            </a:fld>
            <a:endParaRPr lang="en-US" sz="1200" b="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0DCAF031-49E3-4DC8-A05C-A6F65755557C}" type="slidenum">
              <a:rPr lang="en-US" sz="1200" b="0"/>
              <a:pPr/>
              <a:t>5</a:t>
            </a:fld>
            <a:endParaRPr lang="en-US" sz="1200" b="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F23E13F3-2419-41E8-8907-4515E9E364FD}" type="slidenum">
              <a:rPr lang="en-US" sz="1200" b="0"/>
              <a:pPr/>
              <a:t>35</a:t>
            </a:fld>
            <a:endParaRPr lang="en-US" sz="12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D881D7F2-9C27-4DA8-976F-857D6B1FD861}" type="slidenum">
              <a:rPr lang="en-US" sz="1200" b="0"/>
              <a:pPr/>
              <a:t>6</a:t>
            </a:fld>
            <a:endParaRPr lang="en-US" sz="1200" b="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871BB779-6CD5-4D55-9A40-1F2D9772C5ED}" type="slidenum">
              <a:rPr lang="en-US" sz="1200" b="0"/>
              <a:pPr/>
              <a:t>7</a:t>
            </a:fld>
            <a:endParaRPr lang="en-US" sz="12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11D95B52-8E61-4FD1-A280-C5688925EAD0}" type="slidenum">
              <a:rPr lang="en-US" sz="1200" b="0"/>
              <a:pPr/>
              <a:t>8</a:t>
            </a:fld>
            <a:endParaRPr lang="en-US" sz="12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45221A05-BB5C-4682-B4E2-A4C4FBC41E8D}" type="slidenum">
              <a:rPr lang="en-US" sz="1200" b="0"/>
              <a:pPr/>
              <a:t>9</a:t>
            </a:fld>
            <a:endParaRPr lang="en-US" sz="12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6A7CD5BA-B018-4225-9EEB-5FED4CCFD203}" type="slidenum">
              <a:rPr lang="en-US" sz="1200" b="0"/>
              <a:pPr/>
              <a:t>10</a:t>
            </a:fld>
            <a:endParaRPr lang="en-US" sz="1200"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fld id="{8522B362-1EC3-4A48-955E-B8A2B2212C47}" type="slidenum">
              <a:rPr lang="en-US" sz="1200" b="0"/>
              <a:pPr/>
              <a:t>11</a:t>
            </a:fld>
            <a:endParaRPr lang="en-US" sz="1200"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ヒラギノ角ゴ Pro W3"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24118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76462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55221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6756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7217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70551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54763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238134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66518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81577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81093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40825E-4A15-4D39-8176-1F07E904CB30}"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4005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40825E-4A15-4D39-8176-1F07E904CB30}"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24209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80757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426264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140825E-4A15-4D39-8176-1F07E904CB30}" type="datetimeFigureOut">
              <a:rPr lang="en-US" smtClean="0"/>
              <a:t>2/7/2020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61932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411701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140825E-4A15-4D39-8176-1F07E904CB30}" type="datetimeFigureOut">
              <a:rPr lang="en-US" smtClean="0"/>
              <a:t>2/7/2020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627075340"/>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0379" y="4096830"/>
            <a:ext cx="6762749" cy="1470025"/>
          </a:xfrm>
        </p:spPr>
        <p:txBody>
          <a:bodyPr>
            <a:normAutofit fontScale="90000"/>
          </a:bodyPr>
          <a:lstStyle/>
          <a:p>
            <a:pPr algn="ctr"/>
            <a:r>
              <a:rPr lang="en-US" sz="7200" b="1" dirty="0" smtClean="0"/>
              <a:t>Momentum</a:t>
            </a:r>
            <a:r>
              <a:rPr lang="en-US" sz="6000" dirty="0" smtClean="0"/>
              <a:t>: </a:t>
            </a:r>
            <a:br>
              <a:rPr lang="en-US" sz="6000" dirty="0" smtClean="0"/>
            </a:br>
            <a:r>
              <a:rPr lang="en-US" sz="6000" dirty="0" smtClean="0"/>
              <a:t>A Deeper Look  into Motion</a:t>
            </a:r>
            <a:endParaRPr lang="en-US" sz="6000" dirty="0"/>
          </a:p>
        </p:txBody>
      </p:sp>
    </p:spTree>
    <p:extLst>
      <p:ext uri="{BB962C8B-B14F-4D97-AF65-F5344CB8AC3E}">
        <p14:creationId xmlns:p14="http://schemas.microsoft.com/office/powerpoint/2010/main" val="6353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9459" name="Rectangle 3"/>
          <p:cNvSpPr>
            <a:spLocks noGrp="1" noChangeArrowheads="1"/>
          </p:cNvSpPr>
          <p:nvPr>
            <p:ph idx="1"/>
          </p:nvPr>
        </p:nvSpPr>
        <p:spPr>
          <a:ln>
            <a:miter lim="800000"/>
            <a:headEnd/>
            <a:tailEnd/>
          </a:ln>
        </p:spPr>
        <p:txBody>
          <a:bodyPr>
            <a:normAutofit/>
            <a:scene3d>
              <a:camera prst="orthographicFront"/>
              <a:lightRig rig="threePt" dir="t"/>
            </a:scene3d>
            <a:flatTx/>
          </a:bodyPr>
          <a:lstStyle/>
          <a:p>
            <a:pPr marL="609600" indent="-609600">
              <a:buNone/>
              <a:defRPr/>
            </a:pPr>
            <a:r>
              <a:rPr lang="en-US" sz="3600" b="1" u="sng" dirty="0">
                <a:solidFill>
                  <a:schemeClr val="tx2"/>
                </a:solidFill>
              </a:rPr>
              <a:t>Question 8</a:t>
            </a:r>
          </a:p>
          <a:p>
            <a:pPr marL="609600" indent="-609600">
              <a:buFont typeface="Arial" pitchFamily="-110" charset="0"/>
              <a:buAutoNum type="alphaLcPeriod"/>
              <a:defRPr/>
            </a:pPr>
            <a:r>
              <a:rPr lang="en-US" sz="3200" dirty="0"/>
              <a:t>A 900 kg VW beetle moving at 10 m/s</a:t>
            </a:r>
          </a:p>
          <a:p>
            <a:pPr marL="609600" indent="-609600">
              <a:buFont typeface="Arial" pitchFamily="-110" charset="0"/>
              <a:buAutoNum type="alphaLcPeriod"/>
              <a:defRPr/>
            </a:pPr>
            <a:r>
              <a:rPr lang="en-US" sz="3200" dirty="0"/>
              <a:t>A 9000 kg truck moving at 1 m/s</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Tree>
    <p:extLst>
      <p:ext uri="{BB962C8B-B14F-4D97-AF65-F5344CB8AC3E}">
        <p14:creationId xmlns:p14="http://schemas.microsoft.com/office/powerpoint/2010/main" val="2614122707"/>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20483" name="Rectangle 3"/>
          <p:cNvSpPr>
            <a:spLocks noGrp="1" noChangeArrowheads="1"/>
          </p:cNvSpPr>
          <p:nvPr>
            <p:ph idx="1"/>
          </p:nvPr>
        </p:nvSpPr>
        <p:spPr>
          <a:ln>
            <a:miter lim="800000"/>
            <a:headEnd/>
            <a:tailEnd/>
          </a:ln>
        </p:spPr>
        <p:txBody>
          <a:bodyPr>
            <a:normAutofit/>
            <a:scene3d>
              <a:camera prst="orthographicFront"/>
              <a:lightRig rig="threePt" dir="t"/>
            </a:scene3d>
            <a:flatTx/>
          </a:bodyPr>
          <a:lstStyle/>
          <a:p>
            <a:pPr marL="609600" indent="-609600">
              <a:buNone/>
              <a:defRPr/>
            </a:pPr>
            <a:r>
              <a:rPr lang="en-US" sz="3600" b="1" u="sng" dirty="0">
                <a:solidFill>
                  <a:schemeClr val="tx2"/>
                </a:solidFill>
              </a:rPr>
              <a:t>Question 9</a:t>
            </a:r>
          </a:p>
          <a:p>
            <a:pPr marL="609600" indent="-609600">
              <a:buFont typeface="Arial" pitchFamily="-110" charset="0"/>
              <a:buAutoNum type="alphaLcPeriod"/>
              <a:defRPr/>
            </a:pPr>
            <a:r>
              <a:rPr lang="en-US" sz="3200" dirty="0"/>
              <a:t>A VW beetle going uphill at a constant speed</a:t>
            </a:r>
          </a:p>
          <a:p>
            <a:pPr marL="609600" indent="-609600">
              <a:buFont typeface="Arial" pitchFamily="-110" charset="0"/>
              <a:buAutoNum type="alphaLcPeriod"/>
              <a:defRPr/>
            </a:pPr>
            <a:r>
              <a:rPr lang="en-US" sz="3200" dirty="0"/>
              <a:t>The same beetle going downhill at the same speed</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Tree>
    <p:extLst>
      <p:ext uri="{BB962C8B-B14F-4D97-AF65-F5344CB8AC3E}">
        <p14:creationId xmlns:p14="http://schemas.microsoft.com/office/powerpoint/2010/main" val="308312174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21507" name="Rectangle 3"/>
          <p:cNvSpPr>
            <a:spLocks noGrp="1" noChangeArrowheads="1"/>
          </p:cNvSpPr>
          <p:nvPr>
            <p:ph idx="1"/>
          </p:nvPr>
        </p:nvSpPr>
        <p:spPr>
          <a:ln>
            <a:miter lim="800000"/>
            <a:headEnd/>
            <a:tailEnd/>
          </a:ln>
        </p:spPr>
        <p:txBody>
          <a:bodyPr>
            <a:normAutofit/>
            <a:scene3d>
              <a:camera prst="orthographicFront"/>
              <a:lightRig rig="threePt" dir="t"/>
            </a:scene3d>
            <a:flatTx/>
          </a:bodyPr>
          <a:lstStyle/>
          <a:p>
            <a:pPr marL="609600" indent="-609600">
              <a:buNone/>
              <a:defRPr/>
            </a:pPr>
            <a:r>
              <a:rPr lang="en-US" sz="3600" b="1" u="sng" dirty="0">
                <a:solidFill>
                  <a:schemeClr val="tx2"/>
                </a:solidFill>
              </a:rPr>
              <a:t>Question 10</a:t>
            </a:r>
          </a:p>
          <a:p>
            <a:pPr marL="609600" indent="-609600">
              <a:buFont typeface="Arial" pitchFamily="-110" charset="0"/>
              <a:buAutoNum type="alphaLcPeriod"/>
              <a:defRPr/>
            </a:pPr>
            <a:r>
              <a:rPr lang="en-US" sz="3200" dirty="0"/>
              <a:t>A tennis ball sitting motionless on a shelf</a:t>
            </a:r>
          </a:p>
          <a:p>
            <a:pPr marL="609600" indent="-609600">
              <a:buFont typeface="Arial" pitchFamily="-110" charset="0"/>
              <a:buAutoNum type="alphaLcPeriod"/>
              <a:defRPr/>
            </a:pPr>
            <a:r>
              <a:rPr lang="en-US" sz="3200" dirty="0"/>
              <a:t>A bowling ball sitting on the same shelf</a:t>
            </a:r>
          </a:p>
          <a:p>
            <a:pPr marL="609600" indent="-609600">
              <a:buFont typeface="Arial" pitchFamily="-110" charset="0"/>
              <a:buAutoNum type="alphaLcPeriod"/>
              <a:defRPr/>
            </a:pPr>
            <a:r>
              <a:rPr lang="en-US" sz="3200" dirty="0"/>
              <a:t>Both have the same momentum</a:t>
            </a:r>
          </a:p>
          <a:p>
            <a:pPr marL="0" indent="0">
              <a:buNone/>
              <a:defRPr/>
            </a:pPr>
            <a:endParaRPr lang="en-US" sz="3200" dirty="0"/>
          </a:p>
        </p:txBody>
      </p:sp>
    </p:spTree>
    <p:extLst>
      <p:ext uri="{BB962C8B-B14F-4D97-AF65-F5344CB8AC3E}">
        <p14:creationId xmlns:p14="http://schemas.microsoft.com/office/powerpoint/2010/main" val="84640402"/>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79463" y="381000"/>
            <a:ext cx="7583487" cy="838200"/>
          </a:xfrm>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What Is </a:t>
            </a:r>
            <a:r>
              <a:rPr lang="en-US" sz="4400" b="1" dirty="0">
                <a:solidFill>
                  <a:schemeClr val="accent3">
                    <a:lumMod val="60000"/>
                    <a:lumOff val="40000"/>
                  </a:schemeClr>
                </a:solidFill>
                <a:effectLst>
                  <a:outerShdw blurRad="38100" dist="38100" dir="2700000" algn="tl">
                    <a:srgbClr val="000000">
                      <a:alpha val="43137"/>
                    </a:srgbClr>
                  </a:outerShdw>
                </a:effectLst>
              </a:rPr>
              <a:t>Momentum</a:t>
            </a:r>
            <a:r>
              <a:rPr lang="en-US" sz="4400" b="1"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49155" name="Rectangle 3"/>
              <p:cNvSpPr>
                <a:spLocks noGrp="1" noChangeArrowheads="1"/>
              </p:cNvSpPr>
              <p:nvPr>
                <p:ph idx="1"/>
              </p:nvPr>
            </p:nvSpPr>
            <p:spPr>
              <a:xfrm>
                <a:off x="1714500" y="1565564"/>
                <a:ext cx="6648450" cy="4793672"/>
              </a:xfrm>
              <a:ln>
                <a:miter lim="800000"/>
                <a:headEnd/>
                <a:tailEnd/>
              </a:ln>
            </p:spPr>
            <p:txBody>
              <a:bodyPr>
                <a:normAutofit lnSpcReduction="10000"/>
                <a:scene3d>
                  <a:camera prst="orthographicFront"/>
                  <a:lightRig rig="threePt" dir="t"/>
                </a:scene3d>
                <a:flatTx/>
              </a:bodyPr>
              <a:lstStyle/>
              <a:p>
                <a:pPr eaLnBrk="1" hangingPunct="1">
                  <a:buFont typeface="Wingdings" pitchFamily="2" charset="2"/>
                  <a:buChar char="§"/>
                  <a:defRPr/>
                </a:pPr>
                <a:r>
                  <a:rPr lang="en-US" sz="2800" dirty="0" smtClean="0"/>
                  <a:t>What factors do you think determine an object’s momentum?</a:t>
                </a:r>
              </a:p>
              <a:p>
                <a:pPr>
                  <a:buFont typeface="Wingdings" pitchFamily="2" charset="2"/>
                  <a:buChar char="§"/>
                  <a:defRPr/>
                </a:pPr>
                <a:r>
                  <a:rPr lang="en-US" sz="2800" dirty="0"/>
                  <a:t>Momentum can be conceptually defined as the “strength of motion”  </a:t>
                </a:r>
              </a:p>
              <a:p>
                <a:pPr>
                  <a:spcAft>
                    <a:spcPts val="2400"/>
                  </a:spcAft>
                  <a:buFont typeface="Wingdings" pitchFamily="2" charset="2"/>
                  <a:buChar char="§"/>
                  <a:defRPr/>
                </a:pPr>
                <a:r>
                  <a:rPr lang="en-US" sz="2800" dirty="0"/>
                  <a:t>It is kind of like inertia, but relates to the tendency of a </a:t>
                </a:r>
                <a:r>
                  <a:rPr lang="en-US" sz="2800" i="1" dirty="0"/>
                  <a:t>moving</a:t>
                </a:r>
                <a:r>
                  <a:rPr lang="en-US" sz="2800" dirty="0"/>
                  <a:t> object to continue </a:t>
                </a:r>
                <a:r>
                  <a:rPr lang="en-US" sz="2800" dirty="0" smtClean="0"/>
                  <a:t>moving</a:t>
                </a:r>
              </a:p>
              <a:p>
                <a:pPr marL="0" indent="0">
                  <a:spcBef>
                    <a:spcPts val="3000"/>
                  </a:spcBef>
                  <a:buNone/>
                  <a:defRPr/>
                </a:pPr>
                <a14:m>
                  <m:oMathPara xmlns:m="http://schemas.openxmlformats.org/officeDocument/2006/math">
                    <m:oMathParaPr>
                      <m:jc m:val="centerGroup"/>
                    </m:oMathParaPr>
                    <m:oMath xmlns:m="http://schemas.openxmlformats.org/officeDocument/2006/math">
                      <m:acc>
                        <m:accPr>
                          <m:chr m:val="⃗"/>
                          <m:ctrlPr>
                            <a:rPr lang="en-US" sz="4800" b="1" i="1" smtClean="0">
                              <a:solidFill>
                                <a:schemeClr val="accent3">
                                  <a:lumMod val="60000"/>
                                  <a:lumOff val="40000"/>
                                </a:schemeClr>
                              </a:solidFill>
                              <a:latin typeface="Cambria Math" panose="02040503050406030204" pitchFamily="18" charset="0"/>
                            </a:rPr>
                          </m:ctrlPr>
                        </m:accPr>
                        <m:e>
                          <m:r>
                            <a:rPr lang="en-US" sz="4800" b="1" i="1">
                              <a:solidFill>
                                <a:schemeClr val="accent3">
                                  <a:lumMod val="60000"/>
                                  <a:lumOff val="40000"/>
                                </a:schemeClr>
                              </a:solidFill>
                              <a:latin typeface="Cambria Math"/>
                            </a:rPr>
                            <m:t>𝒑</m:t>
                          </m:r>
                        </m:e>
                      </m:acc>
                      <m:r>
                        <a:rPr lang="en-US" sz="4800" b="0" i="1" smtClean="0">
                          <a:solidFill>
                            <a:schemeClr val="accent3">
                              <a:lumMod val="60000"/>
                              <a:lumOff val="40000"/>
                            </a:schemeClr>
                          </a:solidFill>
                          <a:latin typeface="Cambria Math"/>
                        </a:rPr>
                        <m:t>=</m:t>
                      </m:r>
                      <m:r>
                        <a:rPr lang="en-US" sz="4800" b="0" i="1" smtClean="0">
                          <a:solidFill>
                            <a:schemeClr val="accent3">
                              <a:lumMod val="60000"/>
                              <a:lumOff val="40000"/>
                            </a:schemeClr>
                          </a:solidFill>
                          <a:latin typeface="Cambria Math"/>
                        </a:rPr>
                        <m:t>𝑚</m:t>
                      </m:r>
                      <m:r>
                        <a:rPr lang="en-US" sz="4800" b="0" i="1" smtClean="0">
                          <a:solidFill>
                            <a:schemeClr val="accent3">
                              <a:lumMod val="60000"/>
                              <a:lumOff val="40000"/>
                            </a:schemeClr>
                          </a:solidFill>
                          <a:latin typeface="Cambria Math"/>
                          <a:ea typeface="Cambria Math"/>
                        </a:rPr>
                        <m:t>∙</m:t>
                      </m:r>
                      <m:acc>
                        <m:accPr>
                          <m:chr m:val="⃗"/>
                          <m:ctrlPr>
                            <a:rPr lang="en-US" sz="4800" b="0" i="1" smtClean="0">
                              <a:solidFill>
                                <a:schemeClr val="accent3">
                                  <a:lumMod val="60000"/>
                                  <a:lumOff val="40000"/>
                                </a:schemeClr>
                              </a:solidFill>
                              <a:latin typeface="Cambria Math" panose="02040503050406030204" pitchFamily="18" charset="0"/>
                              <a:ea typeface="Cambria Math"/>
                            </a:rPr>
                          </m:ctrlPr>
                        </m:accPr>
                        <m:e>
                          <m:r>
                            <a:rPr lang="en-US" sz="4800" b="1" i="1">
                              <a:solidFill>
                                <a:schemeClr val="accent3">
                                  <a:lumMod val="60000"/>
                                  <a:lumOff val="40000"/>
                                </a:schemeClr>
                              </a:solidFill>
                              <a:latin typeface="Cambria Math"/>
                            </a:rPr>
                            <m:t>𝒗</m:t>
                          </m:r>
                          <m:r>
                            <m:rPr>
                              <m:nor/>
                            </m:rPr>
                            <a:rPr lang="en-US" sz="4800" b="1" dirty="0">
                              <a:solidFill>
                                <a:schemeClr val="accent3">
                                  <a:lumMod val="60000"/>
                                  <a:lumOff val="40000"/>
                                </a:schemeClr>
                              </a:solidFill>
                            </a:rPr>
                            <m:t> </m:t>
                          </m:r>
                        </m:e>
                      </m:acc>
                    </m:oMath>
                  </m:oMathPara>
                </a14:m>
                <a:endParaRPr lang="en-US" sz="2800" b="1" dirty="0">
                  <a:solidFill>
                    <a:schemeClr val="accent3">
                      <a:lumMod val="60000"/>
                      <a:lumOff val="40000"/>
                    </a:schemeClr>
                  </a:solidFill>
                </a:endParaRPr>
              </a:p>
            </p:txBody>
          </p:sp>
        </mc:Choice>
        <mc:Fallback xmlns="">
          <p:sp>
            <p:nvSpPr>
              <p:cNvPr id="49155" name="Rectangle 3"/>
              <p:cNvSpPr>
                <a:spLocks noGrp="1" noRot="1" noChangeAspect="1" noMove="1" noResize="1" noEditPoints="1" noAdjustHandles="1" noChangeArrowheads="1" noChangeShapeType="1" noTextEdit="1"/>
              </p:cNvSpPr>
              <p:nvPr>
                <p:ph idx="1"/>
              </p:nvPr>
            </p:nvSpPr>
            <p:spPr>
              <a:xfrm>
                <a:off x="1714500" y="1565564"/>
                <a:ext cx="6648450" cy="4793672"/>
              </a:xfrm>
              <a:blipFill>
                <a:blip r:embed="rId3"/>
                <a:stretch>
                  <a:fillRect l="-1008" t="-2290" r="-4308"/>
                </a:stretch>
              </a:blipFill>
              <a:ln>
                <a:miter lim="800000"/>
                <a:headEnd/>
                <a:tailEnd/>
              </a:ln>
            </p:spPr>
            <p:txBody>
              <a:bodyPr/>
              <a:lstStyle/>
              <a:p>
                <a:r>
                  <a:rPr lang="en-US">
                    <a:noFill/>
                  </a:rPr>
                  <a:t> </a:t>
                </a:r>
              </a:p>
            </p:txBody>
          </p:sp>
        </mc:Fallback>
      </mc:AlternateContent>
      <p:pic>
        <p:nvPicPr>
          <p:cNvPr id="49159" name="Picture 7" descr="roadrunr">
            <a:hlinkClick r:i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39" y="3733807"/>
            <a:ext cx="1333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05198" y="5347853"/>
            <a:ext cx="3017520" cy="1005840"/>
          </a:xfrm>
          <a:prstGeom prst="rect">
            <a:avLst/>
          </a:prstGeom>
          <a:noFill/>
          <a:ln w="571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540630"/>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1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35876"/>
            <a:ext cx="7583487" cy="1044388"/>
          </a:xfrm>
        </p:spPr>
        <p:txBody>
          <a:bodyPr/>
          <a:lstStyle/>
          <a:p>
            <a:pPr algn="ctr"/>
            <a:r>
              <a:rPr lang="en-US" b="1" dirty="0" smtClean="0">
                <a:effectLst>
                  <a:outerShdw blurRad="38100" dist="38100" dir="2700000" algn="tl">
                    <a:srgbClr val="000000">
                      <a:alpha val="43137"/>
                    </a:srgbClr>
                  </a:outerShdw>
                </a:effectLst>
              </a:rPr>
              <a:t>Does This Look Familiar?</a:t>
            </a:r>
            <a:endParaRPr lang="en-US" b="1" dirty="0">
              <a:effectLst>
                <a:outerShdw blurRad="38100" dist="38100" dir="2700000" algn="tl">
                  <a:srgbClr val="000000">
                    <a:alpha val="43137"/>
                  </a:srgbClr>
                </a:outerShdw>
              </a:effectLst>
            </a:endParaRPr>
          </a:p>
        </p:txBody>
      </p:sp>
      <p:pic>
        <p:nvPicPr>
          <p:cNvPr id="4" name="Content Placeholder 3" descr="Screen shot 2011-11-17 at 10.13.42 AM.png"/>
          <p:cNvPicPr>
            <a:picLocks noGrp="1" noChangeAspect="1"/>
          </p:cNvPicPr>
          <p:nvPr>
            <p:ph idx="1"/>
          </p:nvPr>
        </p:nvPicPr>
        <p:blipFill>
          <a:blip r:embed="rId3">
            <a:extLst>
              <a:ext uri="{28A0092B-C50C-407E-A947-70E740481C1C}">
                <a14:useLocalDpi xmlns:a14="http://schemas.microsoft.com/office/drawing/2010/main" val="0"/>
              </a:ext>
            </a:extLst>
          </a:blip>
          <a:srcRect t="-5686" b="-5686"/>
          <a:stretch>
            <a:fillRect/>
          </a:stretch>
        </p:blipFill>
        <p:spPr>
          <a:xfrm>
            <a:off x="533401" y="1271700"/>
            <a:ext cx="8064500" cy="4208930"/>
          </a:xfrm>
        </p:spPr>
      </p:pic>
      <p:pic>
        <p:nvPicPr>
          <p:cNvPr id="5" name="Picture 4" descr="Screen shot 2011-11-17 at 10.15.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257790"/>
            <a:ext cx="8064500" cy="1016000"/>
          </a:xfrm>
          <a:prstGeom prst="rect">
            <a:avLst/>
          </a:prstGeom>
        </p:spPr>
      </p:pic>
      <p:sp>
        <p:nvSpPr>
          <p:cNvPr id="3" name="Rectangle 2"/>
          <p:cNvSpPr/>
          <p:nvPr/>
        </p:nvSpPr>
        <p:spPr>
          <a:xfrm>
            <a:off x="533400" y="5257790"/>
            <a:ext cx="8064501" cy="10160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06982" y="5327065"/>
            <a:ext cx="1995054" cy="274320"/>
          </a:xfrm>
          <a:prstGeom prst="rect">
            <a:avLst/>
          </a:prstGeom>
          <a:solidFill>
            <a:schemeClr val="accent1">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02812" y="5583380"/>
            <a:ext cx="3749040" cy="365760"/>
          </a:xfrm>
          <a:prstGeom prst="rect">
            <a:avLst/>
          </a:prstGeom>
          <a:solidFill>
            <a:schemeClr val="accent1">
              <a:lumMod val="60000"/>
              <a:lumOff val="4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1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239982"/>
          </a:xfrm>
        </p:spPr>
        <p:txBody>
          <a:bodyPr>
            <a:normAutofit fontScale="90000"/>
          </a:bodyPr>
          <a:lstStyle/>
          <a:p>
            <a:pPr algn="ctr"/>
            <a:r>
              <a:rPr lang="en-US" b="1" dirty="0" smtClean="0">
                <a:effectLst>
                  <a:outerShdw blurRad="38100" dist="38100" dir="2700000" algn="tl">
                    <a:srgbClr val="000000">
                      <a:alpha val="43137"/>
                    </a:srgbClr>
                  </a:outerShdw>
                </a:effectLst>
              </a:rPr>
              <a:t>Newton’s 2</a:t>
            </a:r>
            <a:r>
              <a:rPr lang="en-US" b="1" baseline="30000" dirty="0" smtClean="0">
                <a:effectLst>
                  <a:outerShdw blurRad="38100" dist="38100" dir="2700000" algn="tl">
                    <a:srgbClr val="000000">
                      <a:alpha val="43137"/>
                    </a:srgbClr>
                  </a:outerShdw>
                </a:effectLst>
              </a:rPr>
              <a:t>nd</a:t>
            </a:r>
            <a:r>
              <a:rPr lang="en-US" b="1" dirty="0" smtClean="0">
                <a:effectLst>
                  <a:outerShdw blurRad="38100" dist="38100" dir="2700000" algn="tl">
                    <a:srgbClr val="000000">
                      <a:alpha val="43137"/>
                    </a:srgbClr>
                  </a:outerShdw>
                </a:effectLst>
              </a:rPr>
              <a:t> Law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Original Version!)</a:t>
            </a:r>
            <a:endParaRPr lang="en-US" b="1" dirty="0">
              <a:effectLst>
                <a:outerShdw blurRad="38100" dist="38100" dir="2700000" algn="tl">
                  <a:srgbClr val="000000">
                    <a:alpha val="43137"/>
                  </a:srgbClr>
                </a:outerShdw>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169557865"/>
              </p:ext>
            </p:extLst>
          </p:nvPr>
        </p:nvGraphicFramePr>
        <p:xfrm>
          <a:off x="1823968" y="1771582"/>
          <a:ext cx="5496064" cy="4589496"/>
        </p:xfrm>
        <a:graphic>
          <a:graphicData uri="http://schemas.openxmlformats.org/presentationml/2006/ole">
            <mc:AlternateContent xmlns:mc="http://schemas.openxmlformats.org/markup-compatibility/2006">
              <mc:Choice xmlns:v="urn:schemas-microsoft-com:vml" Requires="v">
                <p:oleObj spid="_x0000_s1050" name="Equation" r:id="rId3" imgW="1231560" imgH="1028520" progId="Equation.3">
                  <p:embed/>
                </p:oleObj>
              </mc:Choice>
              <mc:Fallback>
                <p:oleObj name="Equation" r:id="rId3" imgW="1231560" imgH="1028520" progId="Equation.3">
                  <p:embed/>
                  <p:pic>
                    <p:nvPicPr>
                      <p:cNvPr id="0" name=""/>
                      <p:cNvPicPr/>
                      <p:nvPr/>
                    </p:nvPicPr>
                    <p:blipFill>
                      <a:blip r:embed="rId4"/>
                      <a:stretch>
                        <a:fillRect/>
                      </a:stretch>
                    </p:blipFill>
                    <p:spPr>
                      <a:xfrm>
                        <a:off x="1823968" y="1771582"/>
                        <a:ext cx="5496064" cy="4589496"/>
                      </a:xfrm>
                      <a:prstGeom prst="rect">
                        <a:avLst/>
                      </a:prstGeom>
                    </p:spPr>
                  </p:pic>
                </p:oleObj>
              </mc:Fallback>
            </mc:AlternateContent>
          </a:graphicData>
        </a:graphic>
      </p:graphicFrame>
    </p:spTree>
    <p:extLst>
      <p:ext uri="{BB962C8B-B14F-4D97-AF65-F5344CB8AC3E}">
        <p14:creationId xmlns:p14="http://schemas.microsoft.com/office/powerpoint/2010/main" val="3376739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79463" y="380999"/>
            <a:ext cx="7583487" cy="1170709"/>
          </a:xfrm>
          <a:ln>
            <a:miter lim="800000"/>
            <a:headEnd/>
            <a:tailEnd/>
          </a:ln>
        </p:spPr>
        <p:txBody>
          <a:bodyPr>
            <a:normAutofit fontScale="90000"/>
            <a:scene3d>
              <a:camera prst="orthographicFront"/>
              <a:lightRig rig="threePt" dir="t"/>
            </a:scene3d>
            <a:flatTx/>
          </a:bodyPr>
          <a:lstStyle/>
          <a:p>
            <a:pPr algn="ctr" eaLnBrk="1" hangingPunct="1">
              <a:defRPr/>
            </a:pPr>
            <a:r>
              <a:rPr lang="en-US" sz="4000" b="1" dirty="0" smtClean="0">
                <a:effectLst>
                  <a:outerShdw blurRad="38100" dist="38100" dir="2700000" algn="tl">
                    <a:srgbClr val="000000">
                      <a:alpha val="43137"/>
                    </a:srgbClr>
                  </a:outerShdw>
                </a:effectLst>
              </a:rPr>
              <a:t>Think-Pair-Share: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Gaining </a:t>
            </a:r>
            <a:r>
              <a:rPr lang="en-US" sz="4000" b="1" dirty="0">
                <a:effectLst>
                  <a:outerShdw blurRad="38100" dist="38100" dir="2700000" algn="tl">
                    <a:srgbClr val="000000">
                      <a:alpha val="43137"/>
                    </a:srgbClr>
                  </a:outerShdw>
                </a:effectLst>
              </a:rPr>
              <a:t>Momentum</a:t>
            </a:r>
          </a:p>
        </p:txBody>
      </p:sp>
      <p:sp>
        <p:nvSpPr>
          <p:cNvPr id="65539" name="Rectangle 3"/>
          <p:cNvSpPr>
            <a:spLocks noGrp="1" noChangeArrowheads="1"/>
          </p:cNvSpPr>
          <p:nvPr>
            <p:ph idx="1"/>
          </p:nvPr>
        </p:nvSpPr>
        <p:spPr>
          <a:xfrm>
            <a:off x="779463" y="1828799"/>
            <a:ext cx="7583487" cy="4405745"/>
          </a:xfrm>
          <a:ln>
            <a:miter lim="800000"/>
            <a:headEnd/>
            <a:tailEnd/>
          </a:ln>
        </p:spPr>
        <p:txBody>
          <a:bodyPr>
            <a:normAutofit/>
            <a:scene3d>
              <a:camera prst="orthographicFront"/>
              <a:lightRig rig="threePt" dir="t"/>
            </a:scene3d>
            <a:flatTx/>
          </a:bodyPr>
          <a:lstStyle/>
          <a:p>
            <a:pPr eaLnBrk="1" hangingPunct="1">
              <a:lnSpc>
                <a:spcPct val="80000"/>
              </a:lnSpc>
              <a:buFont typeface="Arial" pitchFamily="34" charset="0"/>
              <a:buChar char="•"/>
              <a:defRPr/>
            </a:pPr>
            <a:r>
              <a:rPr lang="en-US" sz="2800" dirty="0"/>
              <a:t>A common phrase, “We need to keep our momentum going” might be said in a number of </a:t>
            </a:r>
            <a:r>
              <a:rPr lang="en-US" sz="2800" dirty="0" smtClean="0"/>
              <a:t>situations.</a:t>
            </a:r>
            <a:endParaRPr lang="en-US" sz="2800" dirty="0"/>
          </a:p>
          <a:p>
            <a:pPr eaLnBrk="1" hangingPunct="1">
              <a:lnSpc>
                <a:spcPct val="80000"/>
              </a:lnSpc>
              <a:buFont typeface="Arial" pitchFamily="34" charset="0"/>
              <a:buChar char="•"/>
              <a:defRPr/>
            </a:pPr>
            <a:r>
              <a:rPr lang="en-US" sz="2800" dirty="0"/>
              <a:t>Using </a:t>
            </a:r>
            <a:r>
              <a:rPr lang="en-US" sz="2800" dirty="0" smtClean="0"/>
              <a:t>your new </a:t>
            </a:r>
            <a:r>
              <a:rPr lang="en-US" sz="2800" dirty="0"/>
              <a:t>knowledge of </a:t>
            </a:r>
            <a:r>
              <a:rPr lang="en-US" sz="2800" dirty="0" smtClean="0"/>
              <a:t>momentum, </a:t>
            </a:r>
            <a:r>
              <a:rPr lang="en-US" sz="2800" dirty="0"/>
              <a:t>describe how this relates to </a:t>
            </a:r>
            <a:r>
              <a:rPr lang="en-US" sz="2800" dirty="0" smtClean="0"/>
              <a:t>physics.</a:t>
            </a:r>
            <a:endParaRPr lang="en-US" sz="2800" dirty="0"/>
          </a:p>
          <a:p>
            <a:pPr eaLnBrk="1" hangingPunct="1">
              <a:lnSpc>
                <a:spcPct val="80000"/>
              </a:lnSpc>
              <a:buFont typeface="Arial" pitchFamily="34" charset="0"/>
              <a:buChar char="•"/>
              <a:defRPr/>
            </a:pPr>
            <a:r>
              <a:rPr lang="en-US" sz="2800" dirty="0"/>
              <a:t>What might someone mean when they say this phrase?</a:t>
            </a:r>
          </a:p>
          <a:p>
            <a:pPr eaLnBrk="1" hangingPunct="1">
              <a:lnSpc>
                <a:spcPct val="80000"/>
              </a:lnSpc>
              <a:buFont typeface="Arial" pitchFamily="34" charset="0"/>
              <a:buChar char="•"/>
              <a:defRPr/>
            </a:pPr>
            <a:r>
              <a:rPr lang="en-US" sz="2800" dirty="0"/>
              <a:t>How could you take actual physics concepts of momentum and relate them to a social setting</a:t>
            </a:r>
            <a:r>
              <a:rPr lang="en-US" sz="2800" dirty="0" smtClean="0"/>
              <a:t>?</a:t>
            </a:r>
            <a:endParaRPr lang="en-US" sz="2800" dirty="0"/>
          </a:p>
        </p:txBody>
      </p:sp>
    </p:spTree>
    <p:extLst>
      <p:ext uri="{BB962C8B-B14F-4D97-AF65-F5344CB8AC3E}">
        <p14:creationId xmlns:p14="http://schemas.microsoft.com/office/powerpoint/2010/main" val="1125709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What About </a:t>
            </a:r>
            <a:r>
              <a:rPr lang="en-US" sz="4400" b="1" dirty="0">
                <a:solidFill>
                  <a:schemeClr val="accent3">
                    <a:lumMod val="60000"/>
                    <a:lumOff val="40000"/>
                  </a:schemeClr>
                </a:solidFill>
                <a:effectLst>
                  <a:outerShdw blurRad="38100" dist="38100" dir="2700000" algn="tl">
                    <a:srgbClr val="000000">
                      <a:alpha val="43137"/>
                    </a:srgbClr>
                  </a:outerShdw>
                </a:effectLst>
              </a:rPr>
              <a:t>Impulse</a:t>
            </a:r>
            <a:r>
              <a:rPr lang="en-US" sz="4400" b="1"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50179" name="Rectangle 3"/>
              <p:cNvSpPr>
                <a:spLocks noGrp="1" noChangeArrowheads="1"/>
              </p:cNvSpPr>
              <p:nvPr>
                <p:ph idx="1"/>
              </p:nvPr>
            </p:nvSpPr>
            <p:spPr>
              <a:xfrm>
                <a:off x="495301" y="1634835"/>
                <a:ext cx="8108372" cy="4738255"/>
              </a:xfrm>
              <a:ln>
                <a:miter lim="800000"/>
                <a:headEnd/>
                <a:tailEnd/>
              </a:ln>
            </p:spPr>
            <p:txBody>
              <a:bodyPr>
                <a:normAutofit/>
                <a:scene3d>
                  <a:camera prst="orthographicFront"/>
                  <a:lightRig rig="threePt" dir="t"/>
                </a:scene3d>
                <a:flatTx/>
              </a:bodyPr>
              <a:lstStyle/>
              <a:p>
                <a:pPr eaLnBrk="1" hangingPunct="1">
                  <a:lnSpc>
                    <a:spcPct val="80000"/>
                  </a:lnSpc>
                  <a:buFont typeface="Wingdings" pitchFamily="2" charset="2"/>
                  <a:buChar char="§"/>
                  <a:defRPr/>
                </a:pPr>
                <a:r>
                  <a:rPr lang="en-US" sz="2800" dirty="0"/>
                  <a:t>What does an applied force do to an object?</a:t>
                </a:r>
              </a:p>
              <a:p>
                <a:pPr eaLnBrk="1" hangingPunct="1">
                  <a:lnSpc>
                    <a:spcPct val="80000"/>
                  </a:lnSpc>
                  <a:buFont typeface="Wingdings" pitchFamily="2" charset="2"/>
                  <a:buChar char="§"/>
                  <a:defRPr/>
                </a:pPr>
                <a:r>
                  <a:rPr lang="en-US" sz="2800" dirty="0"/>
                  <a:t>Exactly!  It causes an acceleration…which changes its velocity…which changes its momentum!</a:t>
                </a:r>
              </a:p>
              <a:p>
                <a:pPr eaLnBrk="1" hangingPunct="1">
                  <a:lnSpc>
                    <a:spcPct val="80000"/>
                  </a:lnSpc>
                  <a:buFont typeface="Wingdings" pitchFamily="2" charset="2"/>
                  <a:buChar char="§"/>
                  <a:defRPr/>
                </a:pPr>
                <a:r>
                  <a:rPr lang="en-US" sz="2800" dirty="0"/>
                  <a:t>The amount of change depends on the amount of time it is applied</a:t>
                </a:r>
              </a:p>
              <a:p>
                <a:pPr eaLnBrk="1" hangingPunct="1">
                  <a:lnSpc>
                    <a:spcPct val="80000"/>
                  </a:lnSpc>
                  <a:spcAft>
                    <a:spcPts val="2400"/>
                  </a:spcAft>
                  <a:buFont typeface="Wingdings" pitchFamily="2" charset="2"/>
                  <a:buChar char="§"/>
                  <a:defRPr/>
                </a:pPr>
                <a:r>
                  <a:rPr lang="en-US" sz="2800" dirty="0"/>
                  <a:t>An impulse is defined as a force applied for a given length of </a:t>
                </a:r>
                <a:r>
                  <a:rPr lang="en-US" sz="2800" dirty="0" smtClean="0"/>
                  <a:t>time</a:t>
                </a:r>
              </a:p>
              <a:p>
                <a:pPr marL="0" indent="0">
                  <a:lnSpc>
                    <a:spcPct val="80000"/>
                  </a:lnSpc>
                  <a:buNone/>
                  <a:defRPr/>
                </a:pPr>
                <a14:m>
                  <m:oMathPara xmlns:m="http://schemas.openxmlformats.org/officeDocument/2006/math">
                    <m:oMathParaPr>
                      <m:jc m:val="centerGroup"/>
                    </m:oMathParaPr>
                    <m:oMath xmlns:m="http://schemas.openxmlformats.org/officeDocument/2006/math">
                      <m:acc>
                        <m:accPr>
                          <m:chr m:val="⃗"/>
                          <m:ctrlPr>
                            <a:rPr lang="en-US" sz="4000" b="1" i="1">
                              <a:solidFill>
                                <a:schemeClr val="accent3">
                                  <a:lumMod val="60000"/>
                                  <a:lumOff val="40000"/>
                                </a:schemeClr>
                              </a:solidFill>
                              <a:latin typeface="Cambria Math" panose="02040503050406030204" pitchFamily="18" charset="0"/>
                            </a:rPr>
                          </m:ctrlPr>
                        </m:accPr>
                        <m:e>
                          <m:r>
                            <a:rPr lang="en-US" sz="4000" b="1" i="1">
                              <a:solidFill>
                                <a:schemeClr val="accent3">
                                  <a:lumMod val="60000"/>
                                  <a:lumOff val="40000"/>
                                </a:schemeClr>
                              </a:solidFill>
                              <a:latin typeface="Cambria Math"/>
                            </a:rPr>
                            <m:t>𝑰</m:t>
                          </m:r>
                        </m:e>
                      </m:acc>
                      <m:r>
                        <a:rPr lang="en-US" sz="4000" i="1" dirty="0">
                          <a:solidFill>
                            <a:schemeClr val="accent3">
                              <a:lumMod val="60000"/>
                              <a:lumOff val="40000"/>
                            </a:schemeClr>
                          </a:solidFill>
                          <a:latin typeface="Cambria Math"/>
                          <a:cs typeface="Cambria Math"/>
                        </a:rPr>
                        <m:t>= </m:t>
                      </m:r>
                      <m:acc>
                        <m:accPr>
                          <m:chr m:val="⃗"/>
                          <m:ctrlPr>
                            <a:rPr lang="en-US" sz="4000" b="1" i="1" dirty="0">
                              <a:solidFill>
                                <a:schemeClr val="accent3">
                                  <a:lumMod val="60000"/>
                                  <a:lumOff val="40000"/>
                                </a:schemeClr>
                              </a:solidFill>
                              <a:latin typeface="Cambria Math" panose="02040503050406030204" pitchFamily="18" charset="0"/>
                            </a:rPr>
                          </m:ctrlPr>
                        </m:accPr>
                        <m:e>
                          <m:r>
                            <a:rPr lang="en-US" sz="4000" b="1" i="1" dirty="0">
                              <a:solidFill>
                                <a:schemeClr val="accent3">
                                  <a:lumMod val="60000"/>
                                  <a:lumOff val="40000"/>
                                </a:schemeClr>
                              </a:solidFill>
                              <a:latin typeface="Cambria Math"/>
                            </a:rPr>
                            <m:t>𝑭</m:t>
                          </m:r>
                        </m:e>
                      </m:acc>
                      <m:r>
                        <a:rPr lang="en-US" sz="4000" b="1" i="1" dirty="0">
                          <a:solidFill>
                            <a:schemeClr val="accent3">
                              <a:lumMod val="60000"/>
                              <a:lumOff val="40000"/>
                            </a:schemeClr>
                          </a:solidFill>
                          <a:latin typeface="Cambria Math"/>
                          <a:ea typeface="Cambria Math"/>
                          <a:cs typeface="Cambria Math"/>
                        </a:rPr>
                        <m:t>∙</m:t>
                      </m:r>
                      <m:r>
                        <m:rPr>
                          <m:sty m:val="p"/>
                        </m:rPr>
                        <a:rPr lang="en-US" sz="4000" dirty="0" err="1">
                          <a:solidFill>
                            <a:schemeClr val="accent3">
                              <a:lumMod val="60000"/>
                              <a:lumOff val="40000"/>
                            </a:schemeClr>
                          </a:solidFill>
                          <a:latin typeface="Cambria Math"/>
                          <a:cs typeface="Cambria Math"/>
                        </a:rPr>
                        <m:t>Δ</m:t>
                      </m:r>
                      <m:r>
                        <a:rPr lang="en-US" sz="4000" i="1" dirty="0" err="1">
                          <a:solidFill>
                            <a:schemeClr val="accent3">
                              <a:lumMod val="60000"/>
                              <a:lumOff val="40000"/>
                            </a:schemeClr>
                          </a:solidFill>
                          <a:latin typeface="Cambria Math"/>
                          <a:cs typeface="Cambria Math"/>
                        </a:rPr>
                        <m:t>𝑡</m:t>
                      </m:r>
                    </m:oMath>
                  </m:oMathPara>
                </a14:m>
                <a:endParaRPr lang="en-US" sz="4000" i="1" dirty="0">
                  <a:solidFill>
                    <a:schemeClr val="accent3">
                      <a:lumMod val="60000"/>
                      <a:lumOff val="40000"/>
                    </a:schemeClr>
                  </a:solidFill>
                  <a:latin typeface="Cambria Math"/>
                  <a:cs typeface="Cambria Math"/>
                </a:endParaRPr>
              </a:p>
              <a:p>
                <a:pPr eaLnBrk="1" hangingPunct="1">
                  <a:lnSpc>
                    <a:spcPct val="80000"/>
                  </a:lnSpc>
                  <a:buFont typeface="Wingdings" pitchFamily="2" charset="2"/>
                  <a:buChar char="§"/>
                  <a:defRPr/>
                </a:pPr>
                <a:endParaRPr lang="en-US" sz="2800" dirty="0"/>
              </a:p>
              <a:p>
                <a:pPr eaLnBrk="1" hangingPunct="1">
                  <a:lnSpc>
                    <a:spcPct val="80000"/>
                  </a:lnSpc>
                  <a:buFont typeface="Monotype Sorts" pitchFamily="-110" charset="2"/>
                  <a:buChar char="F"/>
                  <a:defRPr/>
                </a:pPr>
                <a:endParaRPr lang="en-US" sz="2800" dirty="0"/>
              </a:p>
            </p:txBody>
          </p:sp>
        </mc:Choice>
        <mc:Fallback xmlns="">
          <p:sp>
            <p:nvSpPr>
              <p:cNvPr id="50179" name="Rectangle 3"/>
              <p:cNvSpPr>
                <a:spLocks noGrp="1" noRot="1" noChangeAspect="1" noMove="1" noResize="1" noEditPoints="1" noAdjustHandles="1" noChangeArrowheads="1" noChangeShapeType="1" noTextEdit="1"/>
              </p:cNvSpPr>
              <p:nvPr>
                <p:ph type="body" idx="1"/>
              </p:nvPr>
            </p:nvSpPr>
            <p:spPr>
              <a:xfrm>
                <a:off x="495301" y="1634835"/>
                <a:ext cx="8108372" cy="4738255"/>
              </a:xfrm>
              <a:blipFill rotWithShape="1">
                <a:blip r:embed="rId3"/>
                <a:stretch>
                  <a:fillRect l="-1278" t="-2960" r="-150"/>
                </a:stretch>
              </a:blipFill>
              <a:ln>
                <a:miter lim="800000"/>
                <a:headEnd/>
                <a:tailEnd/>
              </a:ln>
            </p:spPr>
            <p:txBody>
              <a:bodyPr/>
              <a:lstStyle/>
              <a:p>
                <a:r>
                  <a:rPr lang="en-US">
                    <a:noFill/>
                  </a:rPr>
                  <a:t> </a:t>
                </a:r>
              </a:p>
            </p:txBody>
          </p:sp>
        </mc:Fallback>
      </mc:AlternateContent>
      <p:sp>
        <p:nvSpPr>
          <p:cNvPr id="2" name="Rectangle 1"/>
          <p:cNvSpPr/>
          <p:nvPr/>
        </p:nvSpPr>
        <p:spPr>
          <a:xfrm>
            <a:off x="3249637" y="5289452"/>
            <a:ext cx="2560320" cy="829994"/>
          </a:xfrm>
          <a:prstGeom prst="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970741"/>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Impulse </a:t>
            </a:r>
            <a:r>
              <a:rPr lang="en-US" sz="4400" b="1" dirty="0" smtClean="0">
                <a:effectLst>
                  <a:outerShdw blurRad="38100" dist="38100" dir="2700000" algn="tl">
                    <a:srgbClr val="000000">
                      <a:alpha val="43137"/>
                    </a:srgbClr>
                  </a:outerShdw>
                </a:effectLst>
              </a:rPr>
              <a:t>with 2 </a:t>
            </a:r>
            <a:r>
              <a:rPr lang="en-US" sz="4400" b="1" dirty="0">
                <a:effectLst>
                  <a:outerShdw blurRad="38100" dist="38100" dir="2700000" algn="tl">
                    <a:srgbClr val="000000">
                      <a:alpha val="43137"/>
                    </a:srgbClr>
                  </a:outerShdw>
                </a:effectLst>
              </a:rPr>
              <a:t>Objects</a:t>
            </a:r>
          </a:p>
        </p:txBody>
      </p:sp>
      <mc:AlternateContent xmlns:mc="http://schemas.openxmlformats.org/markup-compatibility/2006" xmlns:a14="http://schemas.microsoft.com/office/drawing/2010/main">
        <mc:Choice Requires="a14">
          <p:sp>
            <p:nvSpPr>
              <p:cNvPr id="56323" name="Rectangle 3"/>
              <p:cNvSpPr>
                <a:spLocks noGrp="1" noChangeArrowheads="1"/>
              </p:cNvSpPr>
              <p:nvPr>
                <p:ph idx="1"/>
              </p:nvPr>
            </p:nvSpPr>
            <p:spPr>
              <a:ln>
                <a:miter lim="800000"/>
                <a:headEnd/>
                <a:tailEnd/>
              </a:ln>
            </p:spPr>
            <p:txBody>
              <a:bodyPr>
                <a:scene3d>
                  <a:camera prst="orthographicFront"/>
                  <a:lightRig rig="threePt" dir="t"/>
                </a:scene3d>
                <a:flatTx/>
              </a:bodyPr>
              <a:lstStyle/>
              <a:p>
                <a:pPr eaLnBrk="1" hangingPunct="1">
                  <a:buFont typeface="Wingdings" pitchFamily="2" charset="2"/>
                  <a:buChar char="§"/>
                  <a:defRPr/>
                </a:pPr>
                <a:r>
                  <a:rPr lang="en-US" sz="2800" dirty="0" smtClean="0"/>
                  <a:t>For an interaction between 2 objects, where one object acts on another object… Impulse is a change </a:t>
                </a:r>
                <a:r>
                  <a:rPr lang="en-US" sz="2800" dirty="0"/>
                  <a:t>in </a:t>
                </a:r>
                <a:r>
                  <a:rPr lang="en-US" sz="2800" dirty="0" smtClean="0"/>
                  <a:t>momentum</a:t>
                </a:r>
              </a:p>
              <a:p>
                <a:pPr eaLnBrk="1" hangingPunct="1">
                  <a:spcBef>
                    <a:spcPts val="1800"/>
                  </a:spcBef>
                  <a:buFont typeface="Wingdings" pitchFamily="2" charset="2"/>
                  <a:buChar char="§"/>
                  <a:defRPr/>
                </a:pPr>
                <a:r>
                  <a:rPr lang="en-US" sz="3200" dirty="0" smtClean="0">
                    <a:latin typeface="Cambria Math"/>
                    <a:cs typeface="Cambria Math"/>
                  </a:rPr>
                  <a:t>Since </a:t>
                </a:r>
                <a:r>
                  <a:rPr lang="en-US" sz="3200" dirty="0">
                    <a:latin typeface="Cambria Math"/>
                    <a:cs typeface="Cambria Math"/>
                  </a:rPr>
                  <a:t>2</a:t>
                </a:r>
                <a:r>
                  <a:rPr lang="en-US" sz="3200" baseline="30000" dirty="0">
                    <a:latin typeface="Cambria Math"/>
                    <a:cs typeface="Cambria Math"/>
                  </a:rPr>
                  <a:t>nd</a:t>
                </a:r>
                <a:r>
                  <a:rPr lang="en-US" sz="3200" dirty="0">
                    <a:latin typeface="Cambria Math"/>
                    <a:cs typeface="Cambria Math"/>
                  </a:rPr>
                  <a:t> Law tells us</a:t>
                </a:r>
                <a:r>
                  <a:rPr lang="en-US" sz="3200" b="1" dirty="0">
                    <a:solidFill>
                      <a:schemeClr val="accent3">
                        <a:lumMod val="60000"/>
                        <a:lumOff val="40000"/>
                      </a:schemeClr>
                    </a:solidFill>
                  </a:rPr>
                  <a:t> </a:t>
                </a:r>
                <a14:m>
                  <m:oMath xmlns:m="http://schemas.openxmlformats.org/officeDocument/2006/math">
                    <m:acc>
                      <m:accPr>
                        <m:chr m:val="⃗"/>
                        <m:ctrlPr>
                          <a:rPr lang="en-US" sz="3600" b="1" i="1" dirty="0" smtClean="0">
                            <a:solidFill>
                              <a:schemeClr val="bg1"/>
                            </a:solidFill>
                            <a:latin typeface="Cambria Math" panose="02040503050406030204" pitchFamily="18" charset="0"/>
                          </a:rPr>
                        </m:ctrlPr>
                      </m:accPr>
                      <m:e>
                        <m:r>
                          <a:rPr lang="en-US" sz="3600" b="1" i="1" dirty="0">
                            <a:solidFill>
                              <a:schemeClr val="bg1"/>
                            </a:solidFill>
                            <a:latin typeface="Cambria Math"/>
                          </a:rPr>
                          <m:t>𝑭</m:t>
                        </m:r>
                      </m:e>
                    </m:acc>
                    <m:r>
                      <a:rPr lang="en-US" sz="3600" dirty="0">
                        <a:solidFill>
                          <a:schemeClr val="bg1"/>
                        </a:solidFill>
                        <a:latin typeface="Cambria Math"/>
                        <a:cs typeface="Cambria Math"/>
                      </a:rPr>
                      <m:t>=</m:t>
                    </m:r>
                    <m:f>
                      <m:fPr>
                        <m:ctrlPr>
                          <a:rPr lang="en-US" sz="3600" i="1" dirty="0">
                            <a:solidFill>
                              <a:schemeClr val="bg1"/>
                            </a:solidFill>
                            <a:latin typeface="Cambria Math" panose="02040503050406030204" pitchFamily="18" charset="0"/>
                          </a:rPr>
                        </m:ctrlPr>
                      </m:fPr>
                      <m:num>
                        <m:r>
                          <a:rPr lang="en-US" sz="3600" i="1" dirty="0">
                            <a:solidFill>
                              <a:schemeClr val="bg1"/>
                            </a:solidFill>
                            <a:latin typeface="Cambria Math"/>
                            <a:ea typeface="Cambria Math"/>
                          </a:rPr>
                          <m:t>∆</m:t>
                        </m:r>
                        <m:acc>
                          <m:accPr>
                            <m:chr m:val="⃗"/>
                            <m:ctrlPr>
                              <a:rPr lang="en-US" sz="3600" b="1" i="1" dirty="0">
                                <a:solidFill>
                                  <a:schemeClr val="bg1"/>
                                </a:solidFill>
                                <a:latin typeface="Cambria Math" panose="02040503050406030204" pitchFamily="18" charset="0"/>
                              </a:rPr>
                            </m:ctrlPr>
                          </m:accPr>
                          <m:e>
                            <m:r>
                              <a:rPr lang="en-US" sz="3600" b="1" i="1" dirty="0">
                                <a:solidFill>
                                  <a:schemeClr val="bg1"/>
                                </a:solidFill>
                                <a:latin typeface="Cambria Math"/>
                              </a:rPr>
                              <m:t>𝒑</m:t>
                            </m:r>
                          </m:e>
                        </m:acc>
                      </m:num>
                      <m:den>
                        <m:r>
                          <a:rPr lang="en-US" sz="3600" i="1" dirty="0">
                            <a:solidFill>
                              <a:schemeClr val="bg1"/>
                            </a:solidFill>
                            <a:latin typeface="Cambria Math"/>
                            <a:ea typeface="Cambria Math"/>
                          </a:rPr>
                          <m:t>∆</m:t>
                        </m:r>
                        <m:r>
                          <a:rPr lang="en-US" sz="3600" i="1" dirty="0">
                            <a:solidFill>
                              <a:schemeClr val="bg1"/>
                            </a:solidFill>
                            <a:latin typeface="Cambria Math"/>
                            <a:ea typeface="Cambria Math"/>
                          </a:rPr>
                          <m:t>𝑡</m:t>
                        </m:r>
                      </m:den>
                    </m:f>
                  </m:oMath>
                </a14:m>
                <a:r>
                  <a:rPr lang="en-US" sz="3200" dirty="0">
                    <a:latin typeface="Cambria Math"/>
                    <a:cs typeface="Cambria Math"/>
                  </a:rPr>
                  <a:t> :</a:t>
                </a:r>
              </a:p>
              <a:p>
                <a:pPr marL="0" indent="0" algn="ctr">
                  <a:buNone/>
                </a:pPr>
                <a14:m>
                  <m:oMath xmlns:m="http://schemas.openxmlformats.org/officeDocument/2006/math">
                    <m:acc>
                      <m:accPr>
                        <m:chr m:val="⃗"/>
                        <m:ctrlPr>
                          <a:rPr lang="en-US" sz="4400" b="1" i="1">
                            <a:solidFill>
                              <a:schemeClr val="accent3">
                                <a:lumMod val="60000"/>
                                <a:lumOff val="40000"/>
                              </a:schemeClr>
                            </a:solidFill>
                            <a:latin typeface="Cambria Math" panose="02040503050406030204" pitchFamily="18" charset="0"/>
                          </a:rPr>
                        </m:ctrlPr>
                      </m:accPr>
                      <m:e>
                        <m:r>
                          <a:rPr lang="en-US" sz="4400" b="1" i="1">
                            <a:solidFill>
                              <a:schemeClr val="accent3">
                                <a:lumMod val="60000"/>
                                <a:lumOff val="40000"/>
                              </a:schemeClr>
                            </a:solidFill>
                            <a:latin typeface="Cambria Math"/>
                          </a:rPr>
                          <m:t>𝑰</m:t>
                        </m:r>
                      </m:e>
                    </m:acc>
                    <m:r>
                      <a:rPr lang="en-US" sz="4400" i="1" dirty="0">
                        <a:solidFill>
                          <a:schemeClr val="accent3">
                            <a:lumMod val="60000"/>
                            <a:lumOff val="40000"/>
                          </a:schemeClr>
                        </a:solidFill>
                        <a:latin typeface="Cambria Math"/>
                        <a:cs typeface="Cambria Math"/>
                      </a:rPr>
                      <m:t>=</m:t>
                    </m:r>
                  </m:oMath>
                </a14:m>
                <a:r>
                  <a:rPr lang="en-US" sz="4400" i="1" dirty="0">
                    <a:latin typeface="Cambria Math"/>
                    <a:cs typeface="Cambria Math"/>
                  </a:rPr>
                  <a:t> </a:t>
                </a:r>
                <a14:m>
                  <m:oMath xmlns:m="http://schemas.openxmlformats.org/officeDocument/2006/math">
                    <m:r>
                      <m:rPr>
                        <m:sty m:val="p"/>
                      </m:rPr>
                      <a:rPr lang="en-US" sz="4400" dirty="0">
                        <a:solidFill>
                          <a:schemeClr val="accent3">
                            <a:lumMod val="60000"/>
                            <a:lumOff val="40000"/>
                          </a:schemeClr>
                        </a:solidFill>
                        <a:latin typeface="Cambria Math"/>
                        <a:cs typeface="Cambria Math"/>
                      </a:rPr>
                      <m:t>Δ</m:t>
                    </m:r>
                    <m:acc>
                      <m:accPr>
                        <m:chr m:val="⃗"/>
                        <m:ctrlPr>
                          <a:rPr lang="en-US" sz="4400" b="1" i="1" dirty="0">
                            <a:solidFill>
                              <a:schemeClr val="accent3">
                                <a:lumMod val="60000"/>
                                <a:lumOff val="40000"/>
                              </a:schemeClr>
                            </a:solidFill>
                            <a:latin typeface="Cambria Math" panose="02040503050406030204" pitchFamily="18" charset="0"/>
                          </a:rPr>
                        </m:ctrlPr>
                      </m:accPr>
                      <m:e>
                        <m:r>
                          <a:rPr lang="en-US" sz="4400" b="1" i="1" dirty="0">
                            <a:solidFill>
                              <a:schemeClr val="accent3">
                                <a:lumMod val="60000"/>
                                <a:lumOff val="40000"/>
                              </a:schemeClr>
                            </a:solidFill>
                            <a:latin typeface="Cambria Math"/>
                          </a:rPr>
                          <m:t>𝒑</m:t>
                        </m:r>
                      </m:e>
                    </m:acc>
                    <m:r>
                      <a:rPr lang="en-US" sz="4400" b="0" i="0" dirty="0" smtClean="0">
                        <a:solidFill>
                          <a:schemeClr val="accent3">
                            <a:lumMod val="60000"/>
                            <a:lumOff val="40000"/>
                          </a:schemeClr>
                        </a:solidFill>
                        <a:latin typeface="Cambria Math"/>
                      </a:rPr>
                      <m:t>=</m:t>
                    </m:r>
                    <m:r>
                      <a:rPr lang="en-US" sz="4400" b="0" i="1" dirty="0" smtClean="0">
                        <a:solidFill>
                          <a:schemeClr val="accent3">
                            <a:lumMod val="60000"/>
                            <a:lumOff val="40000"/>
                          </a:schemeClr>
                        </a:solidFill>
                        <a:latin typeface="Cambria Math"/>
                      </a:rPr>
                      <m:t>𝑚</m:t>
                    </m:r>
                    <m:r>
                      <a:rPr lang="en-US" sz="4400" b="0" i="1" dirty="0" smtClean="0">
                        <a:solidFill>
                          <a:schemeClr val="accent3">
                            <a:lumMod val="60000"/>
                            <a:lumOff val="40000"/>
                          </a:schemeClr>
                        </a:solidFill>
                        <a:latin typeface="Cambria Math"/>
                        <a:ea typeface="Cambria Math"/>
                      </a:rPr>
                      <m:t>∙∆</m:t>
                    </m:r>
                    <m:acc>
                      <m:accPr>
                        <m:chr m:val="⃗"/>
                        <m:ctrlPr>
                          <a:rPr lang="en-US" sz="4400" b="0" i="1" dirty="0" smtClean="0">
                            <a:solidFill>
                              <a:schemeClr val="accent3">
                                <a:lumMod val="60000"/>
                                <a:lumOff val="40000"/>
                              </a:schemeClr>
                            </a:solidFill>
                            <a:latin typeface="Cambria Math" panose="02040503050406030204" pitchFamily="18" charset="0"/>
                            <a:ea typeface="Cambria Math"/>
                          </a:rPr>
                        </m:ctrlPr>
                      </m:accPr>
                      <m:e>
                        <m:r>
                          <a:rPr lang="en-US" sz="4400" b="1" i="1" dirty="0" smtClean="0">
                            <a:solidFill>
                              <a:schemeClr val="accent3">
                                <a:lumMod val="60000"/>
                                <a:lumOff val="40000"/>
                              </a:schemeClr>
                            </a:solidFill>
                            <a:latin typeface="Cambria Math"/>
                            <a:ea typeface="Cambria Math"/>
                          </a:rPr>
                          <m:t>𝒗</m:t>
                        </m:r>
                      </m:e>
                    </m:acc>
                  </m:oMath>
                </a14:m>
                <a:endParaRPr lang="en-US" sz="4400" dirty="0"/>
              </a:p>
              <a:p>
                <a:pPr eaLnBrk="1" hangingPunct="1">
                  <a:buFont typeface="Monotype Sorts" pitchFamily="-110" charset="2"/>
                  <a:buNone/>
                  <a:defRPr/>
                </a:pPr>
                <a:endParaRPr lang="en-US" sz="2800" dirty="0"/>
              </a:p>
            </p:txBody>
          </p:sp>
        </mc:Choice>
        <mc:Fallback xmlns="">
          <p:sp>
            <p:nvSpPr>
              <p:cNvPr id="56323" name="Rectangle 3"/>
              <p:cNvSpPr>
                <a:spLocks noGrp="1" noRot="1" noChangeAspect="1" noMove="1" noResize="1" noEditPoints="1" noAdjustHandles="1" noChangeArrowheads="1" noChangeShapeType="1" noTextEdit="1"/>
              </p:cNvSpPr>
              <p:nvPr>
                <p:ph type="body" idx="1"/>
              </p:nvPr>
            </p:nvSpPr>
            <p:spPr>
              <a:blipFill rotWithShape="1">
                <a:blip r:embed="rId3"/>
                <a:stretch>
                  <a:fillRect l="-1849" t="-1304"/>
                </a:stretch>
              </a:blipFill>
              <a:ln>
                <a:miter lim="800000"/>
                <a:headEnd/>
                <a:tailEnd/>
              </a:ln>
            </p:spPr>
            <p:txBody>
              <a:bodyPr/>
              <a:lstStyle/>
              <a:p>
                <a:r>
                  <a:rPr lang="en-US">
                    <a:noFill/>
                  </a:rPr>
                  <a:t> </a:t>
                </a:r>
              </a:p>
            </p:txBody>
          </p:sp>
        </mc:Fallback>
      </mc:AlternateContent>
      <p:grpSp>
        <p:nvGrpSpPr>
          <p:cNvPr id="2" name="Group 7"/>
          <p:cNvGrpSpPr>
            <a:grpSpLocks/>
          </p:cNvGrpSpPr>
          <p:nvPr/>
        </p:nvGrpSpPr>
        <p:grpSpPr bwMode="auto">
          <a:xfrm>
            <a:off x="3733800" y="2688"/>
            <a:ext cx="1295400" cy="0"/>
            <a:chOff x="2064" y="2688"/>
            <a:chExt cx="816" cy="0"/>
          </a:xfrm>
        </p:grpSpPr>
        <p:cxnSp>
          <p:nvCxnSpPr>
            <p:cNvPr id="51216" name="AutoShape 5"/>
            <p:cNvCxnSpPr>
              <a:cxnSpLocks noChangeShapeType="1"/>
            </p:cNvCxnSpPr>
            <p:nvPr/>
          </p:nvCxnSpPr>
          <p:spPr bwMode="auto">
            <a:xfrm>
              <a:off x="2064" y="2688"/>
              <a:ext cx="240" cy="0"/>
            </a:xfrm>
            <a:prstGeom prst="straightConnector1">
              <a:avLst/>
            </a:prstGeom>
            <a:noFill/>
            <a:ln w="15875">
              <a:solidFill>
                <a:schemeClr val="folHlink"/>
              </a:solidFill>
              <a:round/>
              <a:headEnd/>
              <a:tailEnd type="triangle" w="med" len="med"/>
            </a:ln>
            <a:extLst>
              <a:ext uri="{909E8E84-426E-40DD-AFC4-6F175D3DCCD1}">
                <a14:hiddenFill xmlns:a14="http://schemas.microsoft.com/office/drawing/2010/main">
                  <a:noFill/>
                </a14:hiddenFill>
              </a:ext>
            </a:extLst>
          </p:spPr>
        </p:cxnSp>
        <p:cxnSp>
          <p:nvCxnSpPr>
            <p:cNvPr id="51217" name="AutoShape 6"/>
            <p:cNvCxnSpPr>
              <a:cxnSpLocks noChangeShapeType="1"/>
            </p:cNvCxnSpPr>
            <p:nvPr/>
          </p:nvCxnSpPr>
          <p:spPr bwMode="auto">
            <a:xfrm>
              <a:off x="2640" y="2688"/>
              <a:ext cx="240" cy="0"/>
            </a:xfrm>
            <a:prstGeom prst="straightConnector1">
              <a:avLst/>
            </a:prstGeom>
            <a:noFill/>
            <a:ln w="15875">
              <a:solidFill>
                <a:schemeClr val="folHlink"/>
              </a:solidFill>
              <a:round/>
              <a:headEnd/>
              <a:tailEnd type="triangle" w="med" len="med"/>
            </a:ln>
            <a:extLst>
              <a:ext uri="{909E8E84-426E-40DD-AFC4-6F175D3DCCD1}">
                <a14:hiddenFill xmlns:a14="http://schemas.microsoft.com/office/drawing/2010/main">
                  <a:noFill/>
                </a14:hiddenFill>
              </a:ext>
            </a:extLst>
          </p:spPr>
        </p:cxnSp>
      </p:grpSp>
      <p:sp>
        <p:nvSpPr>
          <p:cNvPr id="5" name="Rectangle 4"/>
          <p:cNvSpPr/>
          <p:nvPr/>
        </p:nvSpPr>
        <p:spPr>
          <a:xfrm>
            <a:off x="2027977" y="4934139"/>
            <a:ext cx="4636060" cy="1314267"/>
          </a:xfrm>
          <a:prstGeom prst="rect">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36729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Units!!</a:t>
            </a:r>
          </a:p>
        </p:txBody>
      </p:sp>
      <mc:AlternateContent xmlns:mc="http://schemas.openxmlformats.org/markup-compatibility/2006" xmlns:a14="http://schemas.microsoft.com/office/drawing/2010/main">
        <mc:Choice Requires="a14">
          <p:sp>
            <p:nvSpPr>
              <p:cNvPr id="57347" name="Rectangle 3"/>
              <p:cNvSpPr>
                <a:spLocks noGrp="1" noChangeArrowheads="1"/>
              </p:cNvSpPr>
              <p:nvPr>
                <p:ph idx="1"/>
              </p:nvPr>
            </p:nvSpPr>
            <p:spPr>
              <a:xfrm>
                <a:off x="779463" y="1551709"/>
                <a:ext cx="7583487" cy="4668982"/>
              </a:xfrm>
              <a:ln>
                <a:miter lim="800000"/>
                <a:headEnd/>
                <a:tailEnd/>
              </a:ln>
            </p:spPr>
            <p:txBody>
              <a:bodyPr>
                <a:scene3d>
                  <a:camera prst="orthographicFront"/>
                  <a:lightRig rig="threePt" dir="t"/>
                </a:scene3d>
                <a:flatTx/>
              </a:bodyPr>
              <a:lstStyle/>
              <a:p>
                <a:pPr eaLnBrk="1" hangingPunct="1">
                  <a:buFont typeface="Arial" pitchFamily="34" charset="0"/>
                  <a:buChar char="•"/>
                  <a:defRPr/>
                </a:pPr>
                <a14:m>
                  <m:oMath xmlns:m="http://schemas.openxmlformats.org/officeDocument/2006/math">
                    <m:acc>
                      <m:accPr>
                        <m:chr m:val="⃗"/>
                        <m:ctrlPr>
                          <a:rPr lang="en-US" sz="2800" b="1" i="1" dirty="0" smtClean="0">
                            <a:latin typeface="Cambria Math" panose="02040503050406030204" pitchFamily="18" charset="0"/>
                          </a:rPr>
                        </m:ctrlPr>
                      </m:accPr>
                      <m:e>
                        <m:r>
                          <a:rPr lang="en-US" sz="2800" b="1" i="1" dirty="0" smtClean="0">
                            <a:latin typeface="Cambria Math"/>
                          </a:rPr>
                          <m:t>𝑭</m:t>
                        </m:r>
                      </m:e>
                    </m:acc>
                    <m:r>
                      <a:rPr lang="en-US" sz="2800" i="1" dirty="0" smtClean="0">
                        <a:latin typeface="Cambria Math"/>
                      </a:rPr>
                      <m:t> </m:t>
                    </m:r>
                    <m:r>
                      <a:rPr lang="en-US" sz="2800" i="1" dirty="0">
                        <a:latin typeface="Cambria Math"/>
                        <a:ea typeface="Tahoma" pitchFamily="-110" charset="0"/>
                        <a:cs typeface="Tahoma" pitchFamily="-110" charset="0"/>
                      </a:rPr>
                      <m:t>·</m:t>
                    </m:r>
                    <m:r>
                      <m:rPr>
                        <m:sty m:val="p"/>
                      </m:rPr>
                      <a:rPr lang="el-GR" sz="2800" i="0" dirty="0">
                        <a:latin typeface="Cambria Math"/>
                        <a:ea typeface="Tahoma" pitchFamily="-110" charset="0"/>
                        <a:cs typeface="Tahoma" pitchFamily="-110" charset="0"/>
                      </a:rPr>
                      <m:t>Δ</m:t>
                    </m:r>
                    <m:r>
                      <a:rPr lang="en-US" sz="2800" i="1" dirty="0">
                        <a:latin typeface="Cambria Math"/>
                        <a:ea typeface="Tahoma" pitchFamily="-110" charset="0"/>
                        <a:cs typeface="Tahoma" pitchFamily="-110" charset="0"/>
                      </a:rPr>
                      <m:t>𝑡</m:t>
                    </m:r>
                    <m:r>
                      <a:rPr lang="en-US" sz="2800" i="1" dirty="0">
                        <a:latin typeface="Cambria Math"/>
                        <a:ea typeface="Tahoma" pitchFamily="-110" charset="0"/>
                        <a:cs typeface="Tahoma" pitchFamily="-110" charset="0"/>
                      </a:rPr>
                      <m:t> = </m:t>
                    </m:r>
                    <m:r>
                      <a:rPr lang="en-US" sz="2800" i="1" dirty="0">
                        <a:latin typeface="Cambria Math"/>
                        <a:ea typeface="Tahoma" pitchFamily="-110" charset="0"/>
                        <a:cs typeface="Tahoma" pitchFamily="-110" charset="0"/>
                      </a:rPr>
                      <m:t>𝑚</m:t>
                    </m:r>
                    <m:r>
                      <a:rPr lang="en-US" sz="2800" i="1" dirty="0">
                        <a:latin typeface="Cambria Math"/>
                        <a:ea typeface="Tahoma" pitchFamily="-110" charset="0"/>
                        <a:cs typeface="Tahoma" pitchFamily="-110" charset="0"/>
                      </a:rPr>
                      <m:t> ·</m:t>
                    </m:r>
                    <m:r>
                      <m:rPr>
                        <m:sty m:val="p"/>
                      </m:rPr>
                      <a:rPr lang="el-GR" sz="2800" i="0" dirty="0">
                        <a:latin typeface="Cambria Math"/>
                        <a:ea typeface="Tahoma" pitchFamily="-110" charset="0"/>
                        <a:cs typeface="Tahoma" pitchFamily="-110" charset="0"/>
                      </a:rPr>
                      <m:t>Δ</m:t>
                    </m:r>
                    <m:acc>
                      <m:accPr>
                        <m:chr m:val="⃗"/>
                        <m:ctrlPr>
                          <a:rPr lang="el-GR" sz="2800" b="1" i="1" dirty="0" smtClean="0">
                            <a:latin typeface="Cambria Math" panose="02040503050406030204" pitchFamily="18" charset="0"/>
                            <a:ea typeface="Tahoma" pitchFamily="-110" charset="0"/>
                            <a:cs typeface="Tahoma" pitchFamily="-110" charset="0"/>
                          </a:rPr>
                        </m:ctrlPr>
                      </m:accPr>
                      <m:e>
                        <m:r>
                          <a:rPr lang="en-US" sz="2800" b="1" i="1" dirty="0" smtClean="0">
                            <a:latin typeface="Cambria Math"/>
                            <a:ea typeface="Tahoma" pitchFamily="-110" charset="0"/>
                            <a:cs typeface="Tahoma" pitchFamily="-110" charset="0"/>
                          </a:rPr>
                          <m:t>𝒗</m:t>
                        </m:r>
                      </m:e>
                    </m:acc>
                  </m:oMath>
                </a14:m>
                <a:endParaRPr lang="en-US" sz="2800" b="1" dirty="0">
                  <a:ea typeface="Tahoma" pitchFamily="-110" charset="0"/>
                  <a:cs typeface="Tahoma" pitchFamily="-110" charset="0"/>
                </a:endParaRPr>
              </a:p>
              <a:p>
                <a:pPr eaLnBrk="1" hangingPunct="1">
                  <a:buFont typeface="Arial" pitchFamily="34" charset="0"/>
                  <a:buChar char="•"/>
                  <a:defRPr/>
                </a:pPr>
                <a14:m>
                  <m:oMath xmlns:m="http://schemas.openxmlformats.org/officeDocument/2006/math">
                    <m:r>
                      <m:rPr>
                        <m:sty m:val="p"/>
                      </m:rPr>
                      <a:rPr lang="en-US" sz="2400" i="0" dirty="0" smtClean="0">
                        <a:latin typeface="Cambria Math"/>
                        <a:ea typeface="Cambria Math" pitchFamily="18" charset="0"/>
                        <a:cs typeface="Tahoma" pitchFamily="-110" charset="0"/>
                      </a:rPr>
                      <m:t>N</m:t>
                    </m:r>
                    <m:r>
                      <a:rPr lang="en-US" sz="2400" i="0" dirty="0" smtClean="0">
                        <a:latin typeface="Cambria Math"/>
                        <a:ea typeface="Cambria Math" pitchFamily="18" charset="0"/>
                        <a:cs typeface="Tahoma" pitchFamily="-110" charset="0"/>
                      </a:rPr>
                      <m:t> · </m:t>
                    </m:r>
                    <m:r>
                      <m:rPr>
                        <m:sty m:val="p"/>
                      </m:rPr>
                      <a:rPr lang="en-US" sz="2400" i="0" dirty="0" smtClean="0">
                        <a:latin typeface="Cambria Math"/>
                        <a:ea typeface="Cambria Math" pitchFamily="18" charset="0"/>
                        <a:cs typeface="Tahoma" pitchFamily="-110" charset="0"/>
                      </a:rPr>
                      <m:t>sec</m:t>
                    </m:r>
                    <m:r>
                      <a:rPr lang="en-US" sz="2400" i="0" dirty="0" smtClean="0">
                        <a:latin typeface="Cambria Math"/>
                        <a:ea typeface="Cambria Math" pitchFamily="18" charset="0"/>
                        <a:cs typeface="Tahoma" pitchFamily="-110" charset="0"/>
                      </a:rPr>
                      <m:t>⁡= </m:t>
                    </m:r>
                    <m:r>
                      <m:rPr>
                        <m:sty m:val="p"/>
                      </m:rPr>
                      <a:rPr lang="en-US" sz="2400" i="0" dirty="0" smtClean="0">
                        <a:latin typeface="Cambria Math"/>
                        <a:ea typeface="Cambria Math" pitchFamily="18" charset="0"/>
                        <a:cs typeface="Tahoma" pitchFamily="-110" charset="0"/>
                      </a:rPr>
                      <m:t>kg</m:t>
                    </m:r>
                    <m:r>
                      <a:rPr lang="en-US" sz="2400" i="0" dirty="0" smtClean="0">
                        <a:latin typeface="Cambria Math"/>
                        <a:ea typeface="Cambria Math" pitchFamily="18" charset="0"/>
                        <a:cs typeface="Tahoma" pitchFamily="-110" charset="0"/>
                      </a:rPr>
                      <m:t> · </m:t>
                    </m:r>
                    <m:f>
                      <m:fPr>
                        <m:type m:val="skw"/>
                        <m:ctrlPr>
                          <a:rPr lang="en-US" sz="2400" i="1" dirty="0" smtClean="0">
                            <a:latin typeface="Cambria Math" panose="02040503050406030204" pitchFamily="18" charset="0"/>
                            <a:ea typeface="Cambria Math" pitchFamily="18" charset="0"/>
                            <a:cs typeface="Tahoma" pitchFamily="-110" charset="0"/>
                          </a:rPr>
                        </m:ctrlPr>
                      </m:fPr>
                      <m:num>
                        <m:r>
                          <m:rPr>
                            <m:sty m:val="p"/>
                          </m:rPr>
                          <a:rPr lang="en-US" sz="2400" b="0" i="0" dirty="0" smtClean="0">
                            <a:latin typeface="Cambria Math"/>
                            <a:ea typeface="Cambria Math" pitchFamily="18" charset="0"/>
                            <a:cs typeface="Tahoma" pitchFamily="-110" charset="0"/>
                          </a:rPr>
                          <m:t>m</m:t>
                        </m:r>
                      </m:num>
                      <m:den>
                        <m:r>
                          <m:rPr>
                            <m:sty m:val="p"/>
                          </m:rPr>
                          <a:rPr lang="en-US" sz="2400" b="0" i="0" dirty="0" smtClean="0">
                            <a:latin typeface="Cambria Math"/>
                            <a:ea typeface="Cambria Math" pitchFamily="18" charset="0"/>
                            <a:cs typeface="Tahoma" pitchFamily="-110" charset="0"/>
                          </a:rPr>
                          <m:t>s</m:t>
                        </m:r>
                      </m:den>
                    </m:f>
                  </m:oMath>
                </a14:m>
                <a:endParaRPr lang="en-US" sz="2400" dirty="0">
                  <a:latin typeface="Cambria Math" pitchFamily="18" charset="0"/>
                  <a:ea typeface="Cambria Math" pitchFamily="18" charset="0"/>
                  <a:cs typeface="Tahoma" pitchFamily="-110" charset="0"/>
                </a:endParaRPr>
              </a:p>
              <a:p>
                <a:pPr>
                  <a:buFont typeface="Arial" pitchFamily="34" charset="0"/>
                  <a:buChar char="•"/>
                  <a:defRPr/>
                </a:pPr>
                <a14:m>
                  <m:oMath xmlns:m="http://schemas.openxmlformats.org/officeDocument/2006/math">
                    <m:d>
                      <m:dPr>
                        <m:ctrlPr>
                          <a:rPr lang="en-US" sz="2400" b="0" i="1" dirty="0" smtClean="0">
                            <a:latin typeface="Cambria Math" panose="02040503050406030204" pitchFamily="18" charset="0"/>
                            <a:ea typeface="Cambria Math" pitchFamily="18" charset="0"/>
                            <a:cs typeface="Tahoma" pitchFamily="-110" charset="0"/>
                          </a:rPr>
                        </m:ctrlPr>
                      </m:dPr>
                      <m:e>
                        <m:f>
                          <m:fPr>
                            <m:type m:val="skw"/>
                            <m:ctrlPr>
                              <a:rPr lang="en-US" sz="2400" b="0" i="1" dirty="0" smtClean="0">
                                <a:latin typeface="Cambria Math" panose="02040503050406030204" pitchFamily="18" charset="0"/>
                                <a:ea typeface="Cambria Math" pitchFamily="18" charset="0"/>
                                <a:cs typeface="Tahoma" pitchFamily="-110" charset="0"/>
                              </a:rPr>
                            </m:ctrlPr>
                          </m:fPr>
                          <m:num>
                            <m:r>
                              <m:rPr>
                                <m:sty m:val="p"/>
                              </m:rPr>
                              <a:rPr lang="en-US" sz="2400" b="0" i="0" dirty="0" smtClean="0">
                                <a:latin typeface="Cambria Math"/>
                                <a:ea typeface="Cambria Math" pitchFamily="18" charset="0"/>
                                <a:cs typeface="Tahoma" pitchFamily="-110" charset="0"/>
                              </a:rPr>
                              <m:t>kg</m:t>
                            </m:r>
                            <m:r>
                              <a:rPr lang="en-US" sz="2400" b="0" i="0" dirty="0" smtClean="0">
                                <a:latin typeface="Cambria Math"/>
                                <a:ea typeface="Cambria Math"/>
                                <a:cs typeface="Tahoma" pitchFamily="-110" charset="0"/>
                              </a:rPr>
                              <m:t>∙</m:t>
                            </m:r>
                            <m:r>
                              <m:rPr>
                                <m:sty m:val="p"/>
                              </m:rPr>
                              <a:rPr lang="en-US" sz="2400" b="0" i="0" dirty="0" smtClean="0">
                                <a:latin typeface="Cambria Math"/>
                                <a:ea typeface="Cambria Math"/>
                                <a:cs typeface="Tahoma" pitchFamily="-110" charset="0"/>
                              </a:rPr>
                              <m:t>m</m:t>
                            </m:r>
                          </m:num>
                          <m:den>
                            <m:sSup>
                              <m:sSupPr>
                                <m:ctrlPr>
                                  <a:rPr lang="en-US" sz="2400" b="0" i="1" dirty="0" smtClean="0">
                                    <a:latin typeface="Cambria Math" panose="02040503050406030204" pitchFamily="18" charset="0"/>
                                    <a:ea typeface="Cambria Math" pitchFamily="18" charset="0"/>
                                    <a:cs typeface="Tahoma" pitchFamily="-110" charset="0"/>
                                  </a:rPr>
                                </m:ctrlPr>
                              </m:sSupPr>
                              <m:e>
                                <m:r>
                                  <m:rPr>
                                    <m:sty m:val="p"/>
                                  </m:rPr>
                                  <a:rPr lang="en-US" sz="2400" b="0" i="0" dirty="0" smtClean="0">
                                    <a:latin typeface="Cambria Math"/>
                                    <a:ea typeface="Cambria Math" pitchFamily="18" charset="0"/>
                                    <a:cs typeface="Tahoma" pitchFamily="-110" charset="0"/>
                                  </a:rPr>
                                  <m:t>s</m:t>
                                </m:r>
                              </m:e>
                              <m:sup>
                                <m:r>
                                  <a:rPr lang="en-US" sz="2400" b="0" i="0" dirty="0" smtClean="0">
                                    <a:latin typeface="Cambria Math"/>
                                    <a:ea typeface="Cambria Math" pitchFamily="18" charset="0"/>
                                    <a:cs typeface="Tahoma" pitchFamily="-110" charset="0"/>
                                  </a:rPr>
                                  <m:t>2</m:t>
                                </m:r>
                              </m:sup>
                            </m:sSup>
                          </m:den>
                        </m:f>
                      </m:e>
                    </m:d>
                    <m:r>
                      <a:rPr lang="en-US" sz="2400" i="0" dirty="0">
                        <a:latin typeface="Cambria Math"/>
                        <a:ea typeface="Cambria Math" pitchFamily="18" charset="0"/>
                        <a:cs typeface="Tahoma" pitchFamily="-110" charset="0"/>
                      </a:rPr>
                      <m:t>·</m:t>
                    </m:r>
                    <m:r>
                      <m:rPr>
                        <m:sty m:val="p"/>
                      </m:rPr>
                      <a:rPr lang="en-US" sz="2400" b="0" i="0" dirty="0" smtClean="0">
                        <a:latin typeface="Cambria Math"/>
                        <a:ea typeface="Cambria Math" pitchFamily="18" charset="0"/>
                        <a:cs typeface="Tahoma" pitchFamily="-110" charset="0"/>
                      </a:rPr>
                      <m:t>sec</m:t>
                    </m:r>
                    <m:r>
                      <a:rPr lang="en-US" sz="2400" dirty="0">
                        <a:latin typeface="Cambria Math"/>
                        <a:ea typeface="Cambria Math" pitchFamily="18" charset="0"/>
                        <a:cs typeface="Tahoma" pitchFamily="-110" charset="0"/>
                      </a:rPr>
                      <m:t>= </m:t>
                    </m:r>
                    <m:r>
                      <m:rPr>
                        <m:sty m:val="p"/>
                      </m:rPr>
                      <a:rPr lang="en-US" sz="2400" dirty="0">
                        <a:latin typeface="Cambria Math"/>
                        <a:ea typeface="Cambria Math" pitchFamily="18" charset="0"/>
                        <a:cs typeface="Tahoma" pitchFamily="-110" charset="0"/>
                      </a:rPr>
                      <m:t>kg</m:t>
                    </m:r>
                    <m:r>
                      <a:rPr lang="en-US" sz="2400" dirty="0">
                        <a:latin typeface="Cambria Math"/>
                        <a:ea typeface="Cambria Math" pitchFamily="18" charset="0"/>
                        <a:cs typeface="Tahoma" pitchFamily="-110" charset="0"/>
                      </a:rPr>
                      <m:t> · </m:t>
                    </m:r>
                    <m:f>
                      <m:fPr>
                        <m:type m:val="skw"/>
                        <m:ctrlPr>
                          <a:rPr lang="en-US" sz="2400" i="1" dirty="0">
                            <a:latin typeface="Cambria Math" panose="02040503050406030204" pitchFamily="18" charset="0"/>
                            <a:ea typeface="Cambria Math" pitchFamily="18" charset="0"/>
                            <a:cs typeface="Tahoma" pitchFamily="-110" charset="0"/>
                          </a:rPr>
                        </m:ctrlPr>
                      </m:fPr>
                      <m:num>
                        <m:r>
                          <m:rPr>
                            <m:sty m:val="p"/>
                          </m:rPr>
                          <a:rPr lang="en-US" sz="2400" dirty="0">
                            <a:latin typeface="Cambria Math"/>
                            <a:ea typeface="Cambria Math" pitchFamily="18" charset="0"/>
                            <a:cs typeface="Tahoma" pitchFamily="-110" charset="0"/>
                          </a:rPr>
                          <m:t>m</m:t>
                        </m:r>
                      </m:num>
                      <m:den>
                        <m:r>
                          <m:rPr>
                            <m:sty m:val="p"/>
                          </m:rPr>
                          <a:rPr lang="en-US" sz="2400" dirty="0">
                            <a:latin typeface="Cambria Math"/>
                            <a:ea typeface="Cambria Math" pitchFamily="18" charset="0"/>
                            <a:cs typeface="Tahoma" pitchFamily="-110" charset="0"/>
                          </a:rPr>
                          <m:t>s</m:t>
                        </m:r>
                      </m:den>
                    </m:f>
                  </m:oMath>
                </a14:m>
                <a:endParaRPr lang="en-US" sz="2400" dirty="0" smtClean="0">
                  <a:latin typeface="Cambria Math" pitchFamily="18" charset="0"/>
                  <a:ea typeface="Cambria Math" pitchFamily="18" charset="0"/>
                  <a:cs typeface="Tahoma" pitchFamily="-110" charset="0"/>
                </a:endParaRPr>
              </a:p>
              <a:p>
                <a:pPr>
                  <a:buFont typeface="Arial" pitchFamily="34" charset="0"/>
                  <a:buChar char="•"/>
                  <a:defRPr/>
                </a:pPr>
                <a14:m>
                  <m:oMath xmlns:m="http://schemas.openxmlformats.org/officeDocument/2006/math">
                    <m:f>
                      <m:fPr>
                        <m:type m:val="skw"/>
                        <m:ctrlPr>
                          <a:rPr lang="en-US" sz="2400" i="1" dirty="0">
                            <a:latin typeface="Cambria Math" panose="02040503050406030204" pitchFamily="18" charset="0"/>
                            <a:ea typeface="Cambria Math" pitchFamily="18" charset="0"/>
                            <a:cs typeface="Tahoma" pitchFamily="-110" charset="0"/>
                          </a:rPr>
                        </m:ctrlPr>
                      </m:fPr>
                      <m:num>
                        <m:r>
                          <m:rPr>
                            <m:sty m:val="p"/>
                          </m:rPr>
                          <a:rPr lang="en-US" sz="2400" dirty="0">
                            <a:latin typeface="Cambria Math"/>
                            <a:ea typeface="Cambria Math" pitchFamily="18" charset="0"/>
                            <a:cs typeface="Tahoma" pitchFamily="-110" charset="0"/>
                          </a:rPr>
                          <m:t>kg</m:t>
                        </m:r>
                        <m:r>
                          <a:rPr lang="en-US" sz="2400" dirty="0">
                            <a:latin typeface="Cambria Math"/>
                            <a:ea typeface="Cambria Math"/>
                            <a:cs typeface="Tahoma" pitchFamily="-110" charset="0"/>
                          </a:rPr>
                          <m:t>∙</m:t>
                        </m:r>
                        <m:r>
                          <m:rPr>
                            <m:sty m:val="p"/>
                          </m:rPr>
                          <a:rPr lang="en-US" sz="2400" dirty="0">
                            <a:latin typeface="Cambria Math"/>
                            <a:ea typeface="Cambria Math"/>
                            <a:cs typeface="Tahoma" pitchFamily="-110" charset="0"/>
                          </a:rPr>
                          <m:t>m</m:t>
                        </m:r>
                      </m:num>
                      <m:den>
                        <m:r>
                          <a:rPr lang="en-US" sz="2400" b="0" i="1" dirty="0" smtClean="0">
                            <a:latin typeface="Cambria Math"/>
                            <a:ea typeface="Cambria Math"/>
                            <a:cs typeface="Tahoma" pitchFamily="-110" charset="0"/>
                          </a:rPr>
                          <m:t>𝑠</m:t>
                        </m:r>
                      </m:den>
                    </m:f>
                    <m:r>
                      <a:rPr lang="en-US" sz="2400" b="0" i="0" dirty="0" smtClean="0">
                        <a:latin typeface="Cambria Math"/>
                        <a:ea typeface="Cambria Math" pitchFamily="18" charset="0"/>
                        <a:cs typeface="Tahoma" pitchFamily="-110" charset="0"/>
                      </a:rPr>
                      <m:t>=</m:t>
                    </m:r>
                    <m:r>
                      <m:rPr>
                        <m:sty m:val="p"/>
                      </m:rPr>
                      <a:rPr lang="en-US" sz="2400" dirty="0">
                        <a:latin typeface="Cambria Math"/>
                        <a:ea typeface="Cambria Math" pitchFamily="18" charset="0"/>
                        <a:cs typeface="Tahoma" pitchFamily="-110" charset="0"/>
                      </a:rPr>
                      <m:t>kg</m:t>
                    </m:r>
                    <m:r>
                      <a:rPr lang="en-US" sz="2400" dirty="0">
                        <a:latin typeface="Cambria Math"/>
                        <a:ea typeface="Cambria Math" pitchFamily="18" charset="0"/>
                        <a:cs typeface="Tahoma" pitchFamily="-110" charset="0"/>
                      </a:rPr>
                      <m:t> · </m:t>
                    </m:r>
                    <m:f>
                      <m:fPr>
                        <m:type m:val="skw"/>
                        <m:ctrlPr>
                          <a:rPr lang="en-US" sz="2400" i="1" dirty="0">
                            <a:latin typeface="Cambria Math" panose="02040503050406030204" pitchFamily="18" charset="0"/>
                            <a:ea typeface="Cambria Math" pitchFamily="18" charset="0"/>
                            <a:cs typeface="Tahoma" pitchFamily="-110" charset="0"/>
                          </a:rPr>
                        </m:ctrlPr>
                      </m:fPr>
                      <m:num>
                        <m:r>
                          <m:rPr>
                            <m:sty m:val="p"/>
                          </m:rPr>
                          <a:rPr lang="en-US" sz="2400" dirty="0">
                            <a:latin typeface="Cambria Math"/>
                            <a:ea typeface="Cambria Math" pitchFamily="18" charset="0"/>
                            <a:cs typeface="Tahoma" pitchFamily="-110" charset="0"/>
                          </a:rPr>
                          <m:t>m</m:t>
                        </m:r>
                      </m:num>
                      <m:den>
                        <m:r>
                          <m:rPr>
                            <m:sty m:val="p"/>
                          </m:rPr>
                          <a:rPr lang="en-US" sz="2400" dirty="0">
                            <a:latin typeface="Cambria Math"/>
                            <a:ea typeface="Cambria Math" pitchFamily="18" charset="0"/>
                            <a:cs typeface="Tahoma" pitchFamily="-110" charset="0"/>
                          </a:rPr>
                          <m:t>s</m:t>
                        </m:r>
                      </m:den>
                    </m:f>
                    <m:r>
                      <a:rPr lang="en-US" sz="2400" i="1" dirty="0">
                        <a:latin typeface="Cambria Math"/>
                        <a:ea typeface="Cambria Math" pitchFamily="18" charset="0"/>
                        <a:cs typeface="Tahoma" pitchFamily="-110" charset="0"/>
                      </a:rPr>
                      <m:t> </m:t>
                    </m:r>
                  </m:oMath>
                </a14:m>
                <a:endParaRPr lang="en-US" dirty="0" smtClean="0">
                  <a:ea typeface="Tahoma" pitchFamily="-110" charset="0"/>
                  <a:cs typeface="Tahoma" pitchFamily="-110" charset="0"/>
                </a:endParaRPr>
              </a:p>
              <a:p>
                <a:pPr>
                  <a:buFont typeface="Arial" pitchFamily="34" charset="0"/>
                  <a:buChar char="•"/>
                  <a:defRPr/>
                </a:pPr>
                <a:r>
                  <a:rPr lang="en-US" sz="2400" dirty="0" smtClean="0">
                    <a:ea typeface="Tahoma" pitchFamily="-110" charset="0"/>
                    <a:cs typeface="Tahoma" pitchFamily="-110" charset="0"/>
                  </a:rPr>
                  <a:t>So, impulse and momentum can be expressed in</a:t>
                </a:r>
              </a:p>
              <a:p>
                <a:pPr lvl="2">
                  <a:buFont typeface="Monotype Sorts" pitchFamily="-110" charset="2"/>
                  <a:buChar char="F"/>
                  <a:defRPr/>
                </a:pPr>
                <a:r>
                  <a:rPr lang="en-US" sz="3200" dirty="0" smtClean="0">
                    <a:ea typeface="Cambria Math" pitchFamily="18" charset="0"/>
                    <a:cs typeface="Tahoma" pitchFamily="-110" charset="0"/>
                  </a:rPr>
                  <a:t> </a:t>
                </a:r>
                <a14:m>
                  <m:oMath xmlns:m="http://schemas.openxmlformats.org/officeDocument/2006/math">
                    <m:f>
                      <m:fPr>
                        <m:type m:val="skw"/>
                        <m:ctrlPr>
                          <a:rPr lang="en-US" sz="3200" i="1" dirty="0" smtClean="0">
                            <a:solidFill>
                              <a:schemeClr val="accent3">
                                <a:lumMod val="60000"/>
                                <a:lumOff val="40000"/>
                              </a:schemeClr>
                            </a:solidFill>
                            <a:latin typeface="Cambria Math" panose="02040503050406030204" pitchFamily="18" charset="0"/>
                            <a:ea typeface="Cambria Math" pitchFamily="18" charset="0"/>
                            <a:cs typeface="Tahoma" pitchFamily="-110" charset="0"/>
                          </a:rPr>
                        </m:ctrlPr>
                      </m:fPr>
                      <m:num>
                        <m:r>
                          <m:rPr>
                            <m:sty m:val="p"/>
                          </m:rPr>
                          <a:rPr lang="en-US" sz="3200" dirty="0">
                            <a:solidFill>
                              <a:schemeClr val="accent3">
                                <a:lumMod val="60000"/>
                                <a:lumOff val="40000"/>
                              </a:schemeClr>
                            </a:solidFill>
                            <a:latin typeface="Cambria Math"/>
                            <a:ea typeface="Cambria Math" pitchFamily="18" charset="0"/>
                            <a:cs typeface="Tahoma" pitchFamily="-110" charset="0"/>
                          </a:rPr>
                          <m:t>kg</m:t>
                        </m:r>
                        <m:r>
                          <a:rPr lang="en-US" sz="3200" dirty="0">
                            <a:solidFill>
                              <a:schemeClr val="accent3">
                                <a:lumMod val="60000"/>
                                <a:lumOff val="40000"/>
                              </a:schemeClr>
                            </a:solidFill>
                            <a:latin typeface="Cambria Math"/>
                            <a:ea typeface="Cambria Math"/>
                            <a:cs typeface="Tahoma" pitchFamily="-110" charset="0"/>
                          </a:rPr>
                          <m:t>∙</m:t>
                        </m:r>
                        <m:r>
                          <m:rPr>
                            <m:sty m:val="p"/>
                          </m:rPr>
                          <a:rPr lang="en-US" sz="3200" dirty="0">
                            <a:solidFill>
                              <a:schemeClr val="accent3">
                                <a:lumMod val="60000"/>
                                <a:lumOff val="40000"/>
                              </a:schemeClr>
                            </a:solidFill>
                            <a:latin typeface="Cambria Math"/>
                            <a:ea typeface="Cambria Math"/>
                            <a:cs typeface="Tahoma" pitchFamily="-110" charset="0"/>
                          </a:rPr>
                          <m:t>m</m:t>
                        </m:r>
                      </m:num>
                      <m:den>
                        <m:r>
                          <a:rPr lang="en-US" sz="3200" i="1" dirty="0">
                            <a:solidFill>
                              <a:schemeClr val="accent3">
                                <a:lumMod val="60000"/>
                                <a:lumOff val="40000"/>
                              </a:schemeClr>
                            </a:solidFill>
                            <a:latin typeface="Cambria Math"/>
                            <a:ea typeface="Cambria Math"/>
                            <a:cs typeface="Tahoma" pitchFamily="-110" charset="0"/>
                          </a:rPr>
                          <m:t>𝑠</m:t>
                        </m:r>
                      </m:den>
                    </m:f>
                  </m:oMath>
                </a14:m>
                <a:r>
                  <a:rPr lang="en-US" sz="3200" dirty="0" smtClean="0">
                    <a:ea typeface="Tahoma" pitchFamily="-110" charset="0"/>
                    <a:cs typeface="Tahoma" pitchFamily="-110" charset="0"/>
                  </a:rPr>
                  <a:t> </a:t>
                </a:r>
                <a:r>
                  <a:rPr lang="en-US" sz="3200" dirty="0">
                    <a:ea typeface="Tahoma" pitchFamily="-110" charset="0"/>
                    <a:cs typeface="Tahoma" pitchFamily="-110" charset="0"/>
                  </a:rPr>
                  <a:t>or </a:t>
                </a:r>
                <a14:m>
                  <m:oMath xmlns:m="http://schemas.openxmlformats.org/officeDocument/2006/math">
                    <m:r>
                      <m:rPr>
                        <m:sty m:val="p"/>
                      </m:rPr>
                      <a:rPr lang="en-US" sz="3200" dirty="0" smtClean="0">
                        <a:solidFill>
                          <a:schemeClr val="accent3">
                            <a:lumMod val="60000"/>
                            <a:lumOff val="40000"/>
                          </a:schemeClr>
                        </a:solidFill>
                        <a:latin typeface="Cambria Math"/>
                        <a:ea typeface="Cambria Math" pitchFamily="18" charset="0"/>
                        <a:cs typeface="Tahoma" pitchFamily="-110" charset="0"/>
                      </a:rPr>
                      <m:t>N</m:t>
                    </m:r>
                    <m:r>
                      <a:rPr lang="en-US" sz="3200" dirty="0" smtClean="0">
                        <a:solidFill>
                          <a:schemeClr val="accent3">
                            <a:lumMod val="60000"/>
                            <a:lumOff val="40000"/>
                          </a:schemeClr>
                        </a:solidFill>
                        <a:latin typeface="Cambria Math"/>
                        <a:ea typeface="Cambria Math" pitchFamily="18" charset="0"/>
                        <a:cs typeface="Tahoma" pitchFamily="-110" charset="0"/>
                      </a:rPr>
                      <m:t>·</m:t>
                    </m:r>
                    <m:r>
                      <m:rPr>
                        <m:sty m:val="p"/>
                      </m:rPr>
                      <a:rPr lang="en-US" sz="3200" dirty="0" smtClean="0">
                        <a:solidFill>
                          <a:schemeClr val="accent3">
                            <a:lumMod val="60000"/>
                            <a:lumOff val="40000"/>
                          </a:schemeClr>
                        </a:solidFill>
                        <a:latin typeface="Cambria Math"/>
                        <a:ea typeface="Cambria Math" pitchFamily="18" charset="0"/>
                        <a:cs typeface="Tahoma" pitchFamily="-110" charset="0"/>
                      </a:rPr>
                      <m:t>s</m:t>
                    </m:r>
                  </m:oMath>
                </a14:m>
                <a:endParaRPr lang="el-GR" sz="3200" dirty="0">
                  <a:solidFill>
                    <a:schemeClr val="accent3">
                      <a:lumMod val="60000"/>
                      <a:lumOff val="40000"/>
                    </a:schemeClr>
                  </a:solidFill>
                  <a:ea typeface="Tahoma" pitchFamily="-110" charset="0"/>
                  <a:cs typeface="Tahoma" pitchFamily="-110" charset="0"/>
                </a:endParaRPr>
              </a:p>
            </p:txBody>
          </p:sp>
        </mc:Choice>
        <mc:Fallback xmlns="">
          <p:sp>
            <p:nvSpPr>
              <p:cNvPr id="57347" name="Rectangle 3"/>
              <p:cNvSpPr>
                <a:spLocks noGrp="1" noRot="1" noChangeAspect="1" noMove="1" noResize="1" noEditPoints="1" noAdjustHandles="1" noChangeArrowheads="1" noChangeShapeType="1" noTextEdit="1"/>
              </p:cNvSpPr>
              <p:nvPr>
                <p:ph type="body" idx="1"/>
              </p:nvPr>
            </p:nvSpPr>
            <p:spPr>
              <a:xfrm>
                <a:off x="779463" y="1551709"/>
                <a:ext cx="7583487" cy="4668982"/>
              </a:xfrm>
              <a:blipFill rotWithShape="1">
                <a:blip r:embed="rId3"/>
                <a:stretch>
                  <a:fillRect l="-1125"/>
                </a:stretch>
              </a:blipFill>
              <a:ln>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29798525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Copy Into Your Journal: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4849351"/>
              </p:ext>
            </p:extLst>
          </p:nvPr>
        </p:nvGraphicFramePr>
        <p:xfrm>
          <a:off x="827088" y="2052638"/>
          <a:ext cx="6711947" cy="4350719"/>
        </p:xfrm>
        <a:graphic>
          <a:graphicData uri="http://schemas.openxmlformats.org/drawingml/2006/table">
            <a:tbl>
              <a:tblPr firstRow="1" bandRow="1">
                <a:tableStyleId>{5C22544A-7EE6-4342-B048-85BDC9FD1C3A}</a:tableStyleId>
              </a:tblPr>
              <a:tblGrid>
                <a:gridCol w="544660">
                  <a:extLst>
                    <a:ext uri="{9D8B030D-6E8A-4147-A177-3AD203B41FA5}">
                      <a16:colId xmlns:a16="http://schemas.microsoft.com/office/drawing/2014/main" val="20000"/>
                    </a:ext>
                  </a:extLst>
                </a:gridCol>
                <a:gridCol w="1320276">
                  <a:extLst>
                    <a:ext uri="{9D8B030D-6E8A-4147-A177-3AD203B41FA5}">
                      <a16:colId xmlns:a16="http://schemas.microsoft.com/office/drawing/2014/main" val="20001"/>
                    </a:ext>
                  </a:extLst>
                </a:gridCol>
                <a:gridCol w="1320276">
                  <a:extLst>
                    <a:ext uri="{9D8B030D-6E8A-4147-A177-3AD203B41FA5}">
                      <a16:colId xmlns:a16="http://schemas.microsoft.com/office/drawing/2014/main" val="20002"/>
                    </a:ext>
                  </a:extLst>
                </a:gridCol>
                <a:gridCol w="1584331">
                  <a:extLst>
                    <a:ext uri="{9D8B030D-6E8A-4147-A177-3AD203B41FA5}">
                      <a16:colId xmlns:a16="http://schemas.microsoft.com/office/drawing/2014/main" val="20003"/>
                    </a:ext>
                  </a:extLst>
                </a:gridCol>
                <a:gridCol w="1942404">
                  <a:extLst>
                    <a:ext uri="{9D8B030D-6E8A-4147-A177-3AD203B41FA5}">
                      <a16:colId xmlns:a16="http://schemas.microsoft.com/office/drawing/2014/main" val="20004"/>
                    </a:ext>
                  </a:extLst>
                </a:gridCol>
              </a:tblGrid>
              <a:tr h="370840">
                <a:tc>
                  <a:txBody>
                    <a:bodyPr/>
                    <a:lstStyle/>
                    <a:p>
                      <a:pPr algn="ctr"/>
                      <a:r>
                        <a:rPr lang="en-US" dirty="0" smtClean="0"/>
                        <a:t>#</a:t>
                      </a:r>
                      <a:endParaRPr lang="en-US" dirty="0"/>
                    </a:p>
                  </a:txBody>
                  <a:tcPr marL="80932" marR="80932" anchor="ctr"/>
                </a:tc>
                <a:tc>
                  <a:txBody>
                    <a:bodyPr/>
                    <a:lstStyle/>
                    <a:p>
                      <a:pPr algn="ctr"/>
                      <a:r>
                        <a:rPr lang="en-US" dirty="0" smtClean="0"/>
                        <a:t>Option A</a:t>
                      </a:r>
                      <a:endParaRPr lang="en-US" dirty="0"/>
                    </a:p>
                  </a:txBody>
                  <a:tcPr marL="80932" marR="80932" anchor="ctr"/>
                </a:tc>
                <a:tc>
                  <a:txBody>
                    <a:bodyPr/>
                    <a:lstStyle/>
                    <a:p>
                      <a:pPr algn="ctr"/>
                      <a:r>
                        <a:rPr lang="en-US" dirty="0" smtClean="0"/>
                        <a:t>Option B</a:t>
                      </a:r>
                      <a:endParaRPr lang="en-US" dirty="0"/>
                    </a:p>
                  </a:txBody>
                  <a:tcPr marL="80932" marR="80932" anchor="ctr"/>
                </a:tc>
                <a:tc>
                  <a:txBody>
                    <a:bodyPr/>
                    <a:lstStyle/>
                    <a:p>
                      <a:pPr algn="ctr"/>
                      <a:r>
                        <a:rPr lang="en-US" dirty="0" smtClean="0"/>
                        <a:t>A,</a:t>
                      </a:r>
                      <a:r>
                        <a:rPr lang="en-US" baseline="0" dirty="0" smtClean="0"/>
                        <a:t> B, or Same?</a:t>
                      </a:r>
                      <a:endParaRPr lang="en-US" dirty="0"/>
                    </a:p>
                  </a:txBody>
                  <a:tcPr marL="80932" marR="80932" anchor="ctr"/>
                </a:tc>
                <a:tc>
                  <a:txBody>
                    <a:bodyPr/>
                    <a:lstStyle/>
                    <a:p>
                      <a:pPr algn="ctr"/>
                      <a:r>
                        <a:rPr lang="en-US" dirty="0" smtClean="0"/>
                        <a:t>Why?</a:t>
                      </a:r>
                      <a:endParaRPr lang="en-US" dirty="0"/>
                    </a:p>
                  </a:txBody>
                  <a:tcPr marL="80932" marR="80932" anchor="ctr"/>
                </a:tc>
                <a:extLst>
                  <a:ext uri="{0D108BD9-81ED-4DB2-BD59-A6C34878D82A}">
                    <a16:rowId xmlns:a16="http://schemas.microsoft.com/office/drawing/2014/main" val="10000"/>
                  </a:ext>
                </a:extLst>
              </a:tr>
              <a:tr h="373079">
                <a:tc>
                  <a:txBody>
                    <a:bodyPr/>
                    <a:lstStyle/>
                    <a:p>
                      <a:pPr algn="ctr"/>
                      <a:r>
                        <a:rPr lang="en-US" dirty="0" smtClean="0"/>
                        <a:t>1</a:t>
                      </a:r>
                      <a:endParaRPr lang="en-US" dirty="0"/>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a:p>
                  </a:txBody>
                  <a:tcPr marL="80932" marR="80932"/>
                </a:tc>
                <a:tc>
                  <a:txBody>
                    <a:bodyPr/>
                    <a:lstStyle/>
                    <a:p>
                      <a:endParaRPr lang="en-US"/>
                    </a:p>
                  </a:txBody>
                  <a:tcPr marL="80932" marR="80932"/>
                </a:tc>
                <a:extLst>
                  <a:ext uri="{0D108BD9-81ED-4DB2-BD59-A6C34878D82A}">
                    <a16:rowId xmlns:a16="http://schemas.microsoft.com/office/drawing/2014/main" val="10001"/>
                  </a:ext>
                </a:extLst>
              </a:tr>
              <a:tr h="370840">
                <a:tc>
                  <a:txBody>
                    <a:bodyPr/>
                    <a:lstStyle/>
                    <a:p>
                      <a:pPr algn="ctr"/>
                      <a:r>
                        <a:rPr lang="en-US" dirty="0" smtClean="0"/>
                        <a:t>2</a:t>
                      </a:r>
                      <a:endParaRPr lang="en-US" dirty="0"/>
                    </a:p>
                  </a:txBody>
                  <a:tcPr marL="80932" marR="80932"/>
                </a:tc>
                <a:tc>
                  <a:txBody>
                    <a:bodyPr/>
                    <a:lstStyle/>
                    <a:p>
                      <a:endParaRPr lang="en-US" dirty="0"/>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a:p>
                  </a:txBody>
                  <a:tcPr marL="80932" marR="80932"/>
                </a:tc>
                <a:extLst>
                  <a:ext uri="{0D108BD9-81ED-4DB2-BD59-A6C34878D82A}">
                    <a16:rowId xmlns:a16="http://schemas.microsoft.com/office/drawing/2014/main" val="10002"/>
                  </a:ext>
                </a:extLst>
              </a:tr>
              <a:tr h="370840">
                <a:tc>
                  <a:txBody>
                    <a:bodyPr/>
                    <a:lstStyle/>
                    <a:p>
                      <a:pPr algn="ctr"/>
                      <a:r>
                        <a:rPr lang="en-US" dirty="0" smtClean="0"/>
                        <a:t>3</a:t>
                      </a:r>
                      <a:endParaRPr lang="en-US" dirty="0"/>
                    </a:p>
                  </a:txBody>
                  <a:tcPr marL="80932" marR="80932"/>
                </a:tc>
                <a:tc>
                  <a:txBody>
                    <a:bodyPr/>
                    <a:lstStyle/>
                    <a:p>
                      <a:endParaRPr lang="en-US" dirty="0"/>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a:p>
                  </a:txBody>
                  <a:tcPr marL="80932" marR="80932"/>
                </a:tc>
                <a:extLst>
                  <a:ext uri="{0D108BD9-81ED-4DB2-BD59-A6C34878D82A}">
                    <a16:rowId xmlns:a16="http://schemas.microsoft.com/office/drawing/2014/main" val="10003"/>
                  </a:ext>
                </a:extLst>
              </a:tr>
              <a:tr h="370840">
                <a:tc>
                  <a:txBody>
                    <a:bodyPr/>
                    <a:lstStyle/>
                    <a:p>
                      <a:pPr algn="ctr"/>
                      <a:r>
                        <a:rPr lang="en-US" dirty="0" smtClean="0"/>
                        <a:t>4</a:t>
                      </a:r>
                      <a:endParaRPr lang="en-US" dirty="0"/>
                    </a:p>
                  </a:txBody>
                  <a:tcPr marL="80932" marR="80932"/>
                </a:tc>
                <a:tc>
                  <a:txBody>
                    <a:bodyPr/>
                    <a:lstStyle/>
                    <a:p>
                      <a:endParaRPr lang="en-US" dirty="0"/>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a:p>
                  </a:txBody>
                  <a:tcPr marL="80932" marR="80932"/>
                </a:tc>
                <a:extLst>
                  <a:ext uri="{0D108BD9-81ED-4DB2-BD59-A6C34878D82A}">
                    <a16:rowId xmlns:a16="http://schemas.microsoft.com/office/drawing/2014/main" val="10004"/>
                  </a:ext>
                </a:extLst>
              </a:tr>
              <a:tr h="370840">
                <a:tc>
                  <a:txBody>
                    <a:bodyPr/>
                    <a:lstStyle/>
                    <a:p>
                      <a:pPr algn="ctr"/>
                      <a:r>
                        <a:rPr lang="en-US" dirty="0" smtClean="0"/>
                        <a:t>5</a:t>
                      </a:r>
                      <a:endParaRPr lang="en-US" dirty="0"/>
                    </a:p>
                  </a:txBody>
                  <a:tcPr marL="80932" marR="80932"/>
                </a:tc>
                <a:tc>
                  <a:txBody>
                    <a:bodyPr/>
                    <a:lstStyle/>
                    <a:p>
                      <a:endParaRPr lang="en-US" dirty="0"/>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a:p>
                  </a:txBody>
                  <a:tcPr marL="80932" marR="80932"/>
                </a:tc>
                <a:extLst>
                  <a:ext uri="{0D108BD9-81ED-4DB2-BD59-A6C34878D82A}">
                    <a16:rowId xmlns:a16="http://schemas.microsoft.com/office/drawing/2014/main" val="10005"/>
                  </a:ext>
                </a:extLst>
              </a:tr>
              <a:tr h="370840">
                <a:tc>
                  <a:txBody>
                    <a:bodyPr/>
                    <a:lstStyle/>
                    <a:p>
                      <a:pPr algn="ctr"/>
                      <a:r>
                        <a:rPr lang="en-US" dirty="0" smtClean="0"/>
                        <a:t>6</a:t>
                      </a:r>
                      <a:endParaRPr lang="en-US" dirty="0"/>
                    </a:p>
                  </a:txBody>
                  <a:tcPr marL="80932" marR="80932"/>
                </a:tc>
                <a:tc>
                  <a:txBody>
                    <a:bodyPr/>
                    <a:lstStyle/>
                    <a:p>
                      <a:endParaRPr lang="en-US" dirty="0"/>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a:p>
                  </a:txBody>
                  <a:tcPr marL="80932" marR="80932"/>
                </a:tc>
                <a:extLst>
                  <a:ext uri="{0D108BD9-81ED-4DB2-BD59-A6C34878D82A}">
                    <a16:rowId xmlns:a16="http://schemas.microsoft.com/office/drawing/2014/main" val="10006"/>
                  </a:ext>
                </a:extLst>
              </a:tr>
              <a:tr h="370840">
                <a:tc>
                  <a:txBody>
                    <a:bodyPr/>
                    <a:lstStyle/>
                    <a:p>
                      <a:pPr algn="ctr"/>
                      <a:r>
                        <a:rPr lang="en-US" dirty="0" smtClean="0"/>
                        <a:t>7</a:t>
                      </a:r>
                      <a:endParaRPr lang="en-US" dirty="0"/>
                    </a:p>
                  </a:txBody>
                  <a:tcPr marL="80932" marR="80932"/>
                </a:tc>
                <a:tc>
                  <a:txBody>
                    <a:bodyPr/>
                    <a:lstStyle/>
                    <a:p>
                      <a:endParaRPr lang="en-US" dirty="0"/>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a:p>
                  </a:txBody>
                  <a:tcPr marL="80932" marR="80932"/>
                </a:tc>
                <a:extLst>
                  <a:ext uri="{0D108BD9-81ED-4DB2-BD59-A6C34878D82A}">
                    <a16:rowId xmlns:a16="http://schemas.microsoft.com/office/drawing/2014/main" val="10007"/>
                  </a:ext>
                </a:extLst>
              </a:tr>
              <a:tr h="370840">
                <a:tc>
                  <a:txBody>
                    <a:bodyPr/>
                    <a:lstStyle/>
                    <a:p>
                      <a:pPr algn="ctr"/>
                      <a:r>
                        <a:rPr lang="en-US" dirty="0" smtClean="0"/>
                        <a:t>8</a:t>
                      </a:r>
                      <a:endParaRPr lang="en-US" dirty="0"/>
                    </a:p>
                  </a:txBody>
                  <a:tcPr marL="80932" marR="80932"/>
                </a:tc>
                <a:tc>
                  <a:txBody>
                    <a:bodyPr/>
                    <a:lstStyle/>
                    <a:p>
                      <a:endParaRPr lang="en-US" dirty="0"/>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a:p>
                  </a:txBody>
                  <a:tcPr marL="80932" marR="80932"/>
                </a:tc>
                <a:extLst>
                  <a:ext uri="{0D108BD9-81ED-4DB2-BD59-A6C34878D82A}">
                    <a16:rowId xmlns:a16="http://schemas.microsoft.com/office/drawing/2014/main" val="10008"/>
                  </a:ext>
                </a:extLst>
              </a:tr>
              <a:tr h="370840">
                <a:tc>
                  <a:txBody>
                    <a:bodyPr/>
                    <a:lstStyle/>
                    <a:p>
                      <a:pPr algn="ctr"/>
                      <a:r>
                        <a:rPr lang="en-US" dirty="0" smtClean="0"/>
                        <a:t>9</a:t>
                      </a:r>
                      <a:endParaRPr lang="en-US" dirty="0"/>
                    </a:p>
                  </a:txBody>
                  <a:tcPr marL="80932" marR="80932"/>
                </a:tc>
                <a:tc>
                  <a:txBody>
                    <a:bodyPr/>
                    <a:lstStyle/>
                    <a:p>
                      <a:endParaRPr lang="en-US"/>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dirty="0"/>
                    </a:p>
                  </a:txBody>
                  <a:tcPr marL="80932" marR="80932"/>
                </a:tc>
                <a:extLst>
                  <a:ext uri="{0D108BD9-81ED-4DB2-BD59-A6C34878D82A}">
                    <a16:rowId xmlns:a16="http://schemas.microsoft.com/office/drawing/2014/main" val="10009"/>
                  </a:ext>
                </a:extLst>
              </a:tr>
              <a:tr h="370840">
                <a:tc>
                  <a:txBody>
                    <a:bodyPr/>
                    <a:lstStyle/>
                    <a:p>
                      <a:pPr algn="ctr"/>
                      <a:r>
                        <a:rPr lang="en-US" dirty="0" smtClean="0"/>
                        <a:t>10</a:t>
                      </a:r>
                      <a:endParaRPr lang="en-US" dirty="0"/>
                    </a:p>
                  </a:txBody>
                  <a:tcPr marL="80932" marR="80932"/>
                </a:tc>
                <a:tc>
                  <a:txBody>
                    <a:bodyPr/>
                    <a:lstStyle/>
                    <a:p>
                      <a:endParaRPr lang="en-US"/>
                    </a:p>
                  </a:txBody>
                  <a:tcPr marL="80932" marR="80932"/>
                </a:tc>
                <a:tc>
                  <a:txBody>
                    <a:bodyPr/>
                    <a:lstStyle/>
                    <a:p>
                      <a:endParaRPr lang="en-US" dirty="0"/>
                    </a:p>
                  </a:txBody>
                  <a:tcPr marL="80932" marR="80932"/>
                </a:tc>
                <a:tc>
                  <a:txBody>
                    <a:bodyPr/>
                    <a:lstStyle/>
                    <a:p>
                      <a:endParaRPr lang="en-US"/>
                    </a:p>
                  </a:txBody>
                  <a:tcPr marL="80932" marR="80932"/>
                </a:tc>
                <a:tc>
                  <a:txBody>
                    <a:bodyPr/>
                    <a:lstStyle/>
                    <a:p>
                      <a:endParaRPr lang="en-US" dirty="0"/>
                    </a:p>
                  </a:txBody>
                  <a:tcPr marL="80932" marR="80932"/>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2671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79463" y="380999"/>
            <a:ext cx="7583487" cy="1447801"/>
          </a:xfrm>
          <a:ln>
            <a:miter lim="800000"/>
            <a:headEnd/>
            <a:tailEnd/>
          </a:ln>
        </p:spPr>
        <p:txBody>
          <a:bodyPr>
            <a:scene3d>
              <a:camera prst="orthographicFront"/>
              <a:lightRig rig="threePt" dir="t"/>
            </a:scene3d>
            <a:flatTx/>
          </a:bodyPr>
          <a:lstStyle/>
          <a:p>
            <a:pPr algn="ctr" eaLnBrk="1" hangingPunct="1">
              <a:defRPr/>
            </a:pPr>
            <a:r>
              <a:rPr lang="en-US" sz="3200" b="1" dirty="0" smtClean="0">
                <a:effectLst>
                  <a:outerShdw blurRad="38100" dist="38100" dir="2700000" algn="tl">
                    <a:srgbClr val="000000">
                      <a:alpha val="43137"/>
                    </a:srgbClr>
                  </a:outerShdw>
                </a:effectLst>
              </a:rPr>
              <a:t>Check Your Understanding: </a:t>
            </a:r>
            <a:r>
              <a:rPr lang="en-US" sz="3200" b="1" dirty="0">
                <a:effectLst>
                  <a:outerShdw blurRad="38100" dist="38100" dir="2700000" algn="tl">
                    <a:srgbClr val="000000">
                      <a:alpha val="43137"/>
                    </a:srgbClr>
                  </a:outerShdw>
                </a:effectLst>
              </a:rPr>
              <a:t>Momentous Activities</a:t>
            </a:r>
          </a:p>
        </p:txBody>
      </p:sp>
      <p:sp>
        <p:nvSpPr>
          <p:cNvPr id="60419" name="Rectangle 3"/>
          <p:cNvSpPr>
            <a:spLocks noGrp="1" noChangeArrowheads="1"/>
          </p:cNvSpPr>
          <p:nvPr>
            <p:ph idx="1"/>
          </p:nvPr>
        </p:nvSpPr>
        <p:spPr>
          <a:xfrm>
            <a:off x="779463" y="2008908"/>
            <a:ext cx="7583487" cy="4028821"/>
          </a:xfrm>
          <a:ln>
            <a:miter lim="800000"/>
            <a:headEnd/>
            <a:tailEnd/>
          </a:ln>
        </p:spPr>
        <p:txBody>
          <a:bodyPr>
            <a:normAutofit/>
            <a:scene3d>
              <a:camera prst="orthographicFront"/>
              <a:lightRig rig="threePt" dir="t"/>
            </a:scene3d>
            <a:flatTx/>
          </a:bodyPr>
          <a:lstStyle/>
          <a:p>
            <a:pPr eaLnBrk="1" hangingPunct="1">
              <a:buFont typeface="Wingdings" pitchFamily="2" charset="2"/>
              <a:buChar char="§"/>
              <a:defRPr/>
            </a:pPr>
            <a:r>
              <a:rPr lang="en-US" sz="2800" dirty="0"/>
              <a:t>In the following two questions, evaluate the possible answers and carefully choose the correct answer. </a:t>
            </a:r>
          </a:p>
          <a:p>
            <a:pPr eaLnBrk="1" hangingPunct="1">
              <a:buFont typeface="Wingdings" pitchFamily="2" charset="2"/>
              <a:buChar char="§"/>
              <a:defRPr/>
            </a:pPr>
            <a:r>
              <a:rPr lang="en-US" sz="2800" dirty="0"/>
              <a:t>Write your reasoning down with a summary of the question in your journal.</a:t>
            </a:r>
          </a:p>
        </p:txBody>
      </p:sp>
    </p:spTree>
    <p:extLst>
      <p:ext uri="{BB962C8B-B14F-4D97-AF65-F5344CB8AC3E}">
        <p14:creationId xmlns:p14="http://schemas.microsoft.com/office/powerpoint/2010/main" val="3857061568"/>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800" b="1" dirty="0" err="1" smtClean="0">
                <a:effectLst>
                  <a:outerShdw blurRad="38100" dist="38100" dir="2700000" algn="tl">
                    <a:srgbClr val="000000">
                      <a:alpha val="43137"/>
                    </a:srgbClr>
                  </a:outerShdw>
                </a:effectLst>
              </a:rPr>
              <a:t>Nùmero</a:t>
            </a:r>
            <a:r>
              <a:rPr lang="en-US" sz="4800" b="1" dirty="0" smtClean="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Uno</a:t>
            </a:r>
          </a:p>
        </p:txBody>
      </p:sp>
      <p:sp>
        <p:nvSpPr>
          <p:cNvPr id="58371" name="Rectangle 3"/>
          <p:cNvSpPr>
            <a:spLocks noGrp="1" noChangeArrowheads="1"/>
          </p:cNvSpPr>
          <p:nvPr>
            <p:ph idx="1"/>
          </p:nvPr>
        </p:nvSpPr>
        <p:spPr>
          <a:xfrm>
            <a:off x="779463" y="1828799"/>
            <a:ext cx="7583487" cy="4433455"/>
          </a:xfrm>
          <a:ln>
            <a:miter lim="800000"/>
            <a:headEnd/>
            <a:tailEnd/>
          </a:ln>
        </p:spPr>
        <p:txBody>
          <a:bodyPr>
            <a:noAutofit/>
            <a:scene3d>
              <a:camera prst="orthographicFront"/>
              <a:lightRig rig="threePt" dir="t"/>
            </a:scene3d>
            <a:flatTx/>
          </a:bodyPr>
          <a:lstStyle/>
          <a:p>
            <a:pPr marL="609600" indent="-609600" eaLnBrk="1" hangingPunct="1">
              <a:lnSpc>
                <a:spcPct val="80000"/>
              </a:lnSpc>
              <a:spcAft>
                <a:spcPts val="1800"/>
              </a:spcAft>
              <a:buFont typeface="+mj-lt"/>
              <a:buAutoNum type="arabicPeriod"/>
              <a:defRPr/>
            </a:pPr>
            <a:r>
              <a:rPr lang="en-US" sz="2800" dirty="0"/>
              <a:t>Paul </a:t>
            </a:r>
            <a:r>
              <a:rPr lang="en-US" sz="2800" dirty="0" err="1"/>
              <a:t>deTrigga</a:t>
            </a:r>
            <a:r>
              <a:rPr lang="en-US" sz="2800" dirty="0"/>
              <a:t> fires a rifle. </a:t>
            </a:r>
            <a:r>
              <a:rPr lang="en-US" sz="2800" dirty="0" smtClean="0"/>
              <a:t>The </a:t>
            </a:r>
            <a:r>
              <a:rPr lang="en-US" sz="2800" dirty="0"/>
              <a:t>rifle recoils from firing the bullet. </a:t>
            </a:r>
            <a:r>
              <a:rPr lang="en-US" sz="2800" dirty="0" smtClean="0"/>
              <a:t>The </a:t>
            </a:r>
            <a:r>
              <a:rPr lang="en-US" sz="2800" dirty="0"/>
              <a:t>acceleration of the rifle’s recoil is small because the</a:t>
            </a:r>
            <a:r>
              <a:rPr lang="en-US" sz="2800" dirty="0" smtClean="0"/>
              <a:t>:</a:t>
            </a:r>
            <a:endParaRPr lang="en-US" sz="2800" dirty="0"/>
          </a:p>
          <a:p>
            <a:pPr marL="1273175" lvl="2" indent="-533400">
              <a:lnSpc>
                <a:spcPct val="80000"/>
              </a:lnSpc>
              <a:buFont typeface="+mj-lt"/>
              <a:buAutoNum type="alphaLcPeriod"/>
              <a:defRPr/>
            </a:pPr>
            <a:r>
              <a:rPr lang="en-US" sz="2800" dirty="0"/>
              <a:t>Force against the rifle is less than the force against the bullet</a:t>
            </a:r>
          </a:p>
          <a:p>
            <a:pPr marL="1273175" lvl="2" indent="-533400">
              <a:lnSpc>
                <a:spcPct val="80000"/>
              </a:lnSpc>
              <a:buFont typeface="+mj-lt"/>
              <a:buAutoNum type="alphaLcPeriod"/>
              <a:defRPr/>
            </a:pPr>
            <a:r>
              <a:rPr lang="en-US" sz="2800" dirty="0"/>
              <a:t>Acceleration is mainly concentrated in the bullet since it is being fired.</a:t>
            </a:r>
          </a:p>
          <a:p>
            <a:pPr marL="1273175" lvl="2" indent="-533400">
              <a:lnSpc>
                <a:spcPct val="80000"/>
              </a:lnSpc>
              <a:buFont typeface="+mj-lt"/>
              <a:buAutoNum type="alphaLcPeriod"/>
              <a:defRPr/>
            </a:pPr>
            <a:r>
              <a:rPr lang="en-US" sz="2800" dirty="0"/>
              <a:t>Rifle has more mass than the bullet.</a:t>
            </a:r>
          </a:p>
          <a:p>
            <a:pPr marL="1273175" lvl="2" indent="-533400">
              <a:lnSpc>
                <a:spcPct val="80000"/>
              </a:lnSpc>
              <a:buFont typeface="+mj-lt"/>
              <a:buAutoNum type="alphaLcPeriod"/>
              <a:defRPr/>
            </a:pPr>
            <a:r>
              <a:rPr lang="en-US" sz="2800" dirty="0"/>
              <a:t>Momentum of the rifle has changed</a:t>
            </a:r>
          </a:p>
          <a:p>
            <a:pPr marL="1273175" lvl="2" indent="-533400">
              <a:lnSpc>
                <a:spcPct val="80000"/>
              </a:lnSpc>
              <a:buFont typeface="+mj-lt"/>
              <a:buAutoNum type="alphaLcPeriod"/>
              <a:defRPr/>
            </a:pPr>
            <a:r>
              <a:rPr lang="en-US" sz="2800" dirty="0"/>
              <a:t>None of these</a:t>
            </a:r>
          </a:p>
        </p:txBody>
      </p:sp>
    </p:spTree>
    <p:extLst>
      <p:ext uri="{BB962C8B-B14F-4D97-AF65-F5344CB8AC3E}">
        <p14:creationId xmlns:p14="http://schemas.microsoft.com/office/powerpoint/2010/main" val="242479670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8371">
                                            <p:txEl>
                                              <p:pRg st="3" end="3"/>
                                            </p:txEl>
                                          </p:spTgt>
                                        </p:tgtEl>
                                        <p:attrNameLst>
                                          <p:attrName>style.color</p:attrName>
                                        </p:attrNameLst>
                                      </p:cBhvr>
                                      <p:to>
                                        <a:schemeClr val="hlink"/>
                                      </p:to>
                                    </p:animClr>
                                    <p:animClr clrSpc="rgb" dir="cw">
                                      <p:cBhvr>
                                        <p:cTn id="7" dur="500" fill="hold"/>
                                        <p:tgtEl>
                                          <p:spTgt spid="58371">
                                            <p:txEl>
                                              <p:pRg st="3" end="3"/>
                                            </p:txEl>
                                          </p:spTgt>
                                        </p:tgtEl>
                                        <p:attrNameLst>
                                          <p:attrName>fillcolor</p:attrName>
                                        </p:attrNameLst>
                                      </p:cBhvr>
                                      <p:to>
                                        <a:schemeClr val="hlink"/>
                                      </p:to>
                                    </p:animClr>
                                    <p:set>
                                      <p:cBhvr>
                                        <p:cTn id="8" dur="500" fill="hold"/>
                                        <p:tgtEl>
                                          <p:spTgt spid="58371">
                                            <p:txEl>
                                              <p:pRg st="3" end="3"/>
                                            </p:txEl>
                                          </p:spTgt>
                                        </p:tgtEl>
                                        <p:attrNameLst>
                                          <p:attrName>fill.type</p:attrName>
                                        </p:attrNameLst>
                                      </p:cBhvr>
                                      <p:to>
                                        <p:strVal val="solid"/>
                                      </p:to>
                                    </p:set>
                                    <p:set>
                                      <p:cBhvr>
                                        <p:cTn id="9" dur="500" fill="hold"/>
                                        <p:tgtEl>
                                          <p:spTgt spid="58371">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79463" y="334506"/>
            <a:ext cx="7583487" cy="1044388"/>
          </a:xfrm>
          <a:ln>
            <a:miter lim="800000"/>
            <a:headEnd/>
            <a:tailEnd/>
          </a:ln>
        </p:spPr>
        <p:txBody>
          <a:bodyPr>
            <a:scene3d>
              <a:camera prst="orthographicFront"/>
              <a:lightRig rig="threePt" dir="t"/>
            </a:scene3d>
            <a:flatTx/>
          </a:bodyPr>
          <a:lstStyle/>
          <a:p>
            <a:pPr algn="ctr">
              <a:defRPr/>
            </a:pPr>
            <a:r>
              <a:rPr lang="en-US" sz="4800" b="1" dirty="0" err="1" smtClean="0">
                <a:effectLst>
                  <a:outerShdw blurRad="38100" dist="38100" dir="2700000" algn="tl">
                    <a:srgbClr val="000000">
                      <a:alpha val="43137"/>
                    </a:srgbClr>
                  </a:outerShdw>
                </a:effectLst>
              </a:rPr>
              <a:t>Nummer</a:t>
            </a:r>
            <a:r>
              <a:rPr lang="en-US" sz="4800" b="1" dirty="0" smtClean="0">
                <a:effectLst>
                  <a:outerShdw blurRad="38100" dist="38100" dir="2700000" algn="tl">
                    <a:srgbClr val="000000">
                      <a:alpha val="43137"/>
                    </a:srgbClr>
                  </a:outerShdw>
                </a:effectLst>
              </a:rPr>
              <a:t> </a:t>
            </a:r>
            <a:r>
              <a:rPr lang="en-US" sz="4800" b="1" dirty="0" err="1" smtClean="0">
                <a:effectLst>
                  <a:outerShdw blurRad="38100" dist="38100" dir="2700000" algn="tl">
                    <a:srgbClr val="000000">
                      <a:alpha val="43137"/>
                    </a:srgbClr>
                  </a:outerShdw>
                </a:effectLst>
              </a:rPr>
              <a:t>Zwei</a:t>
            </a:r>
            <a:endParaRPr lang="en-US" sz="4400" dirty="0"/>
          </a:p>
        </p:txBody>
      </p:sp>
      <p:sp>
        <p:nvSpPr>
          <p:cNvPr id="59395" name="Rectangle 3"/>
          <p:cNvSpPr>
            <a:spLocks noGrp="1" noChangeArrowheads="1"/>
          </p:cNvSpPr>
          <p:nvPr>
            <p:ph idx="1"/>
          </p:nvPr>
        </p:nvSpPr>
        <p:spPr>
          <a:xfrm>
            <a:off x="779463" y="1573079"/>
            <a:ext cx="7678737" cy="4827722"/>
          </a:xfrm>
          <a:ln>
            <a:miter lim="800000"/>
            <a:headEnd/>
            <a:tailEnd/>
          </a:ln>
        </p:spPr>
        <p:txBody>
          <a:bodyPr>
            <a:normAutofit fontScale="92500"/>
            <a:scene3d>
              <a:camera prst="orthographicFront"/>
              <a:lightRig rig="threePt" dir="t"/>
            </a:scene3d>
            <a:flatTx/>
          </a:bodyPr>
          <a:lstStyle/>
          <a:p>
            <a:pPr marL="609600" indent="-609600" eaLnBrk="1" hangingPunct="1">
              <a:lnSpc>
                <a:spcPct val="80000"/>
              </a:lnSpc>
              <a:spcAft>
                <a:spcPts val="1800"/>
              </a:spcAft>
              <a:buFont typeface="+mj-lt"/>
              <a:buAutoNum type="arabicPeriod" startAt="2"/>
              <a:defRPr/>
            </a:pPr>
            <a:r>
              <a:rPr lang="en-US" sz="2800" dirty="0"/>
              <a:t>Pat, a karate expert, executes a swift blow and severs a cement block with her bare hand. </a:t>
            </a:r>
            <a:r>
              <a:rPr lang="en-US" sz="2800" dirty="0" smtClean="0"/>
              <a:t>Which of the following are true statements? </a:t>
            </a:r>
            <a:endParaRPr lang="en-US" sz="2800" dirty="0"/>
          </a:p>
          <a:p>
            <a:pPr marL="1273175" lvl="2" indent="-533400">
              <a:lnSpc>
                <a:spcPct val="80000"/>
              </a:lnSpc>
              <a:buFont typeface="+mj-lt"/>
              <a:buAutoNum type="alphaLcPeriod"/>
              <a:defRPr/>
            </a:pPr>
            <a:r>
              <a:rPr lang="en-US" sz="2800" dirty="0"/>
              <a:t>The impulse on both the block and Pat’s hand have the same magnitude.</a:t>
            </a:r>
          </a:p>
          <a:p>
            <a:pPr marL="1273175" lvl="2" indent="-533400">
              <a:lnSpc>
                <a:spcPct val="80000"/>
              </a:lnSpc>
              <a:buFont typeface="+mj-lt"/>
              <a:buAutoNum type="alphaLcPeriod"/>
              <a:defRPr/>
            </a:pPr>
            <a:r>
              <a:rPr lang="en-US" sz="2800" dirty="0"/>
              <a:t>The force on both the block and Pat’s hand have the same magnitude.</a:t>
            </a:r>
          </a:p>
          <a:p>
            <a:pPr marL="1273175" lvl="2" indent="-533400">
              <a:lnSpc>
                <a:spcPct val="80000"/>
              </a:lnSpc>
              <a:buFont typeface="+mj-lt"/>
              <a:buAutoNum type="alphaLcPeriod"/>
              <a:defRPr/>
            </a:pPr>
            <a:r>
              <a:rPr lang="en-US" sz="2800" dirty="0"/>
              <a:t>The time of impact on both the block and Pat’s hand is the same.</a:t>
            </a:r>
          </a:p>
          <a:p>
            <a:pPr marL="1273175" lvl="2" indent="-533400">
              <a:lnSpc>
                <a:spcPct val="80000"/>
              </a:lnSpc>
              <a:buFont typeface="+mj-lt"/>
              <a:buAutoNum type="alphaLcPeriod"/>
              <a:defRPr/>
            </a:pPr>
            <a:r>
              <a:rPr lang="en-US" sz="2800" dirty="0"/>
              <a:t>All of the above</a:t>
            </a:r>
          </a:p>
          <a:p>
            <a:pPr marL="1273175" lvl="2" indent="-533400">
              <a:lnSpc>
                <a:spcPct val="80000"/>
              </a:lnSpc>
              <a:buFont typeface="+mj-lt"/>
              <a:buAutoNum type="alphaLcPeriod"/>
              <a:defRPr/>
            </a:pPr>
            <a:r>
              <a:rPr lang="en-US" sz="2800" dirty="0"/>
              <a:t>None of the above</a:t>
            </a:r>
          </a:p>
        </p:txBody>
      </p:sp>
    </p:spTree>
    <p:extLst>
      <p:ext uri="{BB962C8B-B14F-4D97-AF65-F5344CB8AC3E}">
        <p14:creationId xmlns:p14="http://schemas.microsoft.com/office/powerpoint/2010/main" val="351036127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9395">
                                            <p:txEl>
                                              <p:pRg st="4" end="4"/>
                                            </p:txEl>
                                          </p:spTgt>
                                        </p:tgtEl>
                                        <p:attrNameLst>
                                          <p:attrName>style.color</p:attrName>
                                        </p:attrNameLst>
                                      </p:cBhvr>
                                      <p:to>
                                        <a:schemeClr val="hlink"/>
                                      </p:to>
                                    </p:animClr>
                                    <p:animClr clrSpc="rgb" dir="cw">
                                      <p:cBhvr>
                                        <p:cTn id="7" dur="500" fill="hold"/>
                                        <p:tgtEl>
                                          <p:spTgt spid="59395">
                                            <p:txEl>
                                              <p:pRg st="4" end="4"/>
                                            </p:txEl>
                                          </p:spTgt>
                                        </p:tgtEl>
                                        <p:attrNameLst>
                                          <p:attrName>fillcolor</p:attrName>
                                        </p:attrNameLst>
                                      </p:cBhvr>
                                      <p:to>
                                        <a:schemeClr val="hlink"/>
                                      </p:to>
                                    </p:animClr>
                                    <p:set>
                                      <p:cBhvr>
                                        <p:cTn id="8" dur="500" fill="hold"/>
                                        <p:tgtEl>
                                          <p:spTgt spid="59395">
                                            <p:txEl>
                                              <p:pRg st="4" end="4"/>
                                            </p:txEl>
                                          </p:spTgt>
                                        </p:tgtEl>
                                        <p:attrNameLst>
                                          <p:attrName>fill.type</p:attrName>
                                        </p:attrNameLst>
                                      </p:cBhvr>
                                      <p:to>
                                        <p:strVal val="solid"/>
                                      </p:to>
                                    </p:set>
                                    <p:set>
                                      <p:cBhvr>
                                        <p:cTn id="9" dur="500" fill="hold"/>
                                        <p:tgtEl>
                                          <p:spTgt spid="5939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79463" y="381000"/>
            <a:ext cx="7583487" cy="1350818"/>
          </a:xfrm>
          <a:ln>
            <a:miter lim="800000"/>
            <a:headEnd/>
            <a:tailEnd/>
          </a:ln>
        </p:spPr>
        <p:txBody>
          <a:bodyPr>
            <a:normAutofit fontScale="90000"/>
            <a:scene3d>
              <a:camera prst="orthographicFront"/>
              <a:lightRig rig="threePt" dir="t"/>
            </a:scene3d>
            <a:flatTx/>
          </a:bodyPr>
          <a:lstStyle/>
          <a:p>
            <a:pPr algn="ctr">
              <a:defRPr/>
            </a:pPr>
            <a:r>
              <a:rPr lang="en-US" sz="4400" b="1" dirty="0">
                <a:effectLst>
                  <a:outerShdw blurRad="38100" dist="38100" dir="2700000" algn="tl">
                    <a:srgbClr val="000000">
                      <a:alpha val="43137"/>
                    </a:srgbClr>
                  </a:outerShdw>
                </a:effectLst>
              </a:rPr>
              <a:t>Think-Pair-Share: </a:t>
            </a:r>
            <a:br>
              <a:rPr lang="en-US" sz="4400"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Impulse in Car Crashes</a:t>
            </a:r>
            <a:endParaRPr lang="en-US" sz="4400" dirty="0"/>
          </a:p>
        </p:txBody>
      </p:sp>
      <p:sp>
        <p:nvSpPr>
          <p:cNvPr id="78851" name="Rectangle 3"/>
          <p:cNvSpPr>
            <a:spLocks noGrp="1" noChangeArrowheads="1"/>
          </p:cNvSpPr>
          <p:nvPr>
            <p:ph idx="1"/>
          </p:nvPr>
        </p:nvSpPr>
        <p:spPr>
          <a:xfrm>
            <a:off x="779463" y="1855014"/>
            <a:ext cx="7583487" cy="4658325"/>
          </a:xfrm>
          <a:ln>
            <a:miter lim="800000"/>
            <a:headEnd/>
            <a:tailEnd/>
          </a:ln>
        </p:spPr>
        <p:txBody>
          <a:bodyPr>
            <a:normAutofit lnSpcReduction="10000"/>
            <a:scene3d>
              <a:camera prst="orthographicFront"/>
              <a:lightRig rig="threePt" dir="t"/>
            </a:scene3d>
            <a:flatTx/>
          </a:bodyPr>
          <a:lstStyle/>
          <a:p>
            <a:pPr eaLnBrk="1" hangingPunct="1">
              <a:buFont typeface="Wingdings" pitchFamily="2" charset="2"/>
              <a:buChar char="§"/>
              <a:defRPr/>
            </a:pPr>
            <a:r>
              <a:rPr lang="en-US" sz="2800" dirty="0"/>
              <a:t>In a car collision, the driver’s body must change speed from a high value to zero.  This is true whether or not an airbag is used, so why use an airbag?  How does it reduce injuries?  Explain using momentum and impulse</a:t>
            </a:r>
            <a:r>
              <a:rPr lang="en-US" sz="2800" dirty="0" smtClean="0"/>
              <a:t>.</a:t>
            </a:r>
          </a:p>
          <a:p>
            <a:pPr>
              <a:buFont typeface="Wingdings" pitchFamily="2" charset="2"/>
              <a:buChar char="§"/>
              <a:defRPr/>
            </a:pPr>
            <a:r>
              <a:rPr lang="en-US" sz="2800" dirty="0">
                <a:solidFill>
                  <a:schemeClr val="accent3">
                    <a:lumMod val="60000"/>
                    <a:lumOff val="40000"/>
                  </a:schemeClr>
                </a:solidFill>
                <a:ea typeface="ヒラギノ角ゴ Pro W3" pitchFamily="-65" charset="-128"/>
              </a:rPr>
              <a:t>The air bag increases the time over which the force is applied. Since the change in momentum is the same, this means that the impulse is the same. So increasing time decreases force</a:t>
            </a:r>
            <a:r>
              <a:rPr lang="en-US" sz="2800" dirty="0" smtClean="0">
                <a:solidFill>
                  <a:schemeClr val="accent3">
                    <a:lumMod val="60000"/>
                    <a:lumOff val="40000"/>
                  </a:schemeClr>
                </a:solidFill>
                <a:ea typeface="ヒラギノ角ゴ Pro W3" pitchFamily="-65" charset="-128"/>
              </a:rPr>
              <a:t>!</a:t>
            </a:r>
            <a:endParaRPr lang="en-US" sz="2800" dirty="0">
              <a:solidFill>
                <a:schemeClr val="accent3">
                  <a:lumMod val="60000"/>
                  <a:lumOff val="40000"/>
                </a:schemeClr>
              </a:solidFill>
              <a:ea typeface="ヒラギノ角ゴ Pro W3" pitchFamily="-65" charset="-128"/>
            </a:endParaRPr>
          </a:p>
        </p:txBody>
      </p:sp>
    </p:spTree>
    <p:extLst>
      <p:ext uri="{BB962C8B-B14F-4D97-AF65-F5344CB8AC3E}">
        <p14:creationId xmlns:p14="http://schemas.microsoft.com/office/powerpoint/2010/main" val="36395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79463" y="381000"/>
            <a:ext cx="7583487" cy="1447800"/>
          </a:xfrm>
          <a:ln>
            <a:miter lim="800000"/>
            <a:headEnd/>
            <a:tailEnd/>
          </a:ln>
        </p:spPr>
        <p:txBody>
          <a:bodyPr>
            <a:scene3d>
              <a:camera prst="orthographicFront"/>
              <a:lightRig rig="threePt" dir="t"/>
            </a:scene3d>
            <a:flatTx/>
          </a:bodyPr>
          <a:lstStyle/>
          <a:p>
            <a:pPr algn="ctr">
              <a:defRPr/>
            </a:pPr>
            <a:r>
              <a:rPr lang="en-US" sz="4400" b="1" dirty="0" smtClean="0">
                <a:effectLst>
                  <a:outerShdw blurRad="38100" dist="38100" dir="2700000" algn="tl">
                    <a:srgbClr val="000000">
                      <a:alpha val="43137"/>
                    </a:srgbClr>
                  </a:outerShdw>
                </a:effectLst>
              </a:rPr>
              <a:t>Think-Pair-Share</a:t>
            </a: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Impulsive Actions</a:t>
            </a:r>
            <a:endParaRPr lang="en-US" sz="4400" b="1" dirty="0">
              <a:effectLst>
                <a:outerShdw blurRad="38100" dist="38100" dir="2700000" algn="tl">
                  <a:srgbClr val="000000">
                    <a:alpha val="43137"/>
                  </a:srgbClr>
                </a:outerShdw>
              </a:effectLst>
            </a:endParaRPr>
          </a:p>
        </p:txBody>
      </p:sp>
      <p:sp>
        <p:nvSpPr>
          <p:cNvPr id="79875" name="Rectangle 3"/>
          <p:cNvSpPr>
            <a:spLocks noGrp="1" noChangeArrowheads="1"/>
          </p:cNvSpPr>
          <p:nvPr>
            <p:ph idx="1"/>
          </p:nvPr>
        </p:nvSpPr>
        <p:spPr>
          <a:xfrm>
            <a:off x="779463" y="1983546"/>
            <a:ext cx="7583487" cy="4318780"/>
          </a:xfrm>
          <a:ln>
            <a:miter lim="800000"/>
            <a:headEnd/>
            <a:tailEnd/>
          </a:ln>
        </p:spPr>
        <p:txBody>
          <a:bodyPr>
            <a:scene3d>
              <a:camera prst="orthographicFront"/>
              <a:lightRig rig="threePt" dir="t"/>
            </a:scene3d>
            <a:flatTx/>
          </a:bodyPr>
          <a:lstStyle/>
          <a:p>
            <a:pPr>
              <a:lnSpc>
                <a:spcPct val="90000"/>
              </a:lnSpc>
              <a:defRPr/>
            </a:pPr>
            <a:r>
              <a:rPr lang="en-US" sz="2800" dirty="0"/>
              <a:t>You want to close an open door by throwing either a 400 gram lump of clay or a 400 g rubber ball toward it.  You can throw either object with the same speed, but they are different in that the rubber ball bounces off the door while the clay just sticks to the door.  Which projectile will apply the larger impulse to the door and be more likely to close it?  Explain.</a:t>
            </a:r>
          </a:p>
        </p:txBody>
      </p:sp>
    </p:spTree>
    <p:extLst>
      <p:ext uri="{BB962C8B-B14F-4D97-AF65-F5344CB8AC3E}">
        <p14:creationId xmlns:p14="http://schemas.microsoft.com/office/powerpoint/2010/main" val="3932106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79463" y="381000"/>
            <a:ext cx="7583487" cy="1447800"/>
          </a:xfrm>
          <a:ln>
            <a:miter lim="800000"/>
            <a:headEnd/>
            <a:tailEnd/>
          </a:ln>
        </p:spPr>
        <p:txBody>
          <a:bodyPr>
            <a:scene3d>
              <a:camera prst="orthographicFront"/>
              <a:lightRig rig="threePt" dir="t"/>
            </a:scene3d>
            <a:flatTx/>
          </a:bodyPr>
          <a:lstStyle/>
          <a:p>
            <a:pPr algn="ctr">
              <a:defRPr/>
            </a:pPr>
            <a:r>
              <a:rPr lang="en-US" sz="4400" b="1" dirty="0" smtClean="0">
                <a:effectLst>
                  <a:outerShdw blurRad="38100" dist="38100" dir="2700000" algn="tl">
                    <a:srgbClr val="000000">
                      <a:alpha val="43137"/>
                    </a:srgbClr>
                  </a:outerShdw>
                </a:effectLst>
              </a:rPr>
              <a:t>Think-Pair-Share</a:t>
            </a:r>
            <a:r>
              <a:rPr lang="en-US" sz="4400" b="1" dirty="0">
                <a:effectLst>
                  <a:outerShdw blurRad="38100" dist="38100" dir="2700000" algn="tl">
                    <a:srgbClr val="000000">
                      <a:alpha val="43137"/>
                    </a:srgbClr>
                  </a:outerShdw>
                </a:effectLst>
              </a:rPr>
              <a:t>: </a:t>
            </a:r>
            <a:br>
              <a:rPr lang="en-US" sz="4400"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Impulsive Actions</a:t>
            </a:r>
            <a:endParaRPr lang="en-US" sz="4400" b="1" dirty="0">
              <a:effectLst>
                <a:outerShdw blurRad="38100" dist="38100" dir="2700000" algn="tl">
                  <a:srgbClr val="000000">
                    <a:alpha val="43137"/>
                  </a:srgbClr>
                </a:outerShdw>
              </a:effectLst>
            </a:endParaRPr>
          </a:p>
        </p:txBody>
      </p:sp>
      <p:sp>
        <p:nvSpPr>
          <p:cNvPr id="79875" name="Rectangle 3"/>
          <p:cNvSpPr>
            <a:spLocks noGrp="1" noChangeArrowheads="1"/>
          </p:cNvSpPr>
          <p:nvPr>
            <p:ph idx="1"/>
          </p:nvPr>
        </p:nvSpPr>
        <p:spPr>
          <a:xfrm>
            <a:off x="779463" y="1983546"/>
            <a:ext cx="7583487" cy="4318780"/>
          </a:xfrm>
          <a:ln>
            <a:miter lim="800000"/>
            <a:headEnd/>
            <a:tailEnd/>
          </a:ln>
        </p:spPr>
        <p:txBody>
          <a:bodyPr>
            <a:normAutofit fontScale="92500" lnSpcReduction="10000"/>
            <a:scene3d>
              <a:camera prst="orthographicFront"/>
              <a:lightRig rig="threePt" dir="t"/>
            </a:scene3d>
            <a:flatTx/>
          </a:bodyPr>
          <a:lstStyle/>
          <a:p>
            <a:pPr>
              <a:lnSpc>
                <a:spcPct val="90000"/>
              </a:lnSpc>
              <a:defRPr/>
            </a:pPr>
            <a:r>
              <a:rPr lang="en-US" sz="1800" dirty="0"/>
              <a:t>You want to close an open door by throwing either a 400 gram lump of clay or a 400 g rubber ball toward it.  You can throw either object with the same speed, but they are different in that the rubber ball bounces off the door while the clay just sticks to the door.  Which projectile will apply the larger impulse to the door and be more likely to close it?  Explain</a:t>
            </a:r>
            <a:r>
              <a:rPr lang="en-US" sz="1800" dirty="0" smtClean="0"/>
              <a:t>.</a:t>
            </a:r>
          </a:p>
          <a:p>
            <a:pPr>
              <a:lnSpc>
                <a:spcPct val="90000"/>
              </a:lnSpc>
              <a:defRPr/>
            </a:pPr>
            <a:r>
              <a:rPr lang="en-US" sz="2800" dirty="0">
                <a:solidFill>
                  <a:schemeClr val="accent3">
                    <a:lumMod val="60000"/>
                    <a:lumOff val="40000"/>
                  </a:schemeClr>
                </a:solidFill>
              </a:rPr>
              <a:t>The ball! Since it bounces off the door, its change in momentum is greater because in addition to losing its initial momentum toward the door, it now has momentum in the opposite direction, hence a greater change. Since the change in momentum is greater, so is the impulse, and thus the force will be as well</a:t>
            </a:r>
            <a:r>
              <a:rPr lang="en-US" sz="2800" dirty="0" smtClean="0">
                <a:solidFill>
                  <a:schemeClr val="accent3">
                    <a:lumMod val="60000"/>
                    <a:lumOff val="40000"/>
                  </a:schemeClr>
                </a:solidFill>
              </a:rPr>
              <a:t>.</a:t>
            </a:r>
            <a:endParaRPr lang="en-US" sz="2800" dirty="0">
              <a:solidFill>
                <a:schemeClr val="accent3">
                  <a:lumMod val="60000"/>
                  <a:lumOff val="40000"/>
                </a:schemeClr>
              </a:solidFill>
              <a:latin typeface="Arial" charset="0"/>
              <a:ea typeface="ヒラギノ角ゴ Pro W3" pitchFamily="-65" charset="-128"/>
            </a:endParaRPr>
          </a:p>
        </p:txBody>
      </p:sp>
    </p:spTree>
    <p:extLst>
      <p:ext uri="{BB962C8B-B14F-4D97-AF65-F5344CB8AC3E}">
        <p14:creationId xmlns:p14="http://schemas.microsoft.com/office/powerpoint/2010/main" val="2479979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180444"/>
            <a:ext cx="8769927" cy="1044388"/>
          </a:xfrm>
        </p:spPr>
        <p:txBody>
          <a:bodyPr/>
          <a:lstStyle/>
          <a:p>
            <a:pPr algn="ctr"/>
            <a:r>
              <a:rPr lang="en-US" sz="4000" b="1" dirty="0" smtClean="0">
                <a:effectLst>
                  <a:outerShdw blurRad="38100" dist="38100" dir="2700000" algn="tl">
                    <a:srgbClr val="000000">
                      <a:alpha val="43137"/>
                    </a:srgbClr>
                  </a:outerShdw>
                </a:effectLst>
              </a:rPr>
              <a:t>A New Version of Newton’s 3</a:t>
            </a:r>
            <a:r>
              <a:rPr lang="en-US" sz="4000" b="1" baseline="30000" dirty="0" smtClean="0">
                <a:effectLst>
                  <a:outerShdw blurRad="38100" dist="38100" dir="2700000" algn="tl">
                    <a:srgbClr val="000000">
                      <a:alpha val="43137"/>
                    </a:srgbClr>
                  </a:outerShdw>
                </a:effectLst>
              </a:rPr>
              <a:t>rd</a:t>
            </a:r>
            <a:r>
              <a:rPr lang="en-US" sz="4000" b="1" dirty="0" smtClean="0">
                <a:effectLst>
                  <a:outerShdw blurRad="38100" dist="38100" dir="2700000" algn="tl">
                    <a:srgbClr val="000000">
                      <a:alpha val="43137"/>
                    </a:srgbClr>
                  </a:outerShdw>
                </a:effectLst>
              </a:rPr>
              <a:t> Law</a:t>
            </a:r>
            <a:endParaRPr lang="en-US" sz="40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1164" y="1413164"/>
                <a:ext cx="7897091" cy="5071574"/>
              </a:xfrm>
            </p:spPr>
            <p:txBody>
              <a:bodyPr>
                <a:normAutofit/>
              </a:bodyPr>
              <a:lstStyle/>
              <a:p>
                <a:r>
                  <a:rPr lang="en-US" sz="2800" dirty="0" smtClean="0"/>
                  <a:t>All IMPULSES are equal and opposite!</a:t>
                </a:r>
              </a:p>
              <a:p>
                <a:r>
                  <a:rPr lang="en-US" sz="2800" dirty="0" smtClean="0"/>
                  <a:t>Thus, we can say all changes in momentum are equal and opposite!</a:t>
                </a:r>
              </a:p>
              <a:p>
                <a:pPr>
                  <a:spcAft>
                    <a:spcPts val="1800"/>
                  </a:spcAft>
                </a:pPr>
                <a:r>
                  <a:rPr lang="en-US" sz="2800" dirty="0" smtClean="0"/>
                  <a:t>Another way to say this is that </a:t>
                </a:r>
                <a:r>
                  <a:rPr lang="en-US" sz="2800" b="1" u="sng" dirty="0" smtClean="0">
                    <a:solidFill>
                      <a:schemeClr val="accent3">
                        <a:lumMod val="60000"/>
                        <a:lumOff val="40000"/>
                      </a:schemeClr>
                    </a:solidFill>
                  </a:rPr>
                  <a:t>momentum is conserved in all interactions </a:t>
                </a:r>
                <a:r>
                  <a:rPr lang="en-US" sz="2800" dirty="0" smtClean="0"/>
                  <a:t>as long as there are no external forces involved</a:t>
                </a:r>
                <a:endParaRPr lang="en-US" sz="2800" b="1" u="sng" dirty="0"/>
              </a:p>
              <a:p>
                <a:pPr marL="0" indent="0" algn="ctr">
                  <a:spcAft>
                    <a:spcPts val="3000"/>
                  </a:spcAft>
                  <a:buNone/>
                </a:pPr>
                <a:r>
                  <a:rPr lang="en-US" sz="2600" dirty="0" smtClean="0">
                    <a:solidFill>
                      <a:schemeClr val="accent3">
                        <a:lumMod val="60000"/>
                        <a:lumOff val="40000"/>
                      </a:schemeClr>
                    </a:solidFill>
                  </a:rPr>
                  <a:t>Total momentum before = Total momentum after</a:t>
                </a:r>
              </a:p>
              <a:p>
                <a:pPr marL="0" indent="0" algn="ctr">
                  <a:buNone/>
                </a:pPr>
                <a14:m>
                  <m:oMathPara xmlns:m="http://schemas.openxmlformats.org/officeDocument/2006/math">
                    <m:oMathParaPr>
                      <m:jc m:val="centerGroup"/>
                    </m:oMathParaPr>
                    <m:oMath xmlns:m="http://schemas.openxmlformats.org/officeDocument/2006/math">
                      <m:sSub>
                        <m:sSubPr>
                          <m:ctrlPr>
                            <a:rPr lang="en-US" sz="2000" b="1" i="1" dirty="0">
                              <a:solidFill>
                                <a:schemeClr val="accent3">
                                  <a:lumMod val="60000"/>
                                  <a:lumOff val="40000"/>
                                </a:schemeClr>
                              </a:solidFill>
                              <a:latin typeface="Cambria Math" panose="02040503050406030204" pitchFamily="18" charset="0"/>
                            </a:rPr>
                          </m:ctrlPr>
                        </m:sSubPr>
                        <m:e>
                          <m:acc>
                            <m:accPr>
                              <m:chr m:val="⃗"/>
                              <m:ctrlPr>
                                <a:rPr lang="en-US" sz="3600" b="1" i="1" dirty="0">
                                  <a:solidFill>
                                    <a:schemeClr val="accent3">
                                      <a:lumMod val="60000"/>
                                      <a:lumOff val="40000"/>
                                    </a:schemeClr>
                                  </a:solidFill>
                                  <a:latin typeface="Cambria Math" panose="02040503050406030204" pitchFamily="18" charset="0"/>
                                </a:rPr>
                              </m:ctrlPr>
                            </m:accPr>
                            <m:e>
                              <m:r>
                                <a:rPr lang="en-US" sz="3600" b="1" i="1" dirty="0">
                                  <a:solidFill>
                                    <a:schemeClr val="accent3">
                                      <a:lumMod val="60000"/>
                                      <a:lumOff val="40000"/>
                                    </a:schemeClr>
                                  </a:solidFill>
                                  <a:latin typeface="Cambria Math"/>
                                </a:rPr>
                                <m:t>𝒑</m:t>
                              </m:r>
                            </m:e>
                          </m:acc>
                        </m:e>
                        <m:sub>
                          <m:r>
                            <a:rPr lang="en-US" sz="2000" b="1" i="1" dirty="0">
                              <a:solidFill>
                                <a:schemeClr val="accent3">
                                  <a:lumMod val="60000"/>
                                  <a:lumOff val="40000"/>
                                </a:schemeClr>
                              </a:solidFill>
                              <a:latin typeface="Cambria Math"/>
                            </a:rPr>
                            <m:t>𝒃𝒆𝒇𝒐𝒓𝒆</m:t>
                          </m:r>
                        </m:sub>
                      </m:sSub>
                      <m:r>
                        <a:rPr lang="en-US" sz="2000" b="1" i="1" dirty="0" smtClean="0">
                          <a:solidFill>
                            <a:schemeClr val="accent3">
                              <a:lumMod val="60000"/>
                              <a:lumOff val="40000"/>
                            </a:schemeClr>
                          </a:solidFill>
                          <a:latin typeface="Cambria Math"/>
                        </a:rPr>
                        <m:t>=</m:t>
                      </m:r>
                      <m:sSub>
                        <m:sSubPr>
                          <m:ctrlPr>
                            <a:rPr lang="en-US" sz="2000" b="1" i="1" dirty="0">
                              <a:solidFill>
                                <a:schemeClr val="accent3">
                                  <a:lumMod val="60000"/>
                                  <a:lumOff val="40000"/>
                                </a:schemeClr>
                              </a:solidFill>
                              <a:latin typeface="Cambria Math" panose="02040503050406030204" pitchFamily="18" charset="0"/>
                            </a:rPr>
                          </m:ctrlPr>
                        </m:sSubPr>
                        <m:e>
                          <m:acc>
                            <m:accPr>
                              <m:chr m:val="⃗"/>
                              <m:ctrlPr>
                                <a:rPr lang="en-US" sz="3600" b="1" i="1" dirty="0">
                                  <a:solidFill>
                                    <a:schemeClr val="accent3">
                                      <a:lumMod val="60000"/>
                                      <a:lumOff val="40000"/>
                                    </a:schemeClr>
                                  </a:solidFill>
                                  <a:latin typeface="Cambria Math" panose="02040503050406030204" pitchFamily="18" charset="0"/>
                                </a:rPr>
                              </m:ctrlPr>
                            </m:accPr>
                            <m:e>
                              <m:r>
                                <a:rPr lang="en-US" sz="3600" b="1" i="1" dirty="0">
                                  <a:solidFill>
                                    <a:schemeClr val="accent3">
                                      <a:lumMod val="60000"/>
                                      <a:lumOff val="40000"/>
                                    </a:schemeClr>
                                  </a:solidFill>
                                  <a:latin typeface="Cambria Math"/>
                                </a:rPr>
                                <m:t>𝒑</m:t>
                              </m:r>
                            </m:e>
                          </m:acc>
                          <m:r>
                            <a:rPr lang="en-US" sz="3600" b="1" i="1" dirty="0" smtClean="0">
                              <a:solidFill>
                                <a:schemeClr val="accent3">
                                  <a:lumMod val="60000"/>
                                  <a:lumOff val="40000"/>
                                </a:schemeClr>
                              </a:solidFill>
                              <a:latin typeface="Cambria Math"/>
                            </a:rPr>
                            <m:t>′</m:t>
                          </m:r>
                        </m:e>
                        <m:sub>
                          <m:r>
                            <a:rPr lang="en-US" sz="2000" b="1" i="1" dirty="0" smtClean="0">
                              <a:solidFill>
                                <a:schemeClr val="accent3">
                                  <a:lumMod val="60000"/>
                                  <a:lumOff val="40000"/>
                                </a:schemeClr>
                              </a:solidFill>
                              <a:latin typeface="Cambria Math"/>
                            </a:rPr>
                            <m:t>𝒂𝒇𝒕𝒆𝒓</m:t>
                          </m:r>
                        </m:sub>
                      </m:sSub>
                    </m:oMath>
                  </m:oMathPara>
                </a14:m>
                <a:endParaRPr lang="en-US" sz="2600" dirty="0">
                  <a:solidFill>
                    <a:schemeClr val="accent3">
                      <a:lumMod val="60000"/>
                      <a:lumOff val="4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1164" y="1413164"/>
                <a:ext cx="7897091" cy="5071574"/>
              </a:xfrm>
              <a:blipFill rotWithShape="1">
                <a:blip r:embed="rId2"/>
                <a:stretch>
                  <a:fillRect l="-1236" t="-1082" r="-1699"/>
                </a:stretch>
              </a:blipFill>
            </p:spPr>
            <p:txBody>
              <a:bodyPr/>
              <a:lstStyle/>
              <a:p>
                <a:r>
                  <a:rPr lang="en-US">
                    <a:noFill/>
                  </a:rPr>
                  <a:t> </a:t>
                </a:r>
              </a:p>
            </p:txBody>
          </p:sp>
        </mc:Fallback>
      </mc:AlternateContent>
      <p:sp>
        <p:nvSpPr>
          <p:cNvPr id="4" name="Rectangle 3"/>
          <p:cNvSpPr/>
          <p:nvPr/>
        </p:nvSpPr>
        <p:spPr>
          <a:xfrm>
            <a:off x="779462" y="4686045"/>
            <a:ext cx="7583487"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3380509" y="5708074"/>
            <a:ext cx="2421948" cy="802926"/>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65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79463" y="263237"/>
            <a:ext cx="7583487" cy="1233054"/>
          </a:xfrm>
          <a:ln>
            <a:miter lim="800000"/>
            <a:headEnd/>
            <a:tailEnd/>
          </a:ln>
        </p:spPr>
        <p:txBody>
          <a:bodyPr>
            <a:normAutofit fontScale="90000"/>
            <a:scene3d>
              <a:camera prst="orthographicFront"/>
              <a:lightRig rig="threePt" dir="t"/>
            </a:scene3d>
            <a:flatTx/>
          </a:bodyPr>
          <a:lstStyle/>
          <a:p>
            <a:pPr algn="ctr" eaLnBrk="1" hangingPunct="1">
              <a:defRPr/>
            </a:pPr>
            <a:r>
              <a:rPr lang="en-US" b="1" dirty="0" smtClean="0">
                <a:effectLst>
                  <a:outerShdw blurRad="38100" dist="38100" dir="2700000" algn="tl">
                    <a:srgbClr val="000000">
                      <a:alpha val="43137"/>
                    </a:srgbClr>
                  </a:outerShdw>
                </a:effectLst>
              </a:rPr>
              <a:t>Think – Pair – Share:</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Earth </a:t>
            </a:r>
            <a:r>
              <a:rPr lang="en-US" b="1" dirty="0">
                <a:effectLst>
                  <a:outerShdw blurRad="38100" dist="38100" dir="2700000" algn="tl">
                    <a:srgbClr val="000000">
                      <a:alpha val="43137"/>
                    </a:srgbClr>
                  </a:outerShdw>
                </a:effectLst>
              </a:rPr>
              <a:t>Moving?</a:t>
            </a:r>
          </a:p>
        </p:txBody>
      </p:sp>
      <p:sp>
        <p:nvSpPr>
          <p:cNvPr id="80899" name="Rectangle 3"/>
          <p:cNvSpPr>
            <a:spLocks noGrp="1" noChangeArrowheads="1"/>
          </p:cNvSpPr>
          <p:nvPr>
            <p:ph idx="1"/>
          </p:nvPr>
        </p:nvSpPr>
        <p:spPr>
          <a:xfrm>
            <a:off x="540327" y="1600199"/>
            <a:ext cx="8063346" cy="4828310"/>
          </a:xfrm>
          <a:ln>
            <a:miter lim="800000"/>
            <a:headEnd/>
            <a:tailEnd/>
          </a:ln>
        </p:spPr>
        <p:txBody>
          <a:bodyPr>
            <a:normAutofit fontScale="85000" lnSpcReduction="10000"/>
            <a:scene3d>
              <a:camera prst="orthographicFront"/>
              <a:lightRig rig="threePt" dir="t"/>
            </a:scene3d>
            <a:flatTx/>
          </a:bodyPr>
          <a:lstStyle/>
          <a:p>
            <a:pPr eaLnBrk="1" hangingPunct="1">
              <a:lnSpc>
                <a:spcPct val="90000"/>
              </a:lnSpc>
              <a:buFont typeface="Wingdings" pitchFamily="2" charset="2"/>
              <a:buChar char="§"/>
              <a:defRPr/>
            </a:pPr>
            <a:r>
              <a:rPr lang="en-US" sz="3000" dirty="0"/>
              <a:t>Okay, </a:t>
            </a:r>
            <a:r>
              <a:rPr lang="en-US" sz="3000" dirty="0" smtClean="0"/>
              <a:t>let’s </a:t>
            </a:r>
            <a:r>
              <a:rPr lang="en-US" sz="3000" dirty="0"/>
              <a:t>assume that an average person has a mass of </a:t>
            </a:r>
            <a:r>
              <a:rPr lang="en-US" sz="3000" dirty="0" smtClean="0"/>
              <a:t>65.0 </a:t>
            </a:r>
            <a:r>
              <a:rPr lang="en-US" sz="3000" dirty="0"/>
              <a:t>kg. </a:t>
            </a:r>
            <a:r>
              <a:rPr lang="en-US" sz="3000" dirty="0" smtClean="0"/>
              <a:t>There </a:t>
            </a:r>
            <a:r>
              <a:rPr lang="en-US" sz="3000" dirty="0"/>
              <a:t>are </a:t>
            </a:r>
            <a:r>
              <a:rPr lang="en-US" sz="3000" dirty="0" smtClean="0"/>
              <a:t>7 </a:t>
            </a:r>
            <a:r>
              <a:rPr lang="en-US" sz="3000" dirty="0"/>
              <a:t>billion people or so on the Earth. </a:t>
            </a:r>
            <a:r>
              <a:rPr lang="en-US" sz="3000" dirty="0" smtClean="0"/>
              <a:t>If </a:t>
            </a:r>
            <a:r>
              <a:rPr lang="en-US" sz="3000" dirty="0"/>
              <a:t>all </a:t>
            </a:r>
            <a:r>
              <a:rPr lang="en-US" sz="3000" dirty="0" smtClean="0"/>
              <a:t>7 </a:t>
            </a:r>
            <a:r>
              <a:rPr lang="en-US" sz="3000" dirty="0"/>
              <a:t>billion people somehow managed to all start from rest and accelerate to a velocity of </a:t>
            </a:r>
            <a:r>
              <a:rPr lang="en-US" sz="3000" dirty="0" smtClean="0"/>
              <a:t>4.00 </a:t>
            </a:r>
            <a:r>
              <a:rPr lang="en-US" sz="3000" dirty="0"/>
              <a:t>m/s in the same direction at the same time…</a:t>
            </a:r>
          </a:p>
          <a:p>
            <a:pPr marL="1079500" lvl="2" indent="-514350">
              <a:lnSpc>
                <a:spcPct val="90000"/>
              </a:lnSpc>
              <a:buFont typeface="+mj-lt"/>
              <a:buAutoNum type="alphaLcPeriod"/>
              <a:defRPr/>
            </a:pPr>
            <a:r>
              <a:rPr lang="en-US" sz="2600" dirty="0"/>
              <a:t>How much change in momentum would they have?</a:t>
            </a:r>
          </a:p>
          <a:p>
            <a:pPr marL="1079500" lvl="2" indent="-514350">
              <a:lnSpc>
                <a:spcPct val="90000"/>
              </a:lnSpc>
              <a:buFont typeface="+mj-lt"/>
              <a:buAutoNum type="alphaLcPeriod"/>
              <a:defRPr/>
            </a:pPr>
            <a:r>
              <a:rPr lang="en-US" sz="2600" dirty="0"/>
              <a:t>By how much would the Earth’s momentum change?</a:t>
            </a:r>
          </a:p>
          <a:p>
            <a:pPr marL="1079500" lvl="2" indent="-514350">
              <a:lnSpc>
                <a:spcPct val="90000"/>
              </a:lnSpc>
              <a:buFont typeface="+mj-lt"/>
              <a:buAutoNum type="alphaLcPeriod"/>
              <a:defRPr/>
            </a:pPr>
            <a:r>
              <a:rPr lang="en-US" sz="2600" dirty="0"/>
              <a:t>If the Earth has a mass of </a:t>
            </a:r>
            <a:r>
              <a:rPr lang="en-US" sz="2600" dirty="0" smtClean="0"/>
              <a:t>5.98 x 10</a:t>
            </a:r>
            <a:r>
              <a:rPr lang="en-US" sz="2600" baseline="30000" dirty="0" smtClean="0"/>
              <a:t>24</a:t>
            </a:r>
            <a:r>
              <a:rPr lang="en-US" sz="2600" dirty="0" smtClean="0"/>
              <a:t> </a:t>
            </a:r>
            <a:r>
              <a:rPr lang="en-US" sz="2600" dirty="0"/>
              <a:t>kg, then by how much would the Earth’s velocity change?</a:t>
            </a:r>
          </a:p>
          <a:p>
            <a:pPr marL="1079500" lvl="2" indent="-514350">
              <a:lnSpc>
                <a:spcPct val="90000"/>
              </a:lnSpc>
              <a:buFont typeface="+mj-lt"/>
              <a:buAutoNum type="alphaLcPeriod"/>
              <a:defRPr/>
            </a:pPr>
            <a:r>
              <a:rPr lang="en-US" sz="2600" dirty="0"/>
              <a:t>If all the people took </a:t>
            </a:r>
            <a:r>
              <a:rPr lang="en-US" sz="2600" dirty="0" smtClean="0"/>
              <a:t>1.50 </a:t>
            </a:r>
            <a:r>
              <a:rPr lang="en-US" sz="2600" dirty="0"/>
              <a:t>seconds to change their velocity, how much force was exerted?</a:t>
            </a:r>
          </a:p>
        </p:txBody>
      </p:sp>
    </p:spTree>
    <p:extLst>
      <p:ext uri="{BB962C8B-B14F-4D97-AF65-F5344CB8AC3E}">
        <p14:creationId xmlns:p14="http://schemas.microsoft.com/office/powerpoint/2010/main" val="676287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79463" y="108489"/>
            <a:ext cx="7583487" cy="707434"/>
          </a:xfrm>
          <a:ln>
            <a:miter lim="800000"/>
            <a:headEnd/>
            <a:tailEnd/>
          </a:ln>
        </p:spPr>
        <p:txBody>
          <a:bodyPr>
            <a:scene3d>
              <a:camera prst="orthographicFront"/>
              <a:lightRig rig="threePt" dir="t"/>
            </a:scene3d>
            <a:flatTx/>
          </a:bodyPr>
          <a:lstStyle/>
          <a:p>
            <a:pPr algn="ctr" eaLnBrk="1" hangingPunct="1">
              <a:defRPr/>
            </a:pPr>
            <a:r>
              <a:rPr lang="en-US" sz="3200" b="1" dirty="0" smtClean="0">
                <a:effectLst>
                  <a:outerShdw blurRad="38100" dist="38100" dir="2700000" algn="tl">
                    <a:srgbClr val="000000">
                      <a:alpha val="43137"/>
                    </a:srgbClr>
                  </a:outerShdw>
                </a:effectLst>
              </a:rPr>
              <a:t>Think – Pair – Share: Earth </a:t>
            </a:r>
            <a:r>
              <a:rPr lang="en-US" sz="3200" b="1" dirty="0">
                <a:effectLst>
                  <a:outerShdw blurRad="38100" dist="38100" dir="2700000" algn="tl">
                    <a:srgbClr val="000000">
                      <a:alpha val="43137"/>
                    </a:srgbClr>
                  </a:outerShdw>
                </a:effectLst>
              </a:rPr>
              <a:t>Moving?</a:t>
            </a:r>
          </a:p>
        </p:txBody>
      </p:sp>
      <mc:AlternateContent xmlns:mc="http://schemas.openxmlformats.org/markup-compatibility/2006" xmlns:a14="http://schemas.microsoft.com/office/drawing/2010/main">
        <mc:Choice Requires="a14">
          <p:sp>
            <p:nvSpPr>
              <p:cNvPr id="80899" name="Rectangle 3"/>
              <p:cNvSpPr>
                <a:spLocks noGrp="1" noChangeArrowheads="1"/>
              </p:cNvSpPr>
              <p:nvPr>
                <p:ph idx="1"/>
              </p:nvPr>
            </p:nvSpPr>
            <p:spPr>
              <a:xfrm>
                <a:off x="540326" y="844060"/>
                <a:ext cx="8363449" cy="6123302"/>
              </a:xfrm>
              <a:ln>
                <a:miter lim="800000"/>
                <a:headEnd/>
                <a:tailEnd/>
              </a:ln>
            </p:spPr>
            <p:txBody>
              <a:bodyPr>
                <a:normAutofit/>
                <a:scene3d>
                  <a:camera prst="orthographicFront"/>
                  <a:lightRig rig="threePt" dir="t"/>
                </a:scene3d>
                <a:flatTx/>
              </a:bodyPr>
              <a:lstStyle/>
              <a:p>
                <a:pPr marL="501650" indent="-514350">
                  <a:lnSpc>
                    <a:spcPct val="90000"/>
                  </a:lnSpc>
                  <a:spcBef>
                    <a:spcPts val="1200"/>
                  </a:spcBef>
                  <a:buFont typeface="+mj-lt"/>
                  <a:buAutoNum type="alphaLcPeriod"/>
                  <a:defRPr/>
                </a:pPr>
                <a:r>
                  <a:rPr lang="en-US" sz="2400" dirty="0" smtClean="0">
                    <a:solidFill>
                      <a:schemeClr val="tx2"/>
                    </a:solidFill>
                  </a:rPr>
                  <a:t>How </a:t>
                </a:r>
                <a:r>
                  <a:rPr lang="en-US" sz="2400" dirty="0">
                    <a:solidFill>
                      <a:schemeClr val="tx2"/>
                    </a:solidFill>
                  </a:rPr>
                  <a:t>much change in momentum would they have</a:t>
                </a:r>
                <a:r>
                  <a:rPr lang="en-US" sz="2400" dirty="0" smtClean="0">
                    <a:solidFill>
                      <a:schemeClr val="tx2"/>
                    </a:solidFill>
                  </a:rPr>
                  <a:t>? </a:t>
                </a:r>
              </a:p>
              <a:p>
                <a:pPr marL="0" indent="0">
                  <a:lnSpc>
                    <a:spcPct val="15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ea typeface="ヒラギノ角ゴ Pro W3" pitchFamily="-65" charset="-128"/>
                            </a:rPr>
                          </m:ctrlPr>
                        </m:sSubPr>
                        <m:e>
                          <m:r>
                            <a:rPr lang="en-US" sz="2800" b="0" i="1" dirty="0" smtClean="0">
                              <a:latin typeface="Cambria Math"/>
                              <a:ea typeface="ヒラギノ角ゴ Pro W3" pitchFamily="-65" charset="-128"/>
                            </a:rPr>
                            <m:t>𝑚</m:t>
                          </m:r>
                        </m:e>
                        <m:sub>
                          <m:r>
                            <a:rPr lang="en-US" sz="2800" b="0" i="1" dirty="0" smtClean="0">
                              <a:latin typeface="Cambria Math"/>
                              <a:ea typeface="ヒラギノ角ゴ Pro W3" pitchFamily="-65" charset="-128"/>
                            </a:rPr>
                            <m:t>𝑝𝑒𝑜𝑝𝑙𝑒</m:t>
                          </m:r>
                        </m:sub>
                      </m:sSub>
                      <m:r>
                        <a:rPr lang="en-US" sz="2800" i="1" dirty="0">
                          <a:latin typeface="Cambria Math"/>
                          <a:ea typeface="ヒラギノ角ゴ Pro W3" pitchFamily="-65" charset="-128"/>
                        </a:rPr>
                        <m:t>=(7.00</m:t>
                      </m:r>
                      <m:r>
                        <a:rPr lang="en-US" sz="2800" i="1" dirty="0" smtClean="0">
                          <a:latin typeface="Cambria Math"/>
                          <a:ea typeface="Cambria Math"/>
                        </a:rPr>
                        <m:t>×</m:t>
                      </m:r>
                      <m:r>
                        <a:rPr lang="en-US" sz="2800" i="1" dirty="0">
                          <a:latin typeface="Cambria Math"/>
                          <a:ea typeface="ヒラギノ角ゴ Pro W3" pitchFamily="-65" charset="-128"/>
                        </a:rPr>
                        <m:t>10</m:t>
                      </m:r>
                      <m:r>
                        <a:rPr lang="en-US" sz="2800" i="1" baseline="30000" dirty="0">
                          <a:latin typeface="Cambria Math"/>
                          <a:ea typeface="ヒラギノ角ゴ Pro W3" pitchFamily="-65" charset="-128"/>
                        </a:rPr>
                        <m:t>9</m:t>
                      </m:r>
                      <m:r>
                        <a:rPr lang="en-US" sz="2800" i="1" dirty="0">
                          <a:latin typeface="Cambria Math"/>
                          <a:ea typeface="ヒラギノ角ゴ Pro W3" pitchFamily="-65" charset="-128"/>
                        </a:rPr>
                        <m:t>)</m:t>
                      </m:r>
                      <m:r>
                        <a:rPr lang="en-US" sz="2800" i="1" dirty="0" smtClean="0">
                          <a:latin typeface="Cambria Math"/>
                          <a:ea typeface="Cambria Math"/>
                        </a:rPr>
                        <m:t>∙</m:t>
                      </m:r>
                      <m:r>
                        <a:rPr lang="en-US" sz="2800" i="1" dirty="0">
                          <a:latin typeface="Cambria Math"/>
                          <a:ea typeface="ヒラギノ角ゴ Pro W3" pitchFamily="-65" charset="-128"/>
                        </a:rPr>
                        <m:t>(65.0 </m:t>
                      </m:r>
                      <m:r>
                        <m:rPr>
                          <m:sty m:val="p"/>
                        </m:rPr>
                        <a:rPr lang="en-US" sz="2800" i="0" dirty="0">
                          <a:latin typeface="Cambria Math"/>
                          <a:ea typeface="ヒラギノ角ゴ Pro W3" pitchFamily="-65" charset="-128"/>
                        </a:rPr>
                        <m:t>kg</m:t>
                      </m:r>
                      <m:r>
                        <a:rPr lang="en-US" sz="2800" i="1" dirty="0">
                          <a:latin typeface="Cambria Math"/>
                          <a:ea typeface="ヒラギノ角ゴ Pro W3" pitchFamily="-65" charset="-128"/>
                        </a:rPr>
                        <m:t>)=4.55</m:t>
                      </m:r>
                      <m:r>
                        <a:rPr lang="en-US" sz="2800" i="1" dirty="0" smtClean="0">
                          <a:latin typeface="Cambria Math"/>
                          <a:ea typeface="Cambria Math"/>
                        </a:rPr>
                        <m:t>×</m:t>
                      </m:r>
                      <m:r>
                        <a:rPr lang="en-US" sz="2800" i="1" dirty="0">
                          <a:latin typeface="Cambria Math"/>
                          <a:ea typeface="ヒラギノ角ゴ Pro W3" pitchFamily="-65" charset="-128"/>
                        </a:rPr>
                        <m:t>10</m:t>
                      </m:r>
                      <m:r>
                        <a:rPr lang="en-US" sz="2800" i="1" baseline="30000" dirty="0">
                          <a:latin typeface="Cambria Math"/>
                          <a:ea typeface="ヒラギノ角ゴ Pro W3" pitchFamily="-65" charset="-128"/>
                        </a:rPr>
                        <m:t>11</m:t>
                      </m:r>
                      <m:r>
                        <a:rPr lang="en-US" sz="2800" i="1" dirty="0">
                          <a:latin typeface="Cambria Math"/>
                          <a:ea typeface="ヒラギノ角ゴ Pro W3" pitchFamily="-65" charset="-128"/>
                        </a:rPr>
                        <m:t> </m:t>
                      </m:r>
                      <m:r>
                        <m:rPr>
                          <m:sty m:val="p"/>
                        </m:rPr>
                        <a:rPr lang="en-US" sz="2800" i="0" dirty="0" smtClean="0">
                          <a:latin typeface="Cambria Math"/>
                          <a:ea typeface="ヒラギノ角ゴ Pro W3" pitchFamily="-65" charset="-128"/>
                        </a:rPr>
                        <m:t>kg</m:t>
                      </m:r>
                    </m:oMath>
                  </m:oMathPara>
                </a14:m>
                <a:endParaRPr lang="en-US" sz="2800" dirty="0" smtClean="0">
                  <a:ea typeface="ヒラギノ角ゴ Pro W3" pitchFamily="-65" charset="-128"/>
                </a:endParaRPr>
              </a:p>
              <a:p>
                <a:pPr marL="0" indent="0">
                  <a:lnSpc>
                    <a:spcPct val="15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ea typeface="ヒラギノ角ゴ Pro W3" pitchFamily="-65" charset="-128"/>
                            </a:rPr>
                          </m:ctrlPr>
                        </m:sSubPr>
                        <m:e>
                          <m:r>
                            <a:rPr lang="en-US" sz="2800" i="1" dirty="0" smtClean="0">
                              <a:latin typeface="Cambria Math"/>
                              <a:ea typeface="Cambria Math"/>
                            </a:rPr>
                            <m:t>∆</m:t>
                          </m:r>
                          <m:r>
                            <a:rPr lang="en-US" sz="2800" b="0" i="1" dirty="0" smtClean="0">
                              <a:latin typeface="Cambria Math"/>
                              <a:ea typeface="Cambria Math"/>
                            </a:rPr>
                            <m:t>𝑝</m:t>
                          </m:r>
                        </m:e>
                        <m:sub>
                          <m:r>
                            <a:rPr lang="en-US" sz="2800" i="1" dirty="0">
                              <a:latin typeface="Cambria Math"/>
                              <a:ea typeface="ヒラギノ角ゴ Pro W3" pitchFamily="-65" charset="-128"/>
                            </a:rPr>
                            <m:t>𝑝𝑒𝑜𝑝𝑙𝑒</m:t>
                          </m:r>
                        </m:sub>
                      </m:sSub>
                      <m:r>
                        <a:rPr lang="en-US" sz="2800" b="0" i="1" dirty="0" smtClean="0">
                          <a:latin typeface="Cambria Math"/>
                          <a:ea typeface="ヒラギノ角ゴ Pro W3" pitchFamily="-65" charset="-128"/>
                        </a:rPr>
                        <m:t>=</m:t>
                      </m:r>
                      <m:sSub>
                        <m:sSubPr>
                          <m:ctrlPr>
                            <a:rPr lang="en-US" sz="2800" b="0" i="1" dirty="0" smtClean="0">
                              <a:latin typeface="Cambria Math" panose="02040503050406030204" pitchFamily="18" charset="0"/>
                              <a:ea typeface="ヒラギノ角ゴ Pro W3" pitchFamily="-65" charset="-128"/>
                            </a:rPr>
                          </m:ctrlPr>
                        </m:sSubPr>
                        <m:e>
                          <m:r>
                            <a:rPr lang="en-US" sz="2800" b="0" i="1" dirty="0" smtClean="0">
                              <a:latin typeface="Cambria Math"/>
                              <a:ea typeface="ヒラギノ角ゴ Pro W3" pitchFamily="-65" charset="-128"/>
                            </a:rPr>
                            <m:t>𝑝</m:t>
                          </m:r>
                        </m:e>
                        <m:sub>
                          <m:r>
                            <a:rPr lang="en-US" sz="2800" b="0" i="1" dirty="0" smtClean="0">
                              <a:latin typeface="Cambria Math"/>
                              <a:ea typeface="ヒラギノ角ゴ Pro W3" pitchFamily="-65" charset="-128"/>
                            </a:rPr>
                            <m:t>2</m:t>
                          </m:r>
                        </m:sub>
                      </m:sSub>
                      <m:r>
                        <a:rPr lang="en-US" sz="2800" b="0" i="1" dirty="0" smtClean="0">
                          <a:latin typeface="Cambria Math"/>
                          <a:ea typeface="ヒラギノ角ゴ Pro W3" pitchFamily="-65" charset="-128"/>
                        </a:rPr>
                        <m:t>−</m:t>
                      </m:r>
                      <m:sSub>
                        <m:sSubPr>
                          <m:ctrlPr>
                            <a:rPr lang="en-US" sz="2800" b="0" i="1" dirty="0" smtClean="0">
                              <a:latin typeface="Cambria Math" panose="02040503050406030204" pitchFamily="18" charset="0"/>
                              <a:ea typeface="ヒラギノ角ゴ Pro W3" pitchFamily="-65" charset="-128"/>
                            </a:rPr>
                          </m:ctrlPr>
                        </m:sSubPr>
                        <m:e>
                          <m:r>
                            <a:rPr lang="en-US" sz="2800" b="0" i="1" dirty="0" smtClean="0">
                              <a:latin typeface="Cambria Math"/>
                              <a:ea typeface="ヒラギノ角ゴ Pro W3" pitchFamily="-65" charset="-128"/>
                            </a:rPr>
                            <m:t>𝑝</m:t>
                          </m:r>
                        </m:e>
                        <m:sub>
                          <m:r>
                            <a:rPr lang="en-US" sz="2800" b="0" i="1" dirty="0" smtClean="0">
                              <a:latin typeface="Cambria Math"/>
                              <a:ea typeface="ヒラギノ角ゴ Pro W3" pitchFamily="-65" charset="-128"/>
                            </a:rPr>
                            <m:t>1</m:t>
                          </m:r>
                        </m:sub>
                      </m:sSub>
                      <m:r>
                        <a:rPr lang="en-US" sz="2800" b="0" i="1" dirty="0" smtClean="0">
                          <a:latin typeface="Cambria Math"/>
                          <a:ea typeface="ヒラギノ角ゴ Pro W3" pitchFamily="-65" charset="-128"/>
                        </a:rPr>
                        <m:t>=</m:t>
                      </m:r>
                      <m:sSub>
                        <m:sSubPr>
                          <m:ctrlPr>
                            <a:rPr lang="en-US" sz="2800" i="1" dirty="0">
                              <a:latin typeface="Cambria Math" panose="02040503050406030204" pitchFamily="18" charset="0"/>
                              <a:ea typeface="ヒラギノ角ゴ Pro W3" pitchFamily="-65" charset="-128"/>
                            </a:rPr>
                          </m:ctrlPr>
                        </m:sSubPr>
                        <m:e>
                          <m:r>
                            <a:rPr lang="en-US" sz="2800" i="1" dirty="0">
                              <a:latin typeface="Cambria Math"/>
                              <a:ea typeface="ヒラギノ角ゴ Pro W3" pitchFamily="-65" charset="-128"/>
                            </a:rPr>
                            <m:t>𝑚</m:t>
                          </m:r>
                        </m:e>
                        <m:sub>
                          <m:r>
                            <a:rPr lang="en-US" sz="2800" i="1" dirty="0">
                              <a:latin typeface="Cambria Math"/>
                              <a:ea typeface="ヒラギノ角ゴ Pro W3" pitchFamily="-65" charset="-128"/>
                            </a:rPr>
                            <m:t>𝑝𝑒𝑜𝑝𝑙𝑒</m:t>
                          </m:r>
                        </m:sub>
                      </m:sSub>
                      <m:r>
                        <a:rPr lang="en-US" sz="2800" i="1" dirty="0" smtClean="0">
                          <a:latin typeface="Cambria Math"/>
                          <a:ea typeface="Cambria Math"/>
                        </a:rPr>
                        <m:t>∙</m:t>
                      </m:r>
                      <m:sSub>
                        <m:sSubPr>
                          <m:ctrlPr>
                            <a:rPr lang="en-US" sz="2800" i="1" dirty="0" smtClean="0">
                              <a:latin typeface="Cambria Math" panose="02040503050406030204" pitchFamily="18" charset="0"/>
                              <a:ea typeface="Cambria Math"/>
                            </a:rPr>
                          </m:ctrlPr>
                        </m:sSubPr>
                        <m:e>
                          <m:r>
                            <a:rPr lang="en-US" sz="2800" b="0" i="1" dirty="0" smtClean="0">
                              <a:latin typeface="Cambria Math"/>
                              <a:ea typeface="Cambria Math"/>
                            </a:rPr>
                            <m:t>𝑣</m:t>
                          </m:r>
                        </m:e>
                        <m:sub>
                          <m:r>
                            <a:rPr lang="en-US" sz="2800" b="0" i="1" dirty="0" smtClean="0">
                              <a:latin typeface="Cambria Math"/>
                              <a:ea typeface="Cambria Math"/>
                            </a:rPr>
                            <m:t>2</m:t>
                          </m:r>
                        </m:sub>
                      </m:sSub>
                      <m:r>
                        <a:rPr lang="en-US" sz="2800" b="0" i="1" dirty="0" smtClean="0">
                          <a:latin typeface="Cambria Math"/>
                          <a:ea typeface="Cambria Math"/>
                        </a:rPr>
                        <m:t>−0</m:t>
                      </m:r>
                    </m:oMath>
                  </m:oMathPara>
                </a14:m>
                <a:endParaRPr lang="en-US" sz="2800" b="0" i="1" dirty="0" smtClean="0">
                  <a:latin typeface="Cambria Math"/>
                  <a:ea typeface="Cambria Math"/>
                </a:endParaRPr>
              </a:p>
              <a:p>
                <a:pPr marL="0" indent="0">
                  <a:lnSpc>
                    <a:spcPct val="15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ea typeface="ヒラギノ角ゴ Pro W3" pitchFamily="-65" charset="-128"/>
                            </a:rPr>
                          </m:ctrlPr>
                        </m:sSubPr>
                        <m:e>
                          <m:r>
                            <a:rPr lang="en-US" sz="2800" i="1" dirty="0">
                              <a:latin typeface="Cambria Math"/>
                              <a:ea typeface="Cambria Math"/>
                            </a:rPr>
                            <m:t>∆</m:t>
                          </m:r>
                          <m:r>
                            <a:rPr lang="en-US" sz="2800" i="1" dirty="0">
                              <a:latin typeface="Cambria Math"/>
                              <a:ea typeface="Cambria Math"/>
                            </a:rPr>
                            <m:t>𝑝</m:t>
                          </m:r>
                        </m:e>
                        <m:sub>
                          <m:r>
                            <a:rPr lang="en-US" sz="2800" i="1" dirty="0">
                              <a:latin typeface="Cambria Math"/>
                              <a:ea typeface="ヒラギノ角ゴ Pro W3" pitchFamily="-65" charset="-128"/>
                            </a:rPr>
                            <m:t>𝑝𝑒𝑜𝑝𝑙𝑒</m:t>
                          </m:r>
                        </m:sub>
                      </m:sSub>
                      <m:r>
                        <a:rPr lang="en-US" sz="2800" b="0" i="1" dirty="0" smtClean="0">
                          <a:latin typeface="Cambria Math"/>
                          <a:ea typeface="ヒラギノ角ゴ Pro W3" pitchFamily="-65" charset="-128"/>
                        </a:rPr>
                        <m:t>=</m:t>
                      </m:r>
                      <m:d>
                        <m:dPr>
                          <m:ctrlPr>
                            <a:rPr lang="en-US" sz="2800" i="1" dirty="0">
                              <a:latin typeface="Cambria Math" panose="02040503050406030204" pitchFamily="18" charset="0"/>
                              <a:ea typeface="ヒラギノ角ゴ Pro W3" pitchFamily="-65" charset="-128"/>
                            </a:rPr>
                          </m:ctrlPr>
                        </m:dPr>
                        <m:e>
                          <m:r>
                            <a:rPr lang="en-US" sz="2800" i="1" dirty="0">
                              <a:latin typeface="Cambria Math"/>
                              <a:ea typeface="ヒラギノ角ゴ Pro W3" pitchFamily="-65" charset="-128"/>
                            </a:rPr>
                            <m:t>4.55</m:t>
                          </m:r>
                          <m:r>
                            <a:rPr lang="en-US" sz="2800" i="1" dirty="0" smtClean="0">
                              <a:latin typeface="Cambria Math"/>
                              <a:ea typeface="Cambria Math"/>
                            </a:rPr>
                            <m:t>×</m:t>
                          </m:r>
                          <m:r>
                            <a:rPr lang="en-US" sz="2800" i="1" dirty="0">
                              <a:latin typeface="Cambria Math"/>
                              <a:ea typeface="ヒラギノ角ゴ Pro W3" pitchFamily="-65" charset="-128"/>
                            </a:rPr>
                            <m:t>10</m:t>
                          </m:r>
                          <m:r>
                            <a:rPr lang="en-US" sz="2800" i="1" baseline="30000" dirty="0">
                              <a:latin typeface="Cambria Math"/>
                              <a:ea typeface="ヒラギノ角ゴ Pro W3" pitchFamily="-65" charset="-128"/>
                            </a:rPr>
                            <m:t>11</m:t>
                          </m:r>
                          <m:r>
                            <a:rPr lang="en-US" sz="2800" i="1" dirty="0">
                              <a:latin typeface="Cambria Math"/>
                              <a:ea typeface="ヒラギノ角ゴ Pro W3" pitchFamily="-65" charset="-128"/>
                            </a:rPr>
                            <m:t> </m:t>
                          </m:r>
                          <m:r>
                            <m:rPr>
                              <m:sty m:val="p"/>
                            </m:rPr>
                            <a:rPr lang="en-US" sz="2800" i="0" dirty="0">
                              <a:latin typeface="Cambria Math"/>
                              <a:ea typeface="ヒラギノ角ゴ Pro W3" pitchFamily="-65" charset="-128"/>
                            </a:rPr>
                            <m:t>kg</m:t>
                          </m:r>
                        </m:e>
                      </m:d>
                      <m:r>
                        <a:rPr lang="en-US" sz="2800" i="1" dirty="0" smtClean="0">
                          <a:latin typeface="Cambria Math"/>
                          <a:ea typeface="Cambria Math"/>
                        </a:rPr>
                        <m:t>∙</m:t>
                      </m:r>
                      <m:d>
                        <m:dPr>
                          <m:ctrlPr>
                            <a:rPr lang="en-US" sz="2800" i="1" dirty="0">
                              <a:latin typeface="Cambria Math" panose="02040503050406030204" pitchFamily="18" charset="0"/>
                              <a:ea typeface="ヒラギノ角ゴ Pro W3" pitchFamily="-65" charset="-128"/>
                            </a:rPr>
                          </m:ctrlPr>
                        </m:dPr>
                        <m:e>
                          <m:r>
                            <a:rPr lang="en-US" sz="2800" i="1" dirty="0">
                              <a:latin typeface="Cambria Math"/>
                              <a:ea typeface="ヒラギノ角ゴ Pro W3" pitchFamily="-65" charset="-128"/>
                            </a:rPr>
                            <m:t>4.00</m:t>
                          </m:r>
                          <m:f>
                            <m:fPr>
                              <m:type m:val="skw"/>
                              <m:ctrlPr>
                                <a:rPr lang="en-US" sz="2800" i="1" dirty="0" smtClean="0">
                                  <a:latin typeface="Cambria Math" panose="02040503050406030204" pitchFamily="18" charset="0"/>
                                  <a:ea typeface="ヒラギノ角ゴ Pro W3" pitchFamily="-65" charset="-128"/>
                                </a:rPr>
                              </m:ctrlPr>
                            </m:fPr>
                            <m:num>
                              <m:r>
                                <m:rPr>
                                  <m:sty m:val="p"/>
                                </m:rPr>
                                <a:rPr lang="en-US" sz="2800" b="0" i="0" dirty="0" smtClean="0">
                                  <a:latin typeface="Cambria Math"/>
                                  <a:ea typeface="ヒラギノ角ゴ Pro W3" pitchFamily="-65" charset="-128"/>
                                </a:rPr>
                                <m:t>m</m:t>
                              </m:r>
                            </m:num>
                            <m:den>
                              <m:r>
                                <m:rPr>
                                  <m:sty m:val="p"/>
                                </m:rPr>
                                <a:rPr lang="en-US" sz="2800" b="0" i="0" dirty="0" smtClean="0">
                                  <a:latin typeface="Cambria Math"/>
                                  <a:ea typeface="ヒラギノ角ゴ Pro W3" pitchFamily="-65" charset="-128"/>
                                </a:rPr>
                                <m:t>s</m:t>
                              </m:r>
                            </m:den>
                          </m:f>
                        </m:e>
                      </m:d>
                      <m:r>
                        <a:rPr lang="en-US" sz="2800" b="0" i="1" dirty="0" smtClean="0">
                          <a:latin typeface="Cambria Math"/>
                          <a:ea typeface="ヒラギノ角ゴ Pro W3" pitchFamily="-65" charset="-128"/>
                        </a:rPr>
                        <m:t>−0</m:t>
                      </m:r>
                      <m:r>
                        <a:rPr lang="en-US" sz="2800" i="1" dirty="0">
                          <a:latin typeface="Cambria Math"/>
                          <a:ea typeface="ヒラギノ角ゴ Pro W3" pitchFamily="-65" charset="-128"/>
                        </a:rPr>
                        <m:t> </m:t>
                      </m:r>
                    </m:oMath>
                  </m:oMathPara>
                </a14:m>
                <a:endParaRPr lang="en-US" sz="2800" dirty="0" smtClean="0">
                  <a:ea typeface="ヒラギノ角ゴ Pro W3" pitchFamily="-65" charset="-128"/>
                </a:endParaRPr>
              </a:p>
              <a:p>
                <a:pPr marL="0" indent="0">
                  <a:lnSpc>
                    <a:spcPct val="90000"/>
                  </a:lnSpc>
                  <a:spcBef>
                    <a:spcPts val="1200"/>
                  </a:spcBef>
                  <a:buNone/>
                  <a:defRPr/>
                </a:pPr>
                <a:endParaRPr lang="en-US" sz="1200" b="1" i="1" dirty="0" smtClean="0">
                  <a:solidFill>
                    <a:schemeClr val="accent3">
                      <a:lumMod val="60000"/>
                      <a:lumOff val="40000"/>
                    </a:schemeClr>
                  </a:solidFill>
                  <a:latin typeface="Cambria Math"/>
                  <a:ea typeface="ヒラギノ角ゴ Pro W3" pitchFamily="-65" charset="-128"/>
                </a:endParaRPr>
              </a:p>
              <a:p>
                <a:pPr marL="0" indent="0">
                  <a:lnSpc>
                    <a:spcPct val="9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accent3">
                                  <a:lumMod val="60000"/>
                                  <a:lumOff val="40000"/>
                                </a:schemeClr>
                              </a:solidFill>
                              <a:latin typeface="Cambria Math" panose="02040503050406030204" pitchFamily="18" charset="0"/>
                              <a:ea typeface="ヒラギノ角ゴ Pro W3" pitchFamily="-65" charset="-128"/>
                            </a:rPr>
                          </m:ctrlPr>
                        </m:sSubPr>
                        <m:e>
                          <m:r>
                            <a:rPr lang="en-US" sz="2800" b="1" i="1" dirty="0">
                              <a:solidFill>
                                <a:schemeClr val="accent3">
                                  <a:lumMod val="60000"/>
                                  <a:lumOff val="40000"/>
                                </a:schemeClr>
                              </a:solidFill>
                              <a:latin typeface="Cambria Math"/>
                              <a:ea typeface="Cambria Math"/>
                            </a:rPr>
                            <m:t>∆</m:t>
                          </m:r>
                          <m:r>
                            <a:rPr lang="en-US" sz="2800" b="1" i="1" dirty="0">
                              <a:solidFill>
                                <a:schemeClr val="accent3">
                                  <a:lumMod val="60000"/>
                                  <a:lumOff val="40000"/>
                                </a:schemeClr>
                              </a:solidFill>
                              <a:latin typeface="Cambria Math"/>
                              <a:ea typeface="Cambria Math"/>
                            </a:rPr>
                            <m:t>𝒑</m:t>
                          </m:r>
                        </m:e>
                        <m:sub>
                          <m:r>
                            <a:rPr lang="en-US" sz="2800" b="1" i="1" dirty="0">
                              <a:solidFill>
                                <a:schemeClr val="accent3">
                                  <a:lumMod val="60000"/>
                                  <a:lumOff val="40000"/>
                                </a:schemeClr>
                              </a:solidFill>
                              <a:latin typeface="Cambria Math"/>
                              <a:ea typeface="ヒラギノ角ゴ Pro W3" pitchFamily="-65" charset="-128"/>
                            </a:rPr>
                            <m:t>𝒑𝒆𝒐𝒑𝒍𝒆</m:t>
                          </m:r>
                        </m:sub>
                      </m:sSub>
                      <m:r>
                        <a:rPr lang="en-US" sz="2800" b="1" i="1" dirty="0">
                          <a:solidFill>
                            <a:schemeClr val="accent3">
                              <a:lumMod val="60000"/>
                              <a:lumOff val="40000"/>
                            </a:schemeClr>
                          </a:solidFill>
                          <a:latin typeface="Cambria Math"/>
                          <a:ea typeface="ヒラギノ角ゴ Pro W3" pitchFamily="-65" charset="-128"/>
                        </a:rPr>
                        <m:t>=</m:t>
                      </m:r>
                      <m:r>
                        <a:rPr lang="en-US" sz="2800" b="1" i="1" dirty="0" smtClean="0">
                          <a:solidFill>
                            <a:schemeClr val="accent3">
                              <a:lumMod val="60000"/>
                              <a:lumOff val="40000"/>
                            </a:schemeClr>
                          </a:solidFill>
                          <a:latin typeface="Cambria Math"/>
                          <a:ea typeface="ヒラギノ角ゴ Pro W3" pitchFamily="-65" charset="-128"/>
                        </a:rPr>
                        <m:t>𝟏</m:t>
                      </m:r>
                      <m:r>
                        <a:rPr lang="en-US" sz="2800" b="1" i="1" dirty="0" smtClean="0">
                          <a:solidFill>
                            <a:schemeClr val="accent3">
                              <a:lumMod val="60000"/>
                              <a:lumOff val="40000"/>
                            </a:schemeClr>
                          </a:solidFill>
                          <a:latin typeface="Cambria Math"/>
                          <a:ea typeface="ヒラギノ角ゴ Pro W3" pitchFamily="-65" charset="-128"/>
                        </a:rPr>
                        <m:t>.</m:t>
                      </m:r>
                      <m:r>
                        <a:rPr lang="en-US" sz="2800" b="1" i="1" dirty="0" smtClean="0">
                          <a:solidFill>
                            <a:schemeClr val="accent3">
                              <a:lumMod val="60000"/>
                              <a:lumOff val="40000"/>
                            </a:schemeClr>
                          </a:solidFill>
                          <a:latin typeface="Cambria Math"/>
                          <a:ea typeface="ヒラギノ角ゴ Pro W3" pitchFamily="-65" charset="-128"/>
                        </a:rPr>
                        <m:t>𝟖𝟐</m:t>
                      </m:r>
                      <m:r>
                        <a:rPr lang="en-US" sz="2800" b="1" i="1" dirty="0">
                          <a:solidFill>
                            <a:schemeClr val="accent3">
                              <a:lumMod val="60000"/>
                              <a:lumOff val="40000"/>
                            </a:schemeClr>
                          </a:solidFill>
                          <a:latin typeface="Cambria Math"/>
                          <a:ea typeface="Cambria Math"/>
                        </a:rPr>
                        <m:t>×</m:t>
                      </m:r>
                      <m:sSup>
                        <m:sSupPr>
                          <m:ctrlPr>
                            <a:rPr lang="en-US" sz="2800" b="1" i="1" dirty="0" smtClean="0">
                              <a:solidFill>
                                <a:schemeClr val="accent3">
                                  <a:lumMod val="60000"/>
                                  <a:lumOff val="40000"/>
                                </a:schemeClr>
                              </a:solidFill>
                              <a:latin typeface="Cambria Math" panose="02040503050406030204" pitchFamily="18" charset="0"/>
                              <a:ea typeface="Cambria Math"/>
                            </a:rPr>
                          </m:ctrlPr>
                        </m:sSupPr>
                        <m:e>
                          <m:r>
                            <a:rPr lang="en-US" sz="2800" b="1" i="1" dirty="0" smtClean="0">
                              <a:solidFill>
                                <a:schemeClr val="accent3">
                                  <a:lumMod val="60000"/>
                                  <a:lumOff val="40000"/>
                                </a:schemeClr>
                              </a:solidFill>
                              <a:latin typeface="Cambria Math"/>
                              <a:ea typeface="Cambria Math"/>
                            </a:rPr>
                            <m:t>𝟏𝟎</m:t>
                          </m:r>
                        </m:e>
                        <m:sup>
                          <m:r>
                            <a:rPr lang="en-US" sz="2800" b="1" i="1" dirty="0" smtClean="0">
                              <a:solidFill>
                                <a:schemeClr val="accent3">
                                  <a:lumMod val="60000"/>
                                  <a:lumOff val="40000"/>
                                </a:schemeClr>
                              </a:solidFill>
                              <a:latin typeface="Cambria Math"/>
                              <a:ea typeface="Cambria Math"/>
                            </a:rPr>
                            <m:t>𝟏𝟐</m:t>
                          </m:r>
                        </m:sup>
                      </m:sSup>
                      <m:r>
                        <a:rPr lang="en-US" sz="2800" b="1" i="1" dirty="0" smtClean="0">
                          <a:solidFill>
                            <a:schemeClr val="accent3">
                              <a:lumMod val="60000"/>
                              <a:lumOff val="40000"/>
                            </a:schemeClr>
                          </a:solidFill>
                          <a:latin typeface="Cambria Math"/>
                          <a:ea typeface="Cambria Math"/>
                        </a:rPr>
                        <m:t> </m:t>
                      </m:r>
                      <m:f>
                        <m:fPr>
                          <m:type m:val="skw"/>
                          <m:ctrlPr>
                            <a:rPr lang="en-US" sz="2800" b="1" i="1" dirty="0" smtClean="0">
                              <a:solidFill>
                                <a:schemeClr val="accent3">
                                  <a:lumMod val="60000"/>
                                  <a:lumOff val="40000"/>
                                </a:schemeClr>
                              </a:solidFill>
                              <a:latin typeface="Cambria Math" panose="02040503050406030204" pitchFamily="18" charset="0"/>
                              <a:ea typeface="Cambria Math"/>
                            </a:rPr>
                          </m:ctrlPr>
                        </m:fPr>
                        <m:num>
                          <m:r>
                            <a:rPr lang="en-US" sz="2800" b="1" i="0" dirty="0" smtClean="0">
                              <a:solidFill>
                                <a:schemeClr val="accent3">
                                  <a:lumMod val="60000"/>
                                  <a:lumOff val="40000"/>
                                </a:schemeClr>
                              </a:solidFill>
                              <a:latin typeface="Cambria Math"/>
                              <a:ea typeface="Cambria Math"/>
                            </a:rPr>
                            <m:t>𝐤𝐠</m:t>
                          </m:r>
                          <m:r>
                            <a:rPr lang="en-US" sz="2800" b="1" i="0" dirty="0" smtClean="0">
                              <a:solidFill>
                                <a:schemeClr val="accent3">
                                  <a:lumMod val="60000"/>
                                  <a:lumOff val="40000"/>
                                </a:schemeClr>
                              </a:solidFill>
                              <a:latin typeface="Cambria Math"/>
                              <a:ea typeface="Cambria Math"/>
                            </a:rPr>
                            <m:t>∙</m:t>
                          </m:r>
                          <m:r>
                            <a:rPr lang="en-US" sz="2800" b="1" i="0" dirty="0" smtClean="0">
                              <a:solidFill>
                                <a:schemeClr val="accent3">
                                  <a:lumMod val="60000"/>
                                  <a:lumOff val="40000"/>
                                </a:schemeClr>
                              </a:solidFill>
                              <a:latin typeface="Cambria Math"/>
                              <a:ea typeface="Cambria Math"/>
                            </a:rPr>
                            <m:t>𝐦</m:t>
                          </m:r>
                        </m:num>
                        <m:den>
                          <m:r>
                            <a:rPr lang="en-US" sz="2800" b="1" i="0" dirty="0" smtClean="0">
                              <a:solidFill>
                                <a:schemeClr val="accent3">
                                  <a:lumMod val="60000"/>
                                  <a:lumOff val="40000"/>
                                </a:schemeClr>
                              </a:solidFill>
                              <a:latin typeface="Cambria Math"/>
                              <a:ea typeface="Cambria Math"/>
                            </a:rPr>
                            <m:t>𝐬</m:t>
                          </m:r>
                        </m:den>
                      </m:f>
                    </m:oMath>
                  </m:oMathPara>
                </a14:m>
                <a:endParaRPr lang="en-US" sz="2800" b="1" dirty="0" smtClean="0">
                  <a:solidFill>
                    <a:schemeClr val="accent3">
                      <a:lumMod val="60000"/>
                      <a:lumOff val="40000"/>
                    </a:schemeClr>
                  </a:solidFill>
                  <a:ea typeface="ヒラギノ角ゴ Pro W3" pitchFamily="-65" charset="-128"/>
                </a:endParaRPr>
              </a:p>
              <a:p>
                <a:pPr marL="501650" indent="-514350">
                  <a:lnSpc>
                    <a:spcPct val="90000"/>
                  </a:lnSpc>
                  <a:spcBef>
                    <a:spcPts val="1200"/>
                  </a:spcBef>
                  <a:buFont typeface="+mj-lt"/>
                  <a:buAutoNum type="alphaLcPeriod" startAt="2"/>
                  <a:defRPr/>
                </a:pPr>
                <a:endParaRPr lang="en-US" sz="2400" dirty="0" smtClean="0">
                  <a:solidFill>
                    <a:schemeClr val="tx2"/>
                  </a:solidFill>
                </a:endParaRPr>
              </a:p>
              <a:p>
                <a:pPr marL="501650" indent="-514350">
                  <a:lnSpc>
                    <a:spcPct val="90000"/>
                  </a:lnSpc>
                  <a:spcBef>
                    <a:spcPts val="1200"/>
                  </a:spcBef>
                  <a:buFont typeface="+mj-lt"/>
                  <a:buAutoNum type="alphaLcPeriod" startAt="2"/>
                  <a:defRPr/>
                </a:pPr>
                <a:r>
                  <a:rPr lang="en-US" sz="2400" dirty="0" smtClean="0">
                    <a:solidFill>
                      <a:schemeClr val="tx2"/>
                    </a:solidFill>
                  </a:rPr>
                  <a:t>By how much would the Earth’s momentum change?</a:t>
                </a:r>
              </a:p>
              <a:p>
                <a:pPr marL="0" indent="0">
                  <a:lnSpc>
                    <a:spcPct val="150000"/>
                  </a:lnSpc>
                  <a:spcBef>
                    <a:spcPts val="1200"/>
                  </a:spcBef>
                  <a:buNone/>
                  <a:defRPr/>
                </a:pPr>
                <a14:m>
                  <m:oMathPara xmlns:m="http://schemas.openxmlformats.org/officeDocument/2006/math">
                    <m:oMathParaPr>
                      <m:jc m:val="centerGroup"/>
                    </m:oMathParaPr>
                    <m:oMath xmlns:m="http://schemas.openxmlformats.org/officeDocument/2006/math">
                      <m:sSub>
                        <m:sSubPr>
                          <m:ctrlPr>
                            <a:rPr lang="en-US" sz="2800" b="1" i="1" dirty="0">
                              <a:solidFill>
                                <a:schemeClr val="accent3">
                                  <a:lumMod val="60000"/>
                                  <a:lumOff val="40000"/>
                                </a:schemeClr>
                              </a:solidFill>
                              <a:latin typeface="Cambria Math" panose="02040503050406030204" pitchFamily="18" charset="0"/>
                              <a:ea typeface="ヒラギノ角ゴ Pro W3" pitchFamily="-65" charset="-128"/>
                            </a:rPr>
                          </m:ctrlPr>
                        </m:sSubPr>
                        <m:e>
                          <m:r>
                            <a:rPr lang="en-US" sz="2800" b="1" i="1" dirty="0">
                              <a:solidFill>
                                <a:schemeClr val="accent3">
                                  <a:lumMod val="60000"/>
                                  <a:lumOff val="40000"/>
                                </a:schemeClr>
                              </a:solidFill>
                              <a:latin typeface="Cambria Math"/>
                              <a:ea typeface="Cambria Math"/>
                            </a:rPr>
                            <m:t>∆</m:t>
                          </m:r>
                          <m:r>
                            <a:rPr lang="en-US" sz="2800" b="1" i="1" dirty="0">
                              <a:solidFill>
                                <a:schemeClr val="accent3">
                                  <a:lumMod val="60000"/>
                                  <a:lumOff val="40000"/>
                                </a:schemeClr>
                              </a:solidFill>
                              <a:latin typeface="Cambria Math"/>
                              <a:ea typeface="Cambria Math"/>
                            </a:rPr>
                            <m:t>𝒑</m:t>
                          </m:r>
                        </m:e>
                        <m:sub>
                          <m:r>
                            <a:rPr lang="en-US" sz="2800" b="1" i="1" dirty="0" smtClean="0">
                              <a:solidFill>
                                <a:schemeClr val="accent3">
                                  <a:lumMod val="60000"/>
                                  <a:lumOff val="40000"/>
                                </a:schemeClr>
                              </a:solidFill>
                              <a:latin typeface="Cambria Math"/>
                              <a:ea typeface="ヒラギノ角ゴ Pro W3" pitchFamily="-65" charset="-128"/>
                            </a:rPr>
                            <m:t>𝑬𝒂𝒓𝒕𝒉</m:t>
                          </m:r>
                        </m:sub>
                      </m:sSub>
                      <m:r>
                        <a:rPr lang="en-US" sz="2800" b="1" i="1" dirty="0">
                          <a:solidFill>
                            <a:schemeClr val="accent3">
                              <a:lumMod val="60000"/>
                              <a:lumOff val="40000"/>
                            </a:schemeClr>
                          </a:solidFill>
                          <a:latin typeface="Cambria Math"/>
                          <a:ea typeface="ヒラギノ角ゴ Pro W3" pitchFamily="-65" charset="-128"/>
                        </a:rPr>
                        <m:t>=</m:t>
                      </m:r>
                      <m:r>
                        <a:rPr lang="en-US" sz="2800" b="1" i="1" dirty="0" smtClean="0">
                          <a:solidFill>
                            <a:schemeClr val="accent3">
                              <a:lumMod val="60000"/>
                              <a:lumOff val="40000"/>
                            </a:schemeClr>
                          </a:solidFill>
                          <a:latin typeface="Cambria Math"/>
                          <a:ea typeface="ヒラギノ角ゴ Pro W3" pitchFamily="-65" charset="-128"/>
                        </a:rPr>
                        <m:t>−</m:t>
                      </m:r>
                      <m:r>
                        <a:rPr lang="en-US" sz="2800" b="1" i="1" dirty="0">
                          <a:solidFill>
                            <a:schemeClr val="accent3">
                              <a:lumMod val="60000"/>
                              <a:lumOff val="40000"/>
                            </a:schemeClr>
                          </a:solidFill>
                          <a:latin typeface="Cambria Math"/>
                          <a:ea typeface="ヒラギノ角ゴ Pro W3" pitchFamily="-65" charset="-128"/>
                        </a:rPr>
                        <m:t>𝟏</m:t>
                      </m:r>
                      <m:r>
                        <a:rPr lang="en-US" sz="2800" b="1" i="1" dirty="0">
                          <a:solidFill>
                            <a:schemeClr val="accent3">
                              <a:lumMod val="60000"/>
                              <a:lumOff val="40000"/>
                            </a:schemeClr>
                          </a:solidFill>
                          <a:latin typeface="Cambria Math"/>
                          <a:ea typeface="ヒラギノ角ゴ Pro W3" pitchFamily="-65" charset="-128"/>
                        </a:rPr>
                        <m:t>.</m:t>
                      </m:r>
                      <m:r>
                        <a:rPr lang="en-US" sz="2800" b="1" i="1" dirty="0">
                          <a:solidFill>
                            <a:schemeClr val="accent3">
                              <a:lumMod val="60000"/>
                              <a:lumOff val="40000"/>
                            </a:schemeClr>
                          </a:solidFill>
                          <a:latin typeface="Cambria Math"/>
                          <a:ea typeface="ヒラギノ角ゴ Pro W3" pitchFamily="-65" charset="-128"/>
                        </a:rPr>
                        <m:t>𝟖𝟐</m:t>
                      </m:r>
                      <m:r>
                        <a:rPr lang="en-US" sz="2800" b="1" i="1" dirty="0">
                          <a:solidFill>
                            <a:schemeClr val="accent3">
                              <a:lumMod val="60000"/>
                              <a:lumOff val="40000"/>
                            </a:schemeClr>
                          </a:solidFill>
                          <a:latin typeface="Cambria Math"/>
                          <a:ea typeface="Cambria Math"/>
                        </a:rPr>
                        <m:t>×</m:t>
                      </m:r>
                      <m:sSup>
                        <m:sSupPr>
                          <m:ctrlPr>
                            <a:rPr lang="en-US" sz="2800" b="1" i="1" dirty="0">
                              <a:solidFill>
                                <a:schemeClr val="accent3">
                                  <a:lumMod val="60000"/>
                                  <a:lumOff val="40000"/>
                                </a:schemeClr>
                              </a:solidFill>
                              <a:latin typeface="Cambria Math" panose="02040503050406030204" pitchFamily="18" charset="0"/>
                              <a:ea typeface="Cambria Math"/>
                            </a:rPr>
                          </m:ctrlPr>
                        </m:sSupPr>
                        <m:e>
                          <m:r>
                            <a:rPr lang="en-US" sz="2800" b="1" i="1" dirty="0">
                              <a:solidFill>
                                <a:schemeClr val="accent3">
                                  <a:lumMod val="60000"/>
                                  <a:lumOff val="40000"/>
                                </a:schemeClr>
                              </a:solidFill>
                              <a:latin typeface="Cambria Math"/>
                              <a:ea typeface="Cambria Math"/>
                            </a:rPr>
                            <m:t>𝟏𝟎</m:t>
                          </m:r>
                        </m:e>
                        <m:sup>
                          <m:r>
                            <a:rPr lang="en-US" sz="2800" b="1" i="1" dirty="0">
                              <a:solidFill>
                                <a:schemeClr val="accent3">
                                  <a:lumMod val="60000"/>
                                  <a:lumOff val="40000"/>
                                </a:schemeClr>
                              </a:solidFill>
                              <a:latin typeface="Cambria Math"/>
                              <a:ea typeface="Cambria Math"/>
                            </a:rPr>
                            <m:t>𝟏𝟐</m:t>
                          </m:r>
                        </m:sup>
                      </m:sSup>
                      <m:r>
                        <a:rPr lang="en-US" sz="2800" b="1" i="1" dirty="0">
                          <a:solidFill>
                            <a:schemeClr val="accent3">
                              <a:lumMod val="60000"/>
                              <a:lumOff val="40000"/>
                            </a:schemeClr>
                          </a:solidFill>
                          <a:latin typeface="Cambria Math"/>
                          <a:ea typeface="Cambria Math"/>
                        </a:rPr>
                        <m:t> </m:t>
                      </m:r>
                      <m:f>
                        <m:fPr>
                          <m:type m:val="skw"/>
                          <m:ctrlPr>
                            <a:rPr lang="en-US" sz="2800" b="1" i="1" dirty="0">
                              <a:solidFill>
                                <a:schemeClr val="accent3">
                                  <a:lumMod val="60000"/>
                                  <a:lumOff val="40000"/>
                                </a:schemeClr>
                              </a:solidFill>
                              <a:latin typeface="Cambria Math" panose="02040503050406030204" pitchFamily="18" charset="0"/>
                              <a:ea typeface="Cambria Math"/>
                            </a:rPr>
                          </m:ctrlPr>
                        </m:fPr>
                        <m:num>
                          <m:r>
                            <a:rPr lang="en-US" sz="2800" b="1" dirty="0">
                              <a:solidFill>
                                <a:schemeClr val="accent3">
                                  <a:lumMod val="60000"/>
                                  <a:lumOff val="40000"/>
                                </a:schemeClr>
                              </a:solidFill>
                              <a:latin typeface="Cambria Math"/>
                              <a:ea typeface="Cambria Math"/>
                            </a:rPr>
                            <m:t>𝐤𝐠</m:t>
                          </m:r>
                          <m:r>
                            <a:rPr lang="en-US" sz="2800" b="1" dirty="0">
                              <a:solidFill>
                                <a:schemeClr val="accent3">
                                  <a:lumMod val="60000"/>
                                  <a:lumOff val="40000"/>
                                </a:schemeClr>
                              </a:solidFill>
                              <a:latin typeface="Cambria Math"/>
                              <a:ea typeface="Cambria Math"/>
                            </a:rPr>
                            <m:t>∙</m:t>
                          </m:r>
                          <m:r>
                            <a:rPr lang="en-US" sz="2800" b="1" dirty="0">
                              <a:solidFill>
                                <a:schemeClr val="accent3">
                                  <a:lumMod val="60000"/>
                                  <a:lumOff val="40000"/>
                                </a:schemeClr>
                              </a:solidFill>
                              <a:latin typeface="Cambria Math"/>
                              <a:ea typeface="Cambria Math"/>
                            </a:rPr>
                            <m:t>𝐦</m:t>
                          </m:r>
                        </m:num>
                        <m:den>
                          <m:r>
                            <a:rPr lang="en-US" sz="2800" b="1" dirty="0">
                              <a:solidFill>
                                <a:schemeClr val="accent3">
                                  <a:lumMod val="60000"/>
                                  <a:lumOff val="40000"/>
                                </a:schemeClr>
                              </a:solidFill>
                              <a:latin typeface="Cambria Math"/>
                              <a:ea typeface="Cambria Math"/>
                            </a:rPr>
                            <m:t>𝐬</m:t>
                          </m:r>
                        </m:den>
                      </m:f>
                    </m:oMath>
                  </m:oMathPara>
                </a14:m>
                <a:endParaRPr lang="en-US" sz="2800" b="1" dirty="0">
                  <a:solidFill>
                    <a:schemeClr val="accent3">
                      <a:lumMod val="60000"/>
                      <a:lumOff val="40000"/>
                    </a:schemeClr>
                  </a:solidFill>
                  <a:ea typeface="ヒラギノ角ゴ Pro W3" pitchFamily="-65" charset="-128"/>
                </a:endParaRPr>
              </a:p>
            </p:txBody>
          </p:sp>
        </mc:Choice>
        <mc:Fallback xmlns="">
          <p:sp>
            <p:nvSpPr>
              <p:cNvPr id="80899" name="Rectangle 3"/>
              <p:cNvSpPr>
                <a:spLocks noGrp="1" noRot="1" noChangeAspect="1" noMove="1" noResize="1" noEditPoints="1" noAdjustHandles="1" noChangeArrowheads="1" noChangeShapeType="1" noTextEdit="1"/>
              </p:cNvSpPr>
              <p:nvPr>
                <p:ph type="body" idx="1"/>
              </p:nvPr>
            </p:nvSpPr>
            <p:spPr>
              <a:xfrm>
                <a:off x="540326" y="844060"/>
                <a:ext cx="8363449" cy="6123302"/>
              </a:xfrm>
              <a:blipFill rotWithShape="1">
                <a:blip r:embed="rId3"/>
                <a:stretch>
                  <a:fillRect l="-1093" t="-1393"/>
                </a:stretch>
              </a:blipFill>
              <a:ln>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9248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8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79463" y="108489"/>
            <a:ext cx="7583487" cy="707434"/>
          </a:xfrm>
          <a:ln>
            <a:miter lim="800000"/>
            <a:headEnd/>
            <a:tailEnd/>
          </a:ln>
        </p:spPr>
        <p:txBody>
          <a:bodyPr>
            <a:scene3d>
              <a:camera prst="orthographicFront"/>
              <a:lightRig rig="threePt" dir="t"/>
            </a:scene3d>
            <a:flatTx/>
          </a:bodyPr>
          <a:lstStyle/>
          <a:p>
            <a:pPr algn="ctr" eaLnBrk="1" hangingPunct="1">
              <a:defRPr/>
            </a:pPr>
            <a:r>
              <a:rPr lang="en-US" sz="3200" b="1" dirty="0" smtClean="0">
                <a:effectLst>
                  <a:outerShdw blurRad="38100" dist="38100" dir="2700000" algn="tl">
                    <a:srgbClr val="000000">
                      <a:alpha val="43137"/>
                    </a:srgbClr>
                  </a:outerShdw>
                </a:effectLst>
              </a:rPr>
              <a:t>Think – Pair – Share: Earth </a:t>
            </a:r>
            <a:r>
              <a:rPr lang="en-US" sz="3200" b="1" dirty="0">
                <a:effectLst>
                  <a:outerShdw blurRad="38100" dist="38100" dir="2700000" algn="tl">
                    <a:srgbClr val="000000">
                      <a:alpha val="43137"/>
                    </a:srgbClr>
                  </a:outerShdw>
                </a:effectLst>
              </a:rPr>
              <a:t>Moving?</a:t>
            </a:r>
          </a:p>
        </p:txBody>
      </p:sp>
      <mc:AlternateContent xmlns:mc="http://schemas.openxmlformats.org/markup-compatibility/2006" xmlns:a14="http://schemas.microsoft.com/office/drawing/2010/main">
        <mc:Choice Requires="a14">
          <p:sp>
            <p:nvSpPr>
              <p:cNvPr id="80899" name="Rectangle 3"/>
              <p:cNvSpPr>
                <a:spLocks noGrp="1" noChangeArrowheads="1"/>
              </p:cNvSpPr>
              <p:nvPr>
                <p:ph idx="1"/>
              </p:nvPr>
            </p:nvSpPr>
            <p:spPr>
              <a:xfrm>
                <a:off x="540327" y="844060"/>
                <a:ext cx="8195710" cy="6123302"/>
              </a:xfrm>
              <a:ln>
                <a:miter lim="800000"/>
                <a:headEnd/>
                <a:tailEnd/>
              </a:ln>
            </p:spPr>
            <p:txBody>
              <a:bodyPr>
                <a:normAutofit/>
                <a:scene3d>
                  <a:camera prst="orthographicFront"/>
                  <a:lightRig rig="threePt" dir="t"/>
                </a:scene3d>
                <a:flatTx/>
              </a:bodyPr>
              <a:lstStyle/>
              <a:p>
                <a:pPr marL="501650" indent="-514350">
                  <a:lnSpc>
                    <a:spcPct val="90000"/>
                  </a:lnSpc>
                  <a:spcBef>
                    <a:spcPts val="1200"/>
                  </a:spcBef>
                  <a:buFont typeface="+mj-lt"/>
                  <a:buAutoNum type="alphaLcPeriod" startAt="3"/>
                  <a:defRPr/>
                </a:pPr>
                <a:r>
                  <a:rPr lang="en-US" dirty="0" smtClean="0">
                    <a:solidFill>
                      <a:schemeClr val="tx2"/>
                    </a:solidFill>
                  </a:rPr>
                  <a:t>If the Earth has a mass of 5.98 x 10</a:t>
                </a:r>
                <a:r>
                  <a:rPr lang="en-US" baseline="30000" dirty="0" smtClean="0">
                    <a:solidFill>
                      <a:schemeClr val="tx2"/>
                    </a:solidFill>
                  </a:rPr>
                  <a:t>24</a:t>
                </a:r>
                <a:r>
                  <a:rPr lang="en-US" dirty="0" smtClean="0">
                    <a:solidFill>
                      <a:schemeClr val="tx2"/>
                    </a:solidFill>
                  </a:rPr>
                  <a:t> kg, then by how much would the Earth’s velocity change?</a:t>
                </a: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𝑝</m:t>
                          </m:r>
                        </m:e>
                        <m:sub>
                          <m:r>
                            <a:rPr lang="en-US" sz="2400" b="0" i="1" smtClean="0">
                              <a:latin typeface="Cambria Math"/>
                              <a:ea typeface="Cambria Math"/>
                            </a:rPr>
                            <m:t>𝐸𝑎𝑟𝑡h</m:t>
                          </m:r>
                        </m:sub>
                      </m:sSub>
                      <m:r>
                        <a:rPr lang="en-US" sz="2400" b="0" i="1" smtClean="0">
                          <a:latin typeface="Cambria Math"/>
                          <a:ea typeface="Cambria Math"/>
                        </a:rPr>
                        <m:t>=</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𝑚</m:t>
                          </m:r>
                        </m:e>
                        <m:sub>
                          <m:r>
                            <a:rPr lang="en-US" sz="2400" b="0" i="1" smtClean="0">
                              <a:latin typeface="Cambria Math"/>
                              <a:ea typeface="Cambria Math"/>
                            </a:rPr>
                            <m:t>𝐸𝑎𝑟𝑡h</m:t>
                          </m:r>
                        </m:sub>
                      </m:sSub>
                      <m:r>
                        <a:rPr lang="en-US" sz="2400" b="0" i="1" smtClean="0">
                          <a:latin typeface="Cambria Math"/>
                          <a:ea typeface="Cambria Math"/>
                        </a:rPr>
                        <m:t>∙</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m:t>
                          </m:r>
                          <m:r>
                            <a:rPr lang="en-US" sz="2400" b="0" i="1" smtClean="0">
                              <a:latin typeface="Cambria Math"/>
                              <a:ea typeface="Cambria Math"/>
                            </a:rPr>
                            <m:t>𝑣</m:t>
                          </m:r>
                        </m:e>
                        <m:sub>
                          <m:r>
                            <a:rPr lang="en-US" sz="2400" b="0" i="1" smtClean="0">
                              <a:latin typeface="Cambria Math"/>
                              <a:ea typeface="Cambria Math"/>
                            </a:rPr>
                            <m:t>𝐸𝑎𝑟𝑡h</m:t>
                          </m:r>
                        </m:sub>
                      </m:sSub>
                    </m:oMath>
                  </m:oMathPara>
                </a14:m>
                <a:endParaRPr lang="en-US" sz="2000" dirty="0" smtClean="0">
                  <a:ea typeface="ヒラギノ角ゴ Pro W3" pitchFamily="-65" charset="-128"/>
                </a:endParaRP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b="0" i="1" smtClean="0">
                              <a:latin typeface="Cambria Math"/>
                              <a:ea typeface="Cambria Math"/>
                            </a:rPr>
                            <m:t>𝑣</m:t>
                          </m:r>
                        </m:e>
                        <m:sub>
                          <m:r>
                            <a:rPr lang="en-US" sz="2400" i="1">
                              <a:latin typeface="Cambria Math"/>
                              <a:ea typeface="Cambria Math"/>
                            </a:rPr>
                            <m:t>𝐸𝑎𝑟𝑡h</m:t>
                          </m:r>
                        </m:sub>
                      </m:sSub>
                      <m:r>
                        <a:rPr lang="en-US" sz="2400" i="1">
                          <a:latin typeface="Cambria Math"/>
                          <a:ea typeface="Cambria Math"/>
                        </a:rPr>
                        <m:t>=</m:t>
                      </m:r>
                      <m:f>
                        <m:fPr>
                          <m:ctrlPr>
                            <a:rPr lang="en-US" sz="2400" i="1" smtClean="0">
                              <a:latin typeface="Cambria Math" panose="02040503050406030204" pitchFamily="18" charset="0"/>
                              <a:ea typeface="Cambria Math"/>
                            </a:rPr>
                          </m:ctrlPr>
                        </m:fPr>
                        <m:num>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𝑝</m:t>
                              </m:r>
                            </m:e>
                            <m:sub>
                              <m:r>
                                <a:rPr lang="en-US" sz="2400" i="1">
                                  <a:latin typeface="Cambria Math"/>
                                  <a:ea typeface="Cambria Math"/>
                                </a:rPr>
                                <m:t>𝐸𝑎𝑟𝑡h</m:t>
                              </m:r>
                            </m:sub>
                          </m:sSub>
                        </m:num>
                        <m:den>
                          <m:sSub>
                            <m:sSubPr>
                              <m:ctrlPr>
                                <a:rPr lang="en-US" sz="2400" i="1">
                                  <a:latin typeface="Cambria Math" panose="02040503050406030204" pitchFamily="18" charset="0"/>
                                  <a:ea typeface="Cambria Math"/>
                                </a:rPr>
                              </m:ctrlPr>
                            </m:sSubPr>
                            <m:e>
                              <m:r>
                                <a:rPr lang="en-US" sz="2400" i="1">
                                  <a:latin typeface="Cambria Math"/>
                                  <a:ea typeface="Cambria Math"/>
                                </a:rPr>
                                <m:t>𝑚</m:t>
                              </m:r>
                            </m:e>
                            <m:sub>
                              <m:r>
                                <a:rPr lang="en-US" sz="2400" i="1">
                                  <a:latin typeface="Cambria Math"/>
                                  <a:ea typeface="Cambria Math"/>
                                </a:rPr>
                                <m:t>𝐸𝑎𝑟𝑡h</m:t>
                              </m:r>
                            </m:sub>
                          </m:sSub>
                        </m:den>
                      </m:f>
                      <m:r>
                        <a:rPr lang="en-US" sz="2400" b="0" i="1" smtClean="0">
                          <a:latin typeface="Cambria Math"/>
                          <a:ea typeface="Cambria Math"/>
                        </a:rPr>
                        <m:t>=</m:t>
                      </m:r>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1.82 ×</m:t>
                          </m:r>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10</m:t>
                              </m:r>
                            </m:e>
                            <m:sup>
                              <m:r>
                                <a:rPr lang="en-US" sz="2400" b="0" i="1" smtClean="0">
                                  <a:latin typeface="Cambria Math"/>
                                  <a:ea typeface="Cambria Math"/>
                                </a:rPr>
                                <m:t>12</m:t>
                              </m:r>
                            </m:sup>
                          </m:sSup>
                          <m:f>
                            <m:fPr>
                              <m:type m:val="skw"/>
                              <m:ctrlPr>
                                <a:rPr lang="en-US" sz="2400" b="0" i="1" smtClean="0">
                                  <a:latin typeface="Cambria Math" panose="02040503050406030204" pitchFamily="18" charset="0"/>
                                  <a:ea typeface="Cambria Math"/>
                                </a:rPr>
                              </m:ctrlPr>
                            </m:fPr>
                            <m:num>
                              <m:r>
                                <m:rPr>
                                  <m:sty m:val="p"/>
                                </m:rPr>
                                <a:rPr lang="en-US" sz="2400" b="0" i="0" smtClean="0">
                                  <a:latin typeface="Cambria Math"/>
                                  <a:ea typeface="Cambria Math"/>
                                </a:rPr>
                                <m:t>kg</m:t>
                              </m:r>
                              <m:r>
                                <a:rPr lang="en-US" sz="2400" b="0" i="1" smtClean="0">
                                  <a:latin typeface="Cambria Math"/>
                                  <a:ea typeface="Cambria Math"/>
                                </a:rPr>
                                <m:t>∙</m:t>
                              </m:r>
                              <m:r>
                                <m:rPr>
                                  <m:sty m:val="p"/>
                                </m:rPr>
                                <a:rPr lang="en-US" sz="2400" b="0" i="0" smtClean="0">
                                  <a:latin typeface="Cambria Math"/>
                                  <a:ea typeface="Cambria Math"/>
                                </a:rPr>
                                <m:t>m</m:t>
                              </m:r>
                            </m:num>
                            <m:den>
                              <m:r>
                                <m:rPr>
                                  <m:sty m:val="p"/>
                                </m:rPr>
                                <a:rPr lang="en-US" sz="2400" b="0" i="0" smtClean="0">
                                  <a:latin typeface="Cambria Math"/>
                                  <a:ea typeface="Cambria Math"/>
                                </a:rPr>
                                <m:t>s</m:t>
                              </m:r>
                            </m:den>
                          </m:f>
                        </m:num>
                        <m:den>
                          <m:r>
                            <a:rPr lang="en-US" sz="2400" b="0" i="1" smtClean="0">
                              <a:latin typeface="Cambria Math"/>
                              <a:ea typeface="Cambria Math"/>
                            </a:rPr>
                            <m:t>5.98×</m:t>
                          </m:r>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10</m:t>
                              </m:r>
                            </m:e>
                            <m:sup>
                              <m:r>
                                <a:rPr lang="en-US" sz="2400" b="0" i="1" smtClean="0">
                                  <a:latin typeface="Cambria Math"/>
                                  <a:ea typeface="Cambria Math"/>
                                </a:rPr>
                                <m:t>24</m:t>
                              </m:r>
                            </m:sup>
                          </m:sSup>
                          <m:r>
                            <a:rPr lang="en-US" sz="2400" b="0" i="1" smtClean="0">
                              <a:latin typeface="Cambria Math"/>
                              <a:ea typeface="Cambria Math"/>
                            </a:rPr>
                            <m:t> </m:t>
                          </m:r>
                          <m:r>
                            <m:rPr>
                              <m:sty m:val="p"/>
                            </m:rPr>
                            <a:rPr lang="en-US" sz="2400" b="0" i="0" smtClean="0">
                              <a:latin typeface="Cambria Math"/>
                              <a:ea typeface="Cambria Math"/>
                            </a:rPr>
                            <m:t>kg</m:t>
                          </m:r>
                        </m:den>
                      </m:f>
                    </m:oMath>
                  </m:oMathPara>
                </a14:m>
                <a:endParaRPr lang="en-US" sz="2400" dirty="0" smtClean="0">
                  <a:ea typeface="ヒラギノ角ゴ Pro W3" pitchFamily="-65" charset="-128"/>
                </a:endParaRPr>
              </a:p>
              <a:p>
                <a:pPr marL="0" indent="0">
                  <a:spcBef>
                    <a:spcPts val="1200"/>
                  </a:spcBef>
                  <a:buNone/>
                  <a:defRPr/>
                </a:pPr>
                <a:endParaRPr lang="en-US" sz="1100" b="1" i="1" dirty="0" smtClean="0">
                  <a:solidFill>
                    <a:schemeClr val="accent3">
                      <a:lumMod val="60000"/>
                      <a:lumOff val="40000"/>
                    </a:schemeClr>
                  </a:solidFill>
                  <a:latin typeface="Cambria Math"/>
                  <a:ea typeface="Cambria Math"/>
                </a:endParaRP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b="1" i="1" smtClean="0">
                          <a:solidFill>
                            <a:schemeClr val="accent3">
                              <a:lumMod val="60000"/>
                              <a:lumOff val="40000"/>
                            </a:schemeClr>
                          </a:solidFill>
                          <a:latin typeface="Cambria Math"/>
                          <a:ea typeface="Cambria Math"/>
                        </a:rPr>
                        <m:t>∆</m:t>
                      </m:r>
                      <m:sSub>
                        <m:sSubPr>
                          <m:ctrlPr>
                            <a:rPr lang="en-US" sz="2400" b="1" i="1">
                              <a:solidFill>
                                <a:schemeClr val="accent3">
                                  <a:lumMod val="60000"/>
                                  <a:lumOff val="40000"/>
                                </a:schemeClr>
                              </a:solidFill>
                              <a:latin typeface="Cambria Math" panose="02040503050406030204" pitchFamily="18" charset="0"/>
                              <a:ea typeface="Cambria Math"/>
                            </a:rPr>
                          </m:ctrlPr>
                        </m:sSubPr>
                        <m:e>
                          <m:r>
                            <a:rPr lang="en-US" sz="2400" b="1" i="1">
                              <a:solidFill>
                                <a:schemeClr val="accent3">
                                  <a:lumMod val="60000"/>
                                  <a:lumOff val="40000"/>
                                </a:schemeClr>
                              </a:solidFill>
                              <a:latin typeface="Cambria Math"/>
                              <a:ea typeface="Cambria Math"/>
                            </a:rPr>
                            <m:t>𝒗</m:t>
                          </m:r>
                        </m:e>
                        <m:sub>
                          <m:r>
                            <a:rPr lang="en-US" sz="2400" b="1" i="1">
                              <a:solidFill>
                                <a:schemeClr val="accent3">
                                  <a:lumMod val="60000"/>
                                  <a:lumOff val="40000"/>
                                </a:schemeClr>
                              </a:solidFill>
                              <a:latin typeface="Cambria Math"/>
                              <a:ea typeface="Cambria Math"/>
                            </a:rPr>
                            <m:t>𝑬𝒂𝒓𝒕𝒉</m:t>
                          </m:r>
                        </m:sub>
                      </m:sSub>
                      <m:r>
                        <a:rPr lang="en-US" sz="2400" b="1" i="1">
                          <a:solidFill>
                            <a:schemeClr val="accent3">
                              <a:lumMod val="60000"/>
                              <a:lumOff val="40000"/>
                            </a:schemeClr>
                          </a:solidFill>
                          <a:latin typeface="Cambria Math"/>
                          <a:ea typeface="Cambria Math"/>
                        </a:rPr>
                        <m:t>=</m:t>
                      </m:r>
                      <m:r>
                        <a:rPr lang="en-US" sz="2400" b="1" i="0" smtClean="0">
                          <a:solidFill>
                            <a:schemeClr val="accent3">
                              <a:lumMod val="60000"/>
                              <a:lumOff val="40000"/>
                            </a:schemeClr>
                          </a:solidFill>
                          <a:latin typeface="Cambria Math"/>
                          <a:ea typeface="Cambria Math"/>
                        </a:rPr>
                        <m:t>𝟑</m:t>
                      </m:r>
                      <m:r>
                        <a:rPr lang="en-US" sz="2400" b="1" i="0" smtClean="0">
                          <a:solidFill>
                            <a:schemeClr val="accent3">
                              <a:lumMod val="60000"/>
                              <a:lumOff val="40000"/>
                            </a:schemeClr>
                          </a:solidFill>
                          <a:latin typeface="Cambria Math"/>
                          <a:ea typeface="Cambria Math"/>
                        </a:rPr>
                        <m:t>.</m:t>
                      </m:r>
                      <m:r>
                        <a:rPr lang="en-US" sz="2400" b="1" i="0" smtClean="0">
                          <a:solidFill>
                            <a:schemeClr val="accent3">
                              <a:lumMod val="60000"/>
                              <a:lumOff val="40000"/>
                            </a:schemeClr>
                          </a:solidFill>
                          <a:latin typeface="Cambria Math"/>
                          <a:ea typeface="Cambria Math"/>
                        </a:rPr>
                        <m:t>𝟎𝟒</m:t>
                      </m:r>
                      <m:r>
                        <a:rPr lang="en-US" sz="2400" b="1" i="1" smtClean="0">
                          <a:solidFill>
                            <a:schemeClr val="accent3">
                              <a:lumMod val="60000"/>
                              <a:lumOff val="40000"/>
                            </a:schemeClr>
                          </a:solidFill>
                          <a:latin typeface="Cambria Math"/>
                          <a:ea typeface="Cambria Math"/>
                        </a:rPr>
                        <m:t>×</m:t>
                      </m:r>
                      <m:sSup>
                        <m:sSupPr>
                          <m:ctrlPr>
                            <a:rPr lang="en-US" sz="2400" b="1" i="1" smtClean="0">
                              <a:solidFill>
                                <a:schemeClr val="accent3">
                                  <a:lumMod val="60000"/>
                                  <a:lumOff val="40000"/>
                                </a:schemeClr>
                              </a:solidFill>
                              <a:latin typeface="Cambria Math" panose="02040503050406030204" pitchFamily="18" charset="0"/>
                              <a:ea typeface="Cambria Math"/>
                            </a:rPr>
                          </m:ctrlPr>
                        </m:sSupPr>
                        <m:e>
                          <m:r>
                            <a:rPr lang="en-US" sz="2400" b="1" i="1" smtClean="0">
                              <a:solidFill>
                                <a:schemeClr val="accent3">
                                  <a:lumMod val="60000"/>
                                  <a:lumOff val="40000"/>
                                </a:schemeClr>
                              </a:solidFill>
                              <a:latin typeface="Cambria Math"/>
                              <a:ea typeface="Cambria Math"/>
                            </a:rPr>
                            <m:t>𝟏𝟎</m:t>
                          </m:r>
                        </m:e>
                        <m:sup>
                          <m:r>
                            <a:rPr lang="en-US" sz="2400" b="1" i="1" smtClean="0">
                              <a:solidFill>
                                <a:schemeClr val="accent3">
                                  <a:lumMod val="60000"/>
                                  <a:lumOff val="40000"/>
                                </a:schemeClr>
                              </a:solidFill>
                              <a:latin typeface="Cambria Math"/>
                              <a:ea typeface="Cambria Math"/>
                            </a:rPr>
                            <m:t>−</m:t>
                          </m:r>
                          <m:r>
                            <a:rPr lang="en-US" sz="2400" b="1" i="1" smtClean="0">
                              <a:solidFill>
                                <a:schemeClr val="accent3">
                                  <a:lumMod val="60000"/>
                                  <a:lumOff val="40000"/>
                                </a:schemeClr>
                              </a:solidFill>
                              <a:latin typeface="Cambria Math"/>
                              <a:ea typeface="Cambria Math"/>
                            </a:rPr>
                            <m:t>𝟏𝟑</m:t>
                          </m:r>
                        </m:sup>
                      </m:sSup>
                      <m:f>
                        <m:fPr>
                          <m:type m:val="skw"/>
                          <m:ctrlPr>
                            <a:rPr lang="en-US" sz="2400" b="1" i="1" smtClean="0">
                              <a:solidFill>
                                <a:schemeClr val="accent3">
                                  <a:lumMod val="60000"/>
                                  <a:lumOff val="40000"/>
                                </a:schemeClr>
                              </a:solidFill>
                              <a:latin typeface="Cambria Math" panose="02040503050406030204" pitchFamily="18" charset="0"/>
                              <a:ea typeface="Cambria Math"/>
                            </a:rPr>
                          </m:ctrlPr>
                        </m:fPr>
                        <m:num>
                          <m:r>
                            <a:rPr lang="en-US" sz="2400" b="1" i="1" smtClean="0">
                              <a:solidFill>
                                <a:schemeClr val="accent3">
                                  <a:lumMod val="60000"/>
                                  <a:lumOff val="40000"/>
                                </a:schemeClr>
                              </a:solidFill>
                              <a:latin typeface="Cambria Math"/>
                              <a:ea typeface="Cambria Math"/>
                            </a:rPr>
                            <m:t>𝒎</m:t>
                          </m:r>
                        </m:num>
                        <m:den>
                          <m:r>
                            <a:rPr lang="en-US" sz="2400" b="1" i="1" smtClean="0">
                              <a:solidFill>
                                <a:schemeClr val="accent3">
                                  <a:lumMod val="60000"/>
                                  <a:lumOff val="40000"/>
                                </a:schemeClr>
                              </a:solidFill>
                              <a:latin typeface="Cambria Math"/>
                              <a:ea typeface="Cambria Math"/>
                            </a:rPr>
                            <m:t>𝒔</m:t>
                          </m:r>
                        </m:den>
                      </m:f>
                    </m:oMath>
                  </m:oMathPara>
                </a14:m>
                <a:endParaRPr lang="en-US" sz="2400" b="1" dirty="0" smtClean="0">
                  <a:solidFill>
                    <a:schemeClr val="accent3">
                      <a:lumMod val="60000"/>
                      <a:lumOff val="40000"/>
                    </a:schemeClr>
                  </a:solidFill>
                  <a:ea typeface="ヒラギノ角ゴ Pro W3" pitchFamily="-65" charset="-128"/>
                </a:endParaRPr>
              </a:p>
              <a:p>
                <a:pPr marL="0" indent="0">
                  <a:spcBef>
                    <a:spcPts val="1200"/>
                  </a:spcBef>
                  <a:buNone/>
                  <a:defRPr/>
                </a:pPr>
                <a:endParaRPr lang="en-US" sz="1200" b="1" dirty="0" smtClean="0">
                  <a:solidFill>
                    <a:schemeClr val="accent3">
                      <a:lumMod val="60000"/>
                      <a:lumOff val="40000"/>
                    </a:schemeClr>
                  </a:solidFill>
                  <a:ea typeface="ヒラギノ角ゴ Pro W3" pitchFamily="-65" charset="-128"/>
                </a:endParaRPr>
              </a:p>
              <a:p>
                <a:pPr marL="501650" indent="-514350">
                  <a:lnSpc>
                    <a:spcPct val="90000"/>
                  </a:lnSpc>
                  <a:spcBef>
                    <a:spcPts val="1200"/>
                  </a:spcBef>
                  <a:buFont typeface="+mj-lt"/>
                  <a:buAutoNum type="alphaLcPeriod" startAt="4"/>
                  <a:defRPr/>
                </a:pPr>
                <a:r>
                  <a:rPr lang="en-US" dirty="0" smtClean="0">
                    <a:solidFill>
                      <a:schemeClr val="tx2"/>
                    </a:solidFill>
                  </a:rPr>
                  <a:t>If all the people took 1.50 seconds to change their velocity, how much force was exerted?</a:t>
                </a: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a:rPr>
                        <m:t>𝐼𝑚𝑝𝑢𝑙𝑠𝑒</m:t>
                      </m:r>
                      <m:r>
                        <a:rPr lang="en-US" sz="2400" b="0" i="1" smtClean="0">
                          <a:latin typeface="Cambria Math"/>
                          <a:ea typeface="Cambria Math"/>
                        </a:rPr>
                        <m:t>= ∆</m:t>
                      </m:r>
                      <m:sSub>
                        <m:sSubPr>
                          <m:ctrlPr>
                            <a:rPr lang="en-US" sz="2400" i="1">
                              <a:latin typeface="Cambria Math" panose="02040503050406030204" pitchFamily="18" charset="0"/>
                              <a:ea typeface="Cambria Math"/>
                            </a:rPr>
                          </m:ctrlPr>
                        </m:sSubPr>
                        <m:e>
                          <m:r>
                            <a:rPr lang="en-US" sz="2400" i="1">
                              <a:latin typeface="Cambria Math"/>
                              <a:ea typeface="Cambria Math"/>
                            </a:rPr>
                            <m:t>𝑝</m:t>
                          </m:r>
                        </m:e>
                        <m:sub>
                          <m:r>
                            <a:rPr lang="en-US" sz="2400" i="1">
                              <a:latin typeface="Cambria Math"/>
                              <a:ea typeface="Cambria Math"/>
                            </a:rPr>
                            <m:t>𝐸𝑎𝑟𝑡h</m:t>
                          </m:r>
                        </m:sub>
                      </m:sSub>
                      <m:r>
                        <a:rPr lang="en-US" sz="2400" b="0" i="1" smtClean="0">
                          <a:latin typeface="Cambria Math"/>
                          <a:ea typeface="Cambria Math"/>
                        </a:rPr>
                        <m:t>=</m:t>
                      </m:r>
                      <m:r>
                        <a:rPr lang="en-US" sz="2400" b="0" i="1" smtClean="0">
                          <a:latin typeface="Cambria Math"/>
                          <a:ea typeface="Cambria Math"/>
                        </a:rPr>
                        <m:t>𝐹</m:t>
                      </m:r>
                      <m:r>
                        <a:rPr lang="en-US" sz="2400" b="0" i="1" smtClean="0">
                          <a:latin typeface="Cambria Math"/>
                          <a:ea typeface="Cambria Math"/>
                        </a:rPr>
                        <m:t>∙∆</m:t>
                      </m:r>
                      <m:r>
                        <a:rPr lang="en-US" sz="2400" b="0" i="1" smtClean="0">
                          <a:latin typeface="Cambria Math"/>
                          <a:ea typeface="Cambria Math"/>
                        </a:rPr>
                        <m:t>𝑡</m:t>
                      </m:r>
                    </m:oMath>
                  </m:oMathPara>
                </a14:m>
                <a:endParaRPr lang="en-US" sz="2400" b="0" dirty="0" smtClean="0">
                  <a:ea typeface="Cambria Math"/>
                </a:endParaRP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b="0" i="1" smtClean="0">
                          <a:latin typeface="Cambria Math"/>
                          <a:ea typeface="ヒラギノ角ゴ Pro W3" pitchFamily="-65" charset="-128"/>
                        </a:rPr>
                        <m:t>𝐹</m:t>
                      </m:r>
                      <m:r>
                        <a:rPr lang="en-US" sz="2400" b="0" i="1" smtClean="0">
                          <a:latin typeface="Cambria Math"/>
                          <a:ea typeface="ヒラギノ角ゴ Pro W3" pitchFamily="-65" charset="-128"/>
                        </a:rPr>
                        <m:t>=</m:t>
                      </m:r>
                      <m:f>
                        <m:fPr>
                          <m:ctrlPr>
                            <a:rPr lang="en-US" sz="2400" b="0" i="1" smtClean="0">
                              <a:latin typeface="Cambria Math" panose="02040503050406030204" pitchFamily="18" charset="0"/>
                              <a:ea typeface="ヒラギノ角ゴ Pro W3" pitchFamily="-65" charset="-128"/>
                            </a:rPr>
                          </m:ctrlPr>
                        </m:fPr>
                        <m:num>
                          <m:r>
                            <a:rPr lang="en-US" sz="2400" b="0" i="1" smtClean="0">
                              <a:latin typeface="Cambria Math"/>
                              <a:ea typeface="ヒラギノ角ゴ Pro W3" pitchFamily="-65" charset="-128"/>
                            </a:rPr>
                            <m:t>𝐼𝑚𝑝𝑢𝑙𝑠𝑒</m:t>
                          </m:r>
                        </m:num>
                        <m:den>
                          <m:r>
                            <a:rPr lang="en-US" sz="2400" b="0" i="1" smtClean="0">
                              <a:latin typeface="Cambria Math"/>
                              <a:ea typeface="Cambria Math"/>
                            </a:rPr>
                            <m:t>∆</m:t>
                          </m:r>
                          <m:r>
                            <a:rPr lang="en-US" sz="2400" b="0" i="1" smtClean="0">
                              <a:latin typeface="Cambria Math"/>
                              <a:ea typeface="Cambria Math"/>
                            </a:rPr>
                            <m:t>𝑡</m:t>
                          </m:r>
                        </m:den>
                      </m:f>
                      <m:r>
                        <a:rPr lang="en-US" sz="2400" b="0" i="1" smtClean="0">
                          <a:latin typeface="Cambria Math"/>
                          <a:ea typeface="ヒラギノ角ゴ Pro W3" pitchFamily="-65" charset="-128"/>
                        </a:rPr>
                        <m:t>=</m:t>
                      </m:r>
                      <m:f>
                        <m:fPr>
                          <m:ctrlPr>
                            <a:rPr lang="en-US" sz="2400" b="0" i="1" smtClean="0">
                              <a:latin typeface="Cambria Math" panose="02040503050406030204" pitchFamily="18" charset="0"/>
                              <a:ea typeface="ヒラギノ角ゴ Pro W3" pitchFamily="-65" charset="-128"/>
                            </a:rPr>
                          </m:ctrlPr>
                        </m:fPr>
                        <m:num>
                          <m:r>
                            <a:rPr lang="en-US" sz="2400" i="1">
                              <a:latin typeface="Cambria Math"/>
                              <a:ea typeface="Cambria Math"/>
                            </a:rPr>
                            <m:t>1.82 ×</m:t>
                          </m:r>
                          <m:sSup>
                            <m:sSupPr>
                              <m:ctrlPr>
                                <a:rPr lang="en-US" sz="2400" i="1">
                                  <a:latin typeface="Cambria Math" panose="02040503050406030204" pitchFamily="18" charset="0"/>
                                  <a:ea typeface="Cambria Math"/>
                                </a:rPr>
                              </m:ctrlPr>
                            </m:sSupPr>
                            <m:e>
                              <m:r>
                                <a:rPr lang="en-US" sz="2400" i="1">
                                  <a:latin typeface="Cambria Math"/>
                                  <a:ea typeface="Cambria Math"/>
                                </a:rPr>
                                <m:t>10</m:t>
                              </m:r>
                            </m:e>
                            <m:sup>
                              <m:r>
                                <a:rPr lang="en-US" sz="2400" i="1">
                                  <a:latin typeface="Cambria Math"/>
                                  <a:ea typeface="Cambria Math"/>
                                </a:rPr>
                                <m:t>12</m:t>
                              </m:r>
                            </m:sup>
                          </m:sSup>
                          <m:f>
                            <m:fPr>
                              <m:type m:val="skw"/>
                              <m:ctrlPr>
                                <a:rPr lang="en-US" sz="2400" i="1">
                                  <a:latin typeface="Cambria Math" panose="02040503050406030204" pitchFamily="18" charset="0"/>
                                  <a:ea typeface="Cambria Math"/>
                                </a:rPr>
                              </m:ctrlPr>
                            </m:fPr>
                            <m:num>
                              <m:r>
                                <m:rPr>
                                  <m:sty m:val="p"/>
                                </m:rPr>
                                <a:rPr lang="en-US" sz="2400">
                                  <a:latin typeface="Cambria Math"/>
                                  <a:ea typeface="Cambria Math"/>
                                </a:rPr>
                                <m:t>kg</m:t>
                              </m:r>
                              <m:r>
                                <a:rPr lang="en-US" sz="2400" i="1">
                                  <a:latin typeface="Cambria Math"/>
                                  <a:ea typeface="Cambria Math"/>
                                </a:rPr>
                                <m:t>∙</m:t>
                              </m:r>
                              <m:r>
                                <m:rPr>
                                  <m:sty m:val="p"/>
                                </m:rPr>
                                <a:rPr lang="en-US" sz="2400">
                                  <a:latin typeface="Cambria Math"/>
                                  <a:ea typeface="Cambria Math"/>
                                </a:rPr>
                                <m:t>m</m:t>
                              </m:r>
                            </m:num>
                            <m:den>
                              <m:r>
                                <m:rPr>
                                  <m:sty m:val="p"/>
                                </m:rPr>
                                <a:rPr lang="en-US" sz="2400">
                                  <a:latin typeface="Cambria Math"/>
                                  <a:ea typeface="Cambria Math"/>
                                </a:rPr>
                                <m:t>s</m:t>
                              </m:r>
                            </m:den>
                          </m:f>
                        </m:num>
                        <m:den>
                          <m:r>
                            <a:rPr lang="en-US" sz="2400" b="0" i="1" smtClean="0">
                              <a:latin typeface="Cambria Math"/>
                              <a:ea typeface="ヒラギノ角ゴ Pro W3" pitchFamily="-65" charset="-128"/>
                            </a:rPr>
                            <m:t>1.50 </m:t>
                          </m:r>
                          <m:r>
                            <m:rPr>
                              <m:sty m:val="p"/>
                            </m:rPr>
                            <a:rPr lang="en-US" sz="2400" b="0" i="0" smtClean="0">
                              <a:latin typeface="Cambria Math"/>
                              <a:ea typeface="ヒラギノ角ゴ Pro W3" pitchFamily="-65" charset="-128"/>
                            </a:rPr>
                            <m:t>s</m:t>
                          </m:r>
                        </m:den>
                      </m:f>
                    </m:oMath>
                  </m:oMathPara>
                </a14:m>
                <a:endParaRPr lang="en-US" sz="2400" dirty="0" smtClean="0">
                  <a:ea typeface="ヒラギノ角ゴ Pro W3" pitchFamily="-65" charset="-128"/>
                </a:endParaRPr>
              </a:p>
              <a:p>
                <a:pPr marL="0" indent="0">
                  <a:spcBef>
                    <a:spcPts val="1200"/>
                  </a:spcBef>
                  <a:buNone/>
                  <a:defRPr/>
                </a:pPr>
                <a:endParaRPr lang="en-US" sz="1200" b="1" i="1" dirty="0" smtClean="0">
                  <a:solidFill>
                    <a:schemeClr val="accent3">
                      <a:lumMod val="60000"/>
                      <a:lumOff val="40000"/>
                    </a:schemeClr>
                  </a:solidFill>
                  <a:latin typeface="Cambria Math"/>
                  <a:ea typeface="ヒラギノ角ゴ Pro W3" pitchFamily="-65" charset="-128"/>
                </a:endParaRPr>
              </a:p>
              <a:p>
                <a:pPr marL="0" indent="0">
                  <a:spcBef>
                    <a:spcPts val="1200"/>
                  </a:spcBef>
                  <a:buNone/>
                  <a:defRPr/>
                </a:pPr>
                <a14:m>
                  <m:oMathPara xmlns:m="http://schemas.openxmlformats.org/officeDocument/2006/math">
                    <m:oMathParaPr>
                      <m:jc m:val="centerGroup"/>
                    </m:oMathParaPr>
                    <m:oMath xmlns:m="http://schemas.openxmlformats.org/officeDocument/2006/math">
                      <m:r>
                        <a:rPr lang="en-US" sz="2400" b="1" i="1" smtClean="0">
                          <a:solidFill>
                            <a:schemeClr val="accent3">
                              <a:lumMod val="60000"/>
                              <a:lumOff val="40000"/>
                            </a:schemeClr>
                          </a:solidFill>
                          <a:latin typeface="Cambria Math"/>
                          <a:ea typeface="ヒラギノ角ゴ Pro W3" pitchFamily="-65" charset="-128"/>
                        </a:rPr>
                        <m:t>𝑭</m:t>
                      </m:r>
                      <m:r>
                        <a:rPr lang="en-US" sz="2400" b="1" i="1" smtClean="0">
                          <a:solidFill>
                            <a:schemeClr val="accent3">
                              <a:lumMod val="60000"/>
                              <a:lumOff val="40000"/>
                            </a:schemeClr>
                          </a:solidFill>
                          <a:latin typeface="Cambria Math"/>
                          <a:ea typeface="ヒラギノ角ゴ Pro W3" pitchFamily="-65" charset="-128"/>
                        </a:rPr>
                        <m:t>=</m:t>
                      </m:r>
                      <m:r>
                        <a:rPr lang="en-US" sz="2400" b="1" i="1" smtClean="0">
                          <a:solidFill>
                            <a:schemeClr val="accent3">
                              <a:lumMod val="60000"/>
                              <a:lumOff val="40000"/>
                            </a:schemeClr>
                          </a:solidFill>
                          <a:latin typeface="Cambria Math"/>
                          <a:ea typeface="ヒラギノ角ゴ Pro W3" pitchFamily="-65" charset="-128"/>
                        </a:rPr>
                        <m:t>𝟏</m:t>
                      </m:r>
                      <m:r>
                        <a:rPr lang="en-US" sz="2400" b="1" i="1" smtClean="0">
                          <a:solidFill>
                            <a:schemeClr val="accent3">
                              <a:lumMod val="60000"/>
                              <a:lumOff val="40000"/>
                            </a:schemeClr>
                          </a:solidFill>
                          <a:latin typeface="Cambria Math"/>
                          <a:ea typeface="ヒラギノ角ゴ Pro W3" pitchFamily="-65" charset="-128"/>
                        </a:rPr>
                        <m:t>.</m:t>
                      </m:r>
                      <m:r>
                        <a:rPr lang="en-US" sz="2400" b="1" i="1" smtClean="0">
                          <a:solidFill>
                            <a:schemeClr val="accent3">
                              <a:lumMod val="60000"/>
                              <a:lumOff val="40000"/>
                            </a:schemeClr>
                          </a:solidFill>
                          <a:latin typeface="Cambria Math"/>
                          <a:ea typeface="ヒラギノ角ゴ Pro W3" pitchFamily="-65" charset="-128"/>
                        </a:rPr>
                        <m:t>𝟐𝟏</m:t>
                      </m:r>
                      <m:r>
                        <a:rPr lang="en-US" sz="2400" b="1" i="1" smtClean="0">
                          <a:solidFill>
                            <a:schemeClr val="accent3">
                              <a:lumMod val="60000"/>
                              <a:lumOff val="40000"/>
                            </a:schemeClr>
                          </a:solidFill>
                          <a:latin typeface="Cambria Math"/>
                          <a:ea typeface="Cambria Math"/>
                        </a:rPr>
                        <m:t>×</m:t>
                      </m:r>
                      <m:sSup>
                        <m:sSupPr>
                          <m:ctrlPr>
                            <a:rPr lang="en-US" sz="2400" b="1" i="1" smtClean="0">
                              <a:solidFill>
                                <a:schemeClr val="accent3">
                                  <a:lumMod val="60000"/>
                                  <a:lumOff val="40000"/>
                                </a:schemeClr>
                              </a:solidFill>
                              <a:latin typeface="Cambria Math" panose="02040503050406030204" pitchFamily="18" charset="0"/>
                              <a:ea typeface="Cambria Math"/>
                            </a:rPr>
                          </m:ctrlPr>
                        </m:sSupPr>
                        <m:e>
                          <m:r>
                            <a:rPr lang="en-US" sz="2400" b="1" i="1" smtClean="0">
                              <a:solidFill>
                                <a:schemeClr val="accent3">
                                  <a:lumMod val="60000"/>
                                  <a:lumOff val="40000"/>
                                </a:schemeClr>
                              </a:solidFill>
                              <a:latin typeface="Cambria Math"/>
                              <a:ea typeface="Cambria Math"/>
                            </a:rPr>
                            <m:t>𝟏𝟎</m:t>
                          </m:r>
                        </m:e>
                        <m:sup>
                          <m:r>
                            <a:rPr lang="en-US" sz="2400" b="1" i="1" smtClean="0">
                              <a:solidFill>
                                <a:schemeClr val="accent3">
                                  <a:lumMod val="60000"/>
                                  <a:lumOff val="40000"/>
                                </a:schemeClr>
                              </a:solidFill>
                              <a:latin typeface="Cambria Math"/>
                              <a:ea typeface="Cambria Math"/>
                            </a:rPr>
                            <m:t>𝟏𝟐</m:t>
                          </m:r>
                        </m:sup>
                      </m:sSup>
                      <m:r>
                        <a:rPr lang="en-US" sz="2400" b="1" i="0" smtClean="0">
                          <a:solidFill>
                            <a:schemeClr val="accent3">
                              <a:lumMod val="60000"/>
                              <a:lumOff val="40000"/>
                            </a:schemeClr>
                          </a:solidFill>
                          <a:latin typeface="Cambria Math"/>
                          <a:ea typeface="Cambria Math"/>
                        </a:rPr>
                        <m:t>𝐍</m:t>
                      </m:r>
                    </m:oMath>
                  </m:oMathPara>
                </a14:m>
                <a:endParaRPr lang="en-US" sz="2400" b="1" dirty="0" smtClean="0">
                  <a:solidFill>
                    <a:schemeClr val="accent3">
                      <a:lumMod val="60000"/>
                      <a:lumOff val="40000"/>
                    </a:schemeClr>
                  </a:solidFill>
                  <a:ea typeface="ヒラギノ角ゴ Pro W3" pitchFamily="-65" charset="-128"/>
                </a:endParaRPr>
              </a:p>
            </p:txBody>
          </p:sp>
        </mc:Choice>
        <mc:Fallback xmlns="">
          <p:sp>
            <p:nvSpPr>
              <p:cNvPr id="80899" name="Rectangle 3"/>
              <p:cNvSpPr>
                <a:spLocks noGrp="1" noRot="1" noChangeAspect="1" noMove="1" noResize="1" noEditPoints="1" noAdjustHandles="1" noChangeArrowheads="1" noChangeShapeType="1" noTextEdit="1"/>
              </p:cNvSpPr>
              <p:nvPr>
                <p:ph type="body" idx="1"/>
              </p:nvPr>
            </p:nvSpPr>
            <p:spPr>
              <a:xfrm>
                <a:off x="540327" y="844060"/>
                <a:ext cx="8195710" cy="6123302"/>
              </a:xfrm>
              <a:blipFill rotWithShape="1">
                <a:blip r:embed="rId3"/>
                <a:stretch>
                  <a:fillRect l="-893" t="-1194" r="-1563"/>
                </a:stretch>
              </a:blipFill>
              <a:ln>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694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89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8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2291" name="Rectangle 3"/>
          <p:cNvSpPr>
            <a:spLocks noGrp="1" noChangeArrowheads="1"/>
          </p:cNvSpPr>
          <p:nvPr>
            <p:ph idx="1"/>
          </p:nvPr>
        </p:nvSpPr>
        <p:spPr>
          <a:ln>
            <a:miter lim="800000"/>
            <a:headEnd/>
            <a:tailEnd/>
          </a:ln>
        </p:spPr>
        <p:txBody>
          <a:bodyPr>
            <a:normAutofit/>
            <a:scene3d>
              <a:camera prst="orthographicFront"/>
              <a:lightRig rig="threePt" dir="t"/>
            </a:scene3d>
            <a:flatTx/>
          </a:bodyPr>
          <a:lstStyle/>
          <a:p>
            <a:pPr marL="609600" indent="-609600" eaLnBrk="1" hangingPunct="1">
              <a:buFont typeface="Arial" pitchFamily="-110" charset="0"/>
              <a:buNone/>
              <a:defRPr/>
            </a:pPr>
            <a:r>
              <a:rPr lang="en-US" sz="3600" b="1" u="sng" dirty="0">
                <a:solidFill>
                  <a:schemeClr val="tx2"/>
                </a:solidFill>
              </a:rPr>
              <a:t>Question 1</a:t>
            </a:r>
          </a:p>
          <a:p>
            <a:pPr marL="609600" indent="-609600">
              <a:buFont typeface="Arial" pitchFamily="-110" charset="0"/>
              <a:buAutoNum type="alphaLcPeriod"/>
              <a:defRPr/>
            </a:pPr>
            <a:r>
              <a:rPr lang="en-US" sz="3200" dirty="0"/>
              <a:t>A hockey puck at rest</a:t>
            </a:r>
          </a:p>
          <a:p>
            <a:pPr marL="609600" indent="-609600">
              <a:buFont typeface="Arial" pitchFamily="-110" charset="0"/>
              <a:buAutoNum type="alphaLcPeriod"/>
              <a:defRPr/>
            </a:pPr>
            <a:r>
              <a:rPr lang="en-US" sz="3200" dirty="0"/>
              <a:t>A bowling ball at rest</a:t>
            </a:r>
          </a:p>
          <a:p>
            <a:pPr marL="609600" indent="-609600">
              <a:buFont typeface="Arial" pitchFamily="-110" charset="0"/>
              <a:buAutoNum type="alphaLcPeriod"/>
              <a:defRPr/>
            </a:pPr>
            <a:r>
              <a:rPr lang="en-US" sz="3200" dirty="0"/>
              <a:t>Both have the same momentum</a:t>
            </a:r>
          </a:p>
        </p:txBody>
      </p:sp>
    </p:spTree>
    <p:extLst>
      <p:ext uri="{BB962C8B-B14F-4D97-AF65-F5344CB8AC3E}">
        <p14:creationId xmlns:p14="http://schemas.microsoft.com/office/powerpoint/2010/main" val="865566808"/>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ln>
            <a:miter lim="800000"/>
            <a:headEnd/>
            <a:tailEnd/>
          </a:ln>
        </p:spPr>
        <p:txBody>
          <a:bodyPr>
            <a:normAutofit fontScale="90000"/>
            <a:scene3d>
              <a:camera prst="orthographicFront"/>
              <a:lightRig rig="threePt" dir="t"/>
            </a:scene3d>
            <a:flatTx/>
          </a:bodyPr>
          <a:lstStyle/>
          <a:p>
            <a:pPr algn="ctr" eaLnBrk="1" hangingPunct="1">
              <a:defRPr/>
            </a:pPr>
            <a:r>
              <a:rPr lang="en-US" sz="4400" b="1" dirty="0">
                <a:solidFill>
                  <a:schemeClr val="accent3">
                    <a:lumMod val="60000"/>
                    <a:lumOff val="40000"/>
                  </a:schemeClr>
                </a:solidFill>
                <a:effectLst>
                  <a:outerShdw blurRad="38100" dist="38100" dir="2700000" algn="tl">
                    <a:srgbClr val="000000">
                      <a:alpha val="43137"/>
                    </a:srgbClr>
                  </a:outerShdw>
                </a:effectLst>
              </a:rPr>
              <a:t>Conservation of Momentum</a:t>
            </a:r>
          </a:p>
        </p:txBody>
      </p:sp>
      <p:sp>
        <p:nvSpPr>
          <p:cNvPr id="61443" name="Rectangle 3"/>
          <p:cNvSpPr>
            <a:spLocks noGrp="1" noChangeArrowheads="1"/>
          </p:cNvSpPr>
          <p:nvPr>
            <p:ph idx="1"/>
          </p:nvPr>
        </p:nvSpPr>
        <p:spPr>
          <a:ln>
            <a:miter lim="800000"/>
            <a:headEnd/>
            <a:tailEnd/>
          </a:ln>
        </p:spPr>
        <p:txBody>
          <a:bodyPr>
            <a:scene3d>
              <a:camera prst="orthographicFront"/>
              <a:lightRig rig="threePt" dir="t"/>
            </a:scene3d>
            <a:flatTx/>
          </a:bodyPr>
          <a:lstStyle/>
          <a:p>
            <a:pPr eaLnBrk="1" hangingPunct="1">
              <a:buFont typeface="Wingdings" pitchFamily="2" charset="2"/>
              <a:buChar char="§"/>
              <a:defRPr/>
            </a:pPr>
            <a:r>
              <a:rPr lang="en-US" sz="2800" dirty="0"/>
              <a:t>If the quantity of the amount after an interaction does not change, we say that it is conserved</a:t>
            </a:r>
          </a:p>
          <a:p>
            <a:pPr eaLnBrk="1" hangingPunct="1">
              <a:buFont typeface="Wingdings" pitchFamily="2" charset="2"/>
              <a:buChar char="§"/>
              <a:defRPr/>
            </a:pPr>
            <a:r>
              <a:rPr lang="en-US" sz="2800" dirty="0"/>
              <a:t>Because the momentum in a defined system is the same before a collision as it is afterwards, we say that </a:t>
            </a:r>
            <a:r>
              <a:rPr lang="en-US" sz="2800" dirty="0" smtClean="0"/>
              <a:t>momentum </a:t>
            </a:r>
            <a:r>
              <a:rPr lang="en-US" sz="2800" dirty="0"/>
              <a:t>is </a:t>
            </a:r>
            <a:r>
              <a:rPr lang="en-US" sz="2800" dirty="0" smtClean="0"/>
              <a:t>conserved</a:t>
            </a:r>
            <a:endParaRPr lang="en-US" sz="2800" dirty="0"/>
          </a:p>
        </p:txBody>
      </p:sp>
    </p:spTree>
    <p:extLst>
      <p:ext uri="{BB962C8B-B14F-4D97-AF65-F5344CB8AC3E}">
        <p14:creationId xmlns:p14="http://schemas.microsoft.com/office/powerpoint/2010/main" val="85509545"/>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47296"/>
            <a:ext cx="7583487" cy="1044388"/>
          </a:xfrm>
        </p:spPr>
        <p:txBody>
          <a:bodyPr/>
          <a:lstStyle/>
          <a:p>
            <a:pPr algn="ctr"/>
            <a:r>
              <a:rPr lang="en-US" sz="4000" b="1" dirty="0" smtClean="0"/>
              <a:t>Collisions!</a:t>
            </a:r>
            <a:endParaRPr lang="en-US" sz="40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9463" y="1603659"/>
                <a:ext cx="7583487" cy="4769653"/>
              </a:xfrm>
            </p:spPr>
            <p:txBody>
              <a:bodyPr>
                <a:normAutofit/>
              </a:bodyPr>
              <a:lstStyle/>
              <a:p>
                <a:r>
                  <a:rPr lang="en-US" sz="2800" b="1" dirty="0" smtClean="0">
                    <a:solidFill>
                      <a:schemeClr val="accent3">
                        <a:lumMod val="60000"/>
                        <a:lumOff val="40000"/>
                      </a:schemeClr>
                    </a:solidFill>
                  </a:rPr>
                  <a:t>Elastic Collisions </a:t>
                </a:r>
                <a:r>
                  <a:rPr lang="en-US" sz="2800" dirty="0" smtClean="0"/>
                  <a:t>(Bouncy):</a:t>
                </a:r>
              </a:p>
              <a:p>
                <a:pPr lvl="1"/>
                <a:r>
                  <a:rPr lang="en-US" sz="2800" dirty="0" smtClean="0"/>
                  <a:t>Objects involved </a:t>
                </a:r>
                <a:r>
                  <a:rPr lang="en-US" sz="2800" u="sng" dirty="0" smtClean="0"/>
                  <a:t>bounce</a:t>
                </a:r>
                <a:r>
                  <a:rPr lang="en-US" sz="2800" dirty="0" smtClean="0"/>
                  <a:t> off each other</a:t>
                </a:r>
              </a:p>
              <a:p>
                <a:pPr marL="282575" lvl="1" indent="0">
                  <a:buNone/>
                </a:pPr>
                <a:endParaRPr lang="en-US" sz="2800" dirty="0" smtClean="0"/>
              </a:p>
              <a:p>
                <a:pPr marL="282575" lvl="1" indent="0" algn="ctr">
                  <a:lnSpc>
                    <a:spcPct val="60000"/>
                  </a:lnSpc>
                  <a:buNone/>
                </a:pPr>
                <a14:m>
                  <m:oMathPara xmlns:m="http://schemas.openxmlformats.org/officeDocument/2006/math">
                    <m:oMathParaPr>
                      <m:jc m:val="centerGroup"/>
                    </m:oMathParaPr>
                    <m:oMath xmlns:m="http://schemas.openxmlformats.org/officeDocument/2006/math">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1</m:t>
                      </m:r>
                      <m:r>
                        <a:rPr lang="en-US" sz="3200" b="1" i="1" dirty="0" smtClean="0">
                          <a:solidFill>
                            <a:schemeClr val="accent3">
                              <a:lumMod val="60000"/>
                              <a:lumOff val="40000"/>
                            </a:schemeClr>
                          </a:solidFill>
                          <a:latin typeface="Cambria Math"/>
                          <a:cs typeface="Cambria Math"/>
                        </a:rPr>
                        <m:t>𝒗</m:t>
                      </m:r>
                      <m:r>
                        <a:rPr lang="en-US" sz="3200" b="1" i="1" baseline="-25000" dirty="0" smtClean="0">
                          <a:solidFill>
                            <a:schemeClr val="accent3">
                              <a:lumMod val="60000"/>
                              <a:lumOff val="40000"/>
                            </a:schemeClr>
                          </a:solidFill>
                          <a:latin typeface="Cambria Math"/>
                          <a:cs typeface="Cambria Math"/>
                        </a:rPr>
                        <m:t>𝟏</m:t>
                      </m:r>
                      <m:r>
                        <a:rPr lang="en-US" sz="3200"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2</m:t>
                      </m:r>
                      <m:r>
                        <a:rPr lang="en-US" sz="3200" b="1" i="1" dirty="0" smtClean="0">
                          <a:solidFill>
                            <a:schemeClr val="accent3">
                              <a:lumMod val="60000"/>
                              <a:lumOff val="40000"/>
                            </a:schemeClr>
                          </a:solidFill>
                          <a:latin typeface="Cambria Math"/>
                          <a:cs typeface="Cambria Math"/>
                        </a:rPr>
                        <m:t>𝒗</m:t>
                      </m:r>
                      <m:r>
                        <a:rPr lang="en-US" sz="3200" b="1" i="1" baseline="-25000" dirty="0" smtClean="0">
                          <a:solidFill>
                            <a:schemeClr val="accent3">
                              <a:lumMod val="60000"/>
                              <a:lumOff val="40000"/>
                            </a:schemeClr>
                          </a:solidFill>
                          <a:latin typeface="Cambria Math"/>
                          <a:cs typeface="Cambria Math"/>
                        </a:rPr>
                        <m:t>𝟐</m:t>
                      </m:r>
                      <m:r>
                        <a:rPr lang="en-US" sz="3200" i="1" dirty="0" smtClean="0">
                          <a:solidFill>
                            <a:schemeClr val="accent3">
                              <a:lumMod val="60000"/>
                              <a:lumOff val="40000"/>
                            </a:schemeClr>
                          </a:solidFill>
                          <a:latin typeface="Cambria Math"/>
                          <a:cs typeface="Cambria Math"/>
                        </a:rPr>
                        <m:t> = </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1</m:t>
                      </m:r>
                      <m:r>
                        <a:rPr lang="en-US" sz="3200" b="1" i="1" dirty="0" smtClean="0">
                          <a:solidFill>
                            <a:schemeClr val="accent3">
                              <a:lumMod val="60000"/>
                              <a:lumOff val="40000"/>
                            </a:schemeClr>
                          </a:solidFill>
                          <a:latin typeface="Cambria Math"/>
                          <a:cs typeface="Cambria Math"/>
                        </a:rPr>
                        <m:t>𝒗</m:t>
                      </m:r>
                      <m:r>
                        <a:rPr lang="en-US" sz="3200" b="1" i="1" baseline="-25000" dirty="0" smtClean="0">
                          <a:solidFill>
                            <a:schemeClr val="accent3">
                              <a:lumMod val="60000"/>
                              <a:lumOff val="40000"/>
                            </a:schemeClr>
                          </a:solidFill>
                          <a:latin typeface="Cambria Math"/>
                          <a:cs typeface="Cambria Math"/>
                        </a:rPr>
                        <m:t>𝟏</m:t>
                      </m:r>
                      <m:r>
                        <a:rPr lang="en-US" sz="3200" b="1"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2</m:t>
                      </m:r>
                      <m:r>
                        <a:rPr lang="en-US" sz="3200" b="1" i="1" dirty="0" smtClean="0">
                          <a:solidFill>
                            <a:schemeClr val="accent3">
                              <a:lumMod val="60000"/>
                              <a:lumOff val="40000"/>
                            </a:schemeClr>
                          </a:solidFill>
                          <a:latin typeface="Cambria Math"/>
                          <a:cs typeface="Cambria Math"/>
                        </a:rPr>
                        <m:t>𝒗</m:t>
                      </m:r>
                      <m:r>
                        <a:rPr lang="en-US" sz="3200" b="1" i="1" baseline="-25000" dirty="0" smtClean="0">
                          <a:solidFill>
                            <a:schemeClr val="accent3">
                              <a:lumMod val="60000"/>
                              <a:lumOff val="40000"/>
                            </a:schemeClr>
                          </a:solidFill>
                          <a:latin typeface="Cambria Math"/>
                          <a:cs typeface="Cambria Math"/>
                        </a:rPr>
                        <m:t>𝟐</m:t>
                      </m:r>
                      <m:r>
                        <a:rPr lang="en-US" sz="3200" i="1" dirty="0" smtClean="0">
                          <a:solidFill>
                            <a:schemeClr val="accent3">
                              <a:lumMod val="60000"/>
                              <a:lumOff val="40000"/>
                            </a:schemeClr>
                          </a:solidFill>
                          <a:latin typeface="Cambria Math"/>
                          <a:cs typeface="Cambria Math"/>
                        </a:rPr>
                        <m:t>’</m:t>
                      </m:r>
                    </m:oMath>
                  </m:oMathPara>
                </a14:m>
                <a:endParaRPr lang="en-US" sz="3200" i="1" dirty="0" smtClean="0">
                  <a:solidFill>
                    <a:schemeClr val="accent3">
                      <a:lumMod val="60000"/>
                      <a:lumOff val="40000"/>
                    </a:schemeClr>
                  </a:solidFill>
                  <a:latin typeface="Cambria Math"/>
                  <a:cs typeface="Cambria Math"/>
                </a:endParaRPr>
              </a:p>
              <a:p>
                <a:pPr marL="282575" lvl="1" indent="0">
                  <a:lnSpc>
                    <a:spcPct val="60000"/>
                  </a:lnSpc>
                  <a:buNone/>
                </a:pPr>
                <a:endParaRPr lang="en-US" sz="2800" baseline="-25000" dirty="0" smtClean="0"/>
              </a:p>
              <a:p>
                <a:r>
                  <a:rPr lang="en-US" sz="2800" b="1" dirty="0" smtClean="0">
                    <a:solidFill>
                      <a:schemeClr val="accent3">
                        <a:lumMod val="60000"/>
                        <a:lumOff val="40000"/>
                      </a:schemeClr>
                    </a:solidFill>
                  </a:rPr>
                  <a:t>Inelastic Collisions </a:t>
                </a:r>
                <a:r>
                  <a:rPr lang="en-US" sz="2800" dirty="0" smtClean="0"/>
                  <a:t>(Sticky):</a:t>
                </a:r>
              </a:p>
              <a:p>
                <a:pPr lvl="1"/>
                <a:r>
                  <a:rPr lang="en-US" sz="2800" dirty="0" smtClean="0"/>
                  <a:t>Objects involved </a:t>
                </a:r>
                <a:r>
                  <a:rPr lang="en-US" sz="2800" u="sng" dirty="0" smtClean="0"/>
                  <a:t>stick</a:t>
                </a:r>
                <a:r>
                  <a:rPr lang="en-US" sz="2800" dirty="0" smtClean="0"/>
                  <a:t> together</a:t>
                </a:r>
              </a:p>
              <a:p>
                <a:pPr marL="282575" lvl="1" indent="0">
                  <a:buNone/>
                </a:pPr>
                <a:endParaRPr lang="en-US" sz="2800" dirty="0"/>
              </a:p>
              <a:p>
                <a:pPr marL="282575" lvl="1" indent="0" algn="ctr">
                  <a:lnSpc>
                    <a:spcPct val="60000"/>
                  </a:lnSpc>
                  <a:buNone/>
                </a:pPr>
                <a14:m>
                  <m:oMathPara xmlns:m="http://schemas.openxmlformats.org/officeDocument/2006/math">
                    <m:oMathParaPr>
                      <m:jc m:val="centerGroup"/>
                    </m:oMathParaPr>
                    <m:oMath xmlns:m="http://schemas.openxmlformats.org/officeDocument/2006/math">
                      <m:r>
                        <a:rPr lang="en-US" sz="3200" i="1" dirty="0" smtClean="0">
                          <a:solidFill>
                            <a:schemeClr val="accent3">
                              <a:lumMod val="60000"/>
                              <a:lumOff val="40000"/>
                            </a:schemeClr>
                          </a:solidFill>
                          <a:latin typeface="Cambria Math"/>
                          <a:cs typeface="Cambria Math"/>
                        </a:rPr>
                        <m:t>𝑚</m:t>
                      </m:r>
                      <m:r>
                        <a:rPr lang="en-US" sz="3200" i="1" baseline="-25000" dirty="0">
                          <a:solidFill>
                            <a:schemeClr val="accent3">
                              <a:lumMod val="60000"/>
                              <a:lumOff val="40000"/>
                            </a:schemeClr>
                          </a:solidFill>
                          <a:latin typeface="Cambria Math"/>
                          <a:cs typeface="Cambria Math"/>
                        </a:rPr>
                        <m:t>1</m:t>
                      </m:r>
                      <m:r>
                        <a:rPr lang="en-US" sz="3200" b="1" i="1" dirty="0">
                          <a:solidFill>
                            <a:schemeClr val="accent3">
                              <a:lumMod val="60000"/>
                              <a:lumOff val="40000"/>
                            </a:schemeClr>
                          </a:solidFill>
                          <a:latin typeface="Cambria Math"/>
                          <a:cs typeface="Cambria Math"/>
                        </a:rPr>
                        <m:t>𝒗</m:t>
                      </m:r>
                      <m:r>
                        <a:rPr lang="en-US" sz="3200" b="1" i="1" baseline="-25000" dirty="0">
                          <a:solidFill>
                            <a:schemeClr val="accent3">
                              <a:lumMod val="60000"/>
                              <a:lumOff val="40000"/>
                            </a:schemeClr>
                          </a:solidFill>
                          <a:latin typeface="Cambria Math"/>
                          <a:cs typeface="Cambria Math"/>
                        </a:rPr>
                        <m:t>𝟏</m:t>
                      </m:r>
                      <m:r>
                        <a:rPr lang="en-US" sz="3200" i="1" dirty="0">
                          <a:solidFill>
                            <a:schemeClr val="accent3">
                              <a:lumMod val="60000"/>
                              <a:lumOff val="40000"/>
                            </a:schemeClr>
                          </a:solidFill>
                          <a:latin typeface="Cambria Math"/>
                          <a:cs typeface="Cambria Math"/>
                        </a:rPr>
                        <m:t>+</m:t>
                      </m:r>
                      <m:r>
                        <a:rPr lang="en-US" sz="3200" i="1" dirty="0">
                          <a:solidFill>
                            <a:schemeClr val="accent3">
                              <a:lumMod val="60000"/>
                              <a:lumOff val="40000"/>
                            </a:schemeClr>
                          </a:solidFill>
                          <a:latin typeface="Cambria Math"/>
                          <a:cs typeface="Cambria Math"/>
                        </a:rPr>
                        <m:t>𝑚</m:t>
                      </m:r>
                      <m:r>
                        <a:rPr lang="en-US" sz="3200" i="1" baseline="-25000" dirty="0">
                          <a:solidFill>
                            <a:schemeClr val="accent3">
                              <a:lumMod val="60000"/>
                              <a:lumOff val="40000"/>
                            </a:schemeClr>
                          </a:solidFill>
                          <a:latin typeface="Cambria Math"/>
                          <a:cs typeface="Cambria Math"/>
                        </a:rPr>
                        <m:t>2</m:t>
                      </m:r>
                      <m:r>
                        <a:rPr lang="en-US" sz="3200" b="1" i="1" dirty="0">
                          <a:solidFill>
                            <a:schemeClr val="accent3">
                              <a:lumMod val="60000"/>
                              <a:lumOff val="40000"/>
                            </a:schemeClr>
                          </a:solidFill>
                          <a:latin typeface="Cambria Math"/>
                          <a:cs typeface="Cambria Math"/>
                        </a:rPr>
                        <m:t>𝒗</m:t>
                      </m:r>
                      <m:r>
                        <a:rPr lang="en-US" sz="3200" b="1" i="1" baseline="-25000" dirty="0">
                          <a:solidFill>
                            <a:schemeClr val="accent3">
                              <a:lumMod val="60000"/>
                              <a:lumOff val="40000"/>
                            </a:schemeClr>
                          </a:solidFill>
                          <a:latin typeface="Cambria Math"/>
                          <a:cs typeface="Cambria Math"/>
                        </a:rPr>
                        <m:t>𝟐</m:t>
                      </m:r>
                      <m:r>
                        <a:rPr lang="en-US" sz="3200" i="1" dirty="0">
                          <a:solidFill>
                            <a:schemeClr val="accent3">
                              <a:lumMod val="60000"/>
                              <a:lumOff val="40000"/>
                            </a:schemeClr>
                          </a:solidFill>
                          <a:latin typeface="Cambria Math"/>
                          <a:cs typeface="Cambria Math"/>
                        </a:rPr>
                        <m:t> = </m:t>
                      </m:r>
                      <m:r>
                        <a:rPr lang="en-US" sz="3200"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1</m:t>
                      </m:r>
                      <m:r>
                        <a:rPr lang="en-US" sz="3200" i="1" dirty="0" smtClean="0">
                          <a:solidFill>
                            <a:schemeClr val="accent3">
                              <a:lumMod val="60000"/>
                              <a:lumOff val="40000"/>
                            </a:schemeClr>
                          </a:solidFill>
                          <a:latin typeface="Cambria Math"/>
                          <a:cs typeface="Cambria Math"/>
                        </a:rPr>
                        <m:t>+</m:t>
                      </m:r>
                      <m:r>
                        <a:rPr lang="en-US" sz="3200" i="1" dirty="0" smtClean="0">
                          <a:solidFill>
                            <a:schemeClr val="accent3">
                              <a:lumMod val="60000"/>
                              <a:lumOff val="40000"/>
                            </a:schemeClr>
                          </a:solidFill>
                          <a:latin typeface="Cambria Math"/>
                          <a:cs typeface="Cambria Math"/>
                        </a:rPr>
                        <m:t>𝑚</m:t>
                      </m:r>
                      <m:r>
                        <a:rPr lang="en-US" sz="3200" i="1" baseline="-25000" dirty="0" smtClean="0">
                          <a:solidFill>
                            <a:schemeClr val="accent3">
                              <a:lumMod val="60000"/>
                              <a:lumOff val="40000"/>
                            </a:schemeClr>
                          </a:solidFill>
                          <a:latin typeface="Cambria Math"/>
                          <a:cs typeface="Cambria Math"/>
                        </a:rPr>
                        <m:t>2 </m:t>
                      </m:r>
                      <m:r>
                        <a:rPr lang="en-US" sz="3200" i="1" dirty="0" smtClean="0">
                          <a:solidFill>
                            <a:schemeClr val="accent3">
                              <a:lumMod val="60000"/>
                              <a:lumOff val="40000"/>
                            </a:schemeClr>
                          </a:solidFill>
                          <a:latin typeface="Cambria Math"/>
                          <a:cs typeface="Cambria Math"/>
                        </a:rPr>
                        <m:t>)</m:t>
                      </m:r>
                      <m:r>
                        <a:rPr lang="en-US" sz="3200" b="1" i="1" dirty="0" smtClean="0">
                          <a:solidFill>
                            <a:schemeClr val="accent3">
                              <a:lumMod val="60000"/>
                              <a:lumOff val="40000"/>
                            </a:schemeClr>
                          </a:solidFill>
                          <a:latin typeface="Cambria Math"/>
                          <a:cs typeface="Cambria Math"/>
                        </a:rPr>
                        <m:t>𝒗</m:t>
                      </m:r>
                      <m:r>
                        <a:rPr lang="en-US" sz="3200" b="1" i="1" dirty="0" smtClean="0">
                          <a:solidFill>
                            <a:schemeClr val="accent3">
                              <a:lumMod val="60000"/>
                              <a:lumOff val="40000"/>
                            </a:schemeClr>
                          </a:solidFill>
                          <a:latin typeface="Cambria Math"/>
                          <a:cs typeface="Cambria Math"/>
                        </a:rPr>
                        <m:t>’</m:t>
                      </m:r>
                    </m:oMath>
                  </m:oMathPara>
                </a14:m>
                <a:endParaRPr lang="en-US" sz="3200" b="1" i="1" dirty="0">
                  <a:solidFill>
                    <a:schemeClr val="accent3">
                      <a:lumMod val="60000"/>
                      <a:lumOff val="40000"/>
                    </a:schemeClr>
                  </a:solidFill>
                  <a:latin typeface="Cambria Math"/>
                  <a:cs typeface="Cambria Math"/>
                </a:endParaRPr>
              </a:p>
              <a:p>
                <a:pPr marL="282575" lvl="1" indent="0">
                  <a:lnSpc>
                    <a:spcPct val="60000"/>
                  </a:lnSpc>
                  <a:buNone/>
                </a:pPr>
                <a:endParaRPr lang="en-US" sz="2800" baseline="-25000" dirty="0"/>
              </a:p>
              <a:p>
                <a:pPr lvl="1"/>
                <a:endParaRPr lang="en-US" sz="2800" dirty="0" smtClean="0"/>
              </a:p>
              <a:p>
                <a:pPr marL="282575" lvl="1"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9463" y="1603659"/>
                <a:ext cx="7583487" cy="4769653"/>
              </a:xfrm>
              <a:blipFill rotWithShape="1">
                <a:blip r:embed="rId3"/>
                <a:stretch>
                  <a:fillRect l="-1286" t="-1151"/>
                </a:stretch>
              </a:blipFill>
            </p:spPr>
            <p:txBody>
              <a:bodyPr/>
              <a:lstStyle/>
              <a:p>
                <a:r>
                  <a:rPr lang="en-US">
                    <a:noFill/>
                  </a:rPr>
                  <a:t> </a:t>
                </a:r>
              </a:p>
            </p:txBody>
          </p:sp>
        </mc:Fallback>
      </mc:AlternateContent>
      <p:sp>
        <p:nvSpPr>
          <p:cNvPr id="4" name="Rectangle 3"/>
          <p:cNvSpPr/>
          <p:nvPr/>
        </p:nvSpPr>
        <p:spPr>
          <a:xfrm>
            <a:off x="1662545" y="3428170"/>
            <a:ext cx="5555673"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62545" y="5598088"/>
            <a:ext cx="5555673"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1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Elastic (aka “bouncy”)</a:t>
            </a:r>
          </a:p>
        </p:txBody>
      </p:sp>
      <mc:AlternateContent xmlns:mc="http://schemas.openxmlformats.org/markup-compatibility/2006" xmlns:a14="http://schemas.microsoft.com/office/drawing/2010/main">
        <mc:Choice Requires="a14">
          <p:sp>
            <p:nvSpPr>
              <p:cNvPr id="62467" name="Rectangle 3"/>
              <p:cNvSpPr>
                <a:spLocks noGrp="1" noChangeArrowheads="1"/>
              </p:cNvSpPr>
              <p:nvPr>
                <p:ph idx="1"/>
              </p:nvPr>
            </p:nvSpPr>
            <p:spPr>
              <a:xfrm>
                <a:off x="779463" y="1579418"/>
                <a:ext cx="7583487" cy="4458312"/>
              </a:xfrm>
              <a:ln>
                <a:miter lim="800000"/>
                <a:headEnd/>
                <a:tailEnd/>
              </a:ln>
            </p:spPr>
            <p:txBody>
              <a:bodyPr>
                <a:scene3d>
                  <a:camera prst="orthographicFront"/>
                  <a:lightRig rig="threePt" dir="t"/>
                </a:scene3d>
                <a:flatTx/>
              </a:bodyPr>
              <a:lstStyle/>
              <a:p>
                <a:pPr marL="0" indent="0" algn="ctr">
                  <a:buNone/>
                </a:pPr>
                <a14:m>
                  <m:oMathPara xmlns:m="http://schemas.openxmlformats.org/officeDocument/2006/math">
                    <m:oMathParaPr>
                      <m:jc m:val="centerGroup"/>
                    </m:oMathParaPr>
                    <m:oMath xmlns:m="http://schemas.openxmlformats.org/officeDocument/2006/math">
                      <m:sSub>
                        <m:sSubPr>
                          <m:ctrlPr>
                            <a:rPr lang="en-US" sz="2000" b="1" i="1" dirty="0" smtClean="0">
                              <a:solidFill>
                                <a:schemeClr val="bg1"/>
                              </a:solidFill>
                              <a:latin typeface="Cambria Math" panose="02040503050406030204" pitchFamily="18" charset="0"/>
                            </a:rPr>
                          </m:ctrlPr>
                        </m:sSubPr>
                        <m:e>
                          <m:acc>
                            <m:accPr>
                              <m:chr m:val="⃗"/>
                              <m:ctrlPr>
                                <a:rPr lang="en-US" sz="3600" b="1" i="1" dirty="0">
                                  <a:solidFill>
                                    <a:schemeClr val="bg1"/>
                                  </a:solidFill>
                                  <a:latin typeface="Cambria Math" panose="02040503050406030204" pitchFamily="18" charset="0"/>
                                </a:rPr>
                              </m:ctrlPr>
                            </m:accPr>
                            <m:e>
                              <m:r>
                                <a:rPr lang="en-US" sz="3600" b="1" i="1" dirty="0">
                                  <a:solidFill>
                                    <a:schemeClr val="bg1"/>
                                  </a:solidFill>
                                  <a:latin typeface="Cambria Math"/>
                                </a:rPr>
                                <m:t>𝒑</m:t>
                              </m:r>
                            </m:e>
                          </m:acc>
                        </m:e>
                        <m:sub>
                          <m:r>
                            <a:rPr lang="en-US" sz="2000" b="1" i="1" dirty="0">
                              <a:solidFill>
                                <a:schemeClr val="bg1"/>
                              </a:solidFill>
                              <a:latin typeface="Cambria Math"/>
                            </a:rPr>
                            <m:t>𝒃𝒆𝒇𝒐𝒓𝒆</m:t>
                          </m:r>
                        </m:sub>
                      </m:sSub>
                      <m:r>
                        <a:rPr lang="en-US" sz="2000" b="1" i="1" dirty="0">
                          <a:solidFill>
                            <a:schemeClr val="bg1"/>
                          </a:solidFill>
                          <a:latin typeface="Cambria Math"/>
                        </a:rPr>
                        <m:t>=</m:t>
                      </m:r>
                      <m:sSub>
                        <m:sSubPr>
                          <m:ctrlPr>
                            <a:rPr lang="en-US" sz="2000" b="1" i="1" dirty="0">
                              <a:solidFill>
                                <a:schemeClr val="bg1"/>
                              </a:solidFill>
                              <a:latin typeface="Cambria Math" panose="02040503050406030204" pitchFamily="18" charset="0"/>
                            </a:rPr>
                          </m:ctrlPr>
                        </m:sSubPr>
                        <m:e>
                          <m:acc>
                            <m:accPr>
                              <m:chr m:val="⃗"/>
                              <m:ctrlPr>
                                <a:rPr lang="en-US" sz="3600" b="1" i="1" dirty="0">
                                  <a:solidFill>
                                    <a:schemeClr val="bg1"/>
                                  </a:solidFill>
                                  <a:latin typeface="Cambria Math" panose="02040503050406030204" pitchFamily="18" charset="0"/>
                                </a:rPr>
                              </m:ctrlPr>
                            </m:accPr>
                            <m:e>
                              <m:r>
                                <a:rPr lang="en-US" sz="3600" b="1" i="1" dirty="0">
                                  <a:solidFill>
                                    <a:schemeClr val="bg1"/>
                                  </a:solidFill>
                                  <a:latin typeface="Cambria Math"/>
                                </a:rPr>
                                <m:t>𝒑</m:t>
                              </m:r>
                            </m:e>
                          </m:acc>
                          <m:r>
                            <a:rPr lang="en-US" sz="3600" b="1" i="1" dirty="0">
                              <a:solidFill>
                                <a:schemeClr val="bg1"/>
                              </a:solidFill>
                              <a:latin typeface="Cambria Math"/>
                            </a:rPr>
                            <m:t>′</m:t>
                          </m:r>
                        </m:e>
                        <m:sub>
                          <m:r>
                            <a:rPr lang="en-US" sz="2000" b="1" i="1" dirty="0">
                              <a:solidFill>
                                <a:schemeClr val="bg1"/>
                              </a:solidFill>
                              <a:latin typeface="Cambria Math"/>
                            </a:rPr>
                            <m:t>𝒂𝒇𝒕𝒆𝒓</m:t>
                          </m:r>
                        </m:sub>
                      </m:sSub>
                    </m:oMath>
                  </m:oMathPara>
                </a14:m>
                <a:endParaRPr lang="en-US" sz="2800" dirty="0">
                  <a:solidFill>
                    <a:schemeClr val="bg1"/>
                  </a:solidFill>
                </a:endParaRPr>
              </a:p>
              <a:p>
                <a:pPr marL="282575" lvl="1" indent="0" algn="ctr">
                  <a:lnSpc>
                    <a:spcPct val="60000"/>
                  </a:lnSpc>
                  <a:buNone/>
                </a:pPr>
                <a:endParaRPr lang="en-US" sz="3200" i="1" dirty="0" smtClean="0">
                  <a:solidFill>
                    <a:schemeClr val="accent3">
                      <a:lumMod val="60000"/>
                      <a:lumOff val="40000"/>
                    </a:schemeClr>
                  </a:solidFill>
                  <a:latin typeface="Cambria Math"/>
                  <a:cs typeface="Cambria Math"/>
                </a:endParaRPr>
              </a:p>
              <a:p>
                <a:pPr marL="282575" lvl="1" indent="0" algn="ctr">
                  <a:lnSpc>
                    <a:spcPct val="60000"/>
                  </a:lnSpc>
                  <a:buNone/>
                </a:pPr>
                <a14:m>
                  <m:oMathPara xmlns:m="http://schemas.openxmlformats.org/officeDocument/2006/math">
                    <m:oMathParaPr>
                      <m:jc m:val="centerGroup"/>
                    </m:oMathParaPr>
                    <m:oMath xmlns:m="http://schemas.openxmlformats.org/officeDocument/2006/math">
                      <m:r>
                        <a:rPr lang="en-US" sz="3200" i="1" dirty="0" smtClean="0">
                          <a:solidFill>
                            <a:schemeClr val="bg1"/>
                          </a:solidFill>
                          <a:latin typeface="Cambria Math"/>
                          <a:cs typeface="Cambria Math"/>
                        </a:rPr>
                        <m:t>𝑚</m:t>
                      </m:r>
                      <m:r>
                        <a:rPr lang="en-US" sz="3200" i="1" baseline="-25000" dirty="0">
                          <a:solidFill>
                            <a:schemeClr val="bg1"/>
                          </a:solidFill>
                          <a:latin typeface="Cambria Math"/>
                          <a:cs typeface="Cambria Math"/>
                        </a:rPr>
                        <m:t>1</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𝟏</m:t>
                      </m:r>
                      <m:r>
                        <a:rPr lang="en-US" sz="3200" i="1" dirty="0">
                          <a:solidFill>
                            <a:schemeClr val="bg1"/>
                          </a:solidFill>
                          <a:latin typeface="Cambria Math"/>
                          <a:cs typeface="Cambria Math"/>
                        </a:rPr>
                        <m:t>+</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2</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𝟐</m:t>
                      </m:r>
                      <m:r>
                        <a:rPr lang="en-US" sz="3200" i="1" dirty="0">
                          <a:solidFill>
                            <a:schemeClr val="bg1"/>
                          </a:solidFill>
                          <a:latin typeface="Cambria Math"/>
                          <a:cs typeface="Cambria Math"/>
                        </a:rPr>
                        <m:t> = </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1</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𝟏</m:t>
                      </m:r>
                      <m:r>
                        <a:rPr lang="en-US" sz="3200" b="1" i="1" dirty="0">
                          <a:solidFill>
                            <a:schemeClr val="bg1"/>
                          </a:solidFill>
                          <a:latin typeface="Cambria Math"/>
                          <a:cs typeface="Cambria Math"/>
                        </a:rPr>
                        <m:t>’</m:t>
                      </m:r>
                      <m:r>
                        <a:rPr lang="en-US" sz="3200" i="1" dirty="0">
                          <a:solidFill>
                            <a:schemeClr val="bg1"/>
                          </a:solidFill>
                          <a:latin typeface="Cambria Math"/>
                          <a:cs typeface="Cambria Math"/>
                        </a:rPr>
                        <m:t>+</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2</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𝟐</m:t>
                      </m:r>
                      <m:r>
                        <a:rPr lang="en-US" sz="3200" i="1" dirty="0">
                          <a:solidFill>
                            <a:schemeClr val="bg1"/>
                          </a:solidFill>
                          <a:latin typeface="Cambria Math"/>
                          <a:cs typeface="Cambria Math"/>
                        </a:rPr>
                        <m:t>’</m:t>
                      </m:r>
                    </m:oMath>
                  </m:oMathPara>
                </a14:m>
                <a:endParaRPr lang="en-US" sz="3200" i="1" dirty="0">
                  <a:solidFill>
                    <a:schemeClr val="bg1"/>
                  </a:solidFill>
                  <a:latin typeface="Cambria Math"/>
                  <a:cs typeface="Cambria Math"/>
                </a:endParaRPr>
              </a:p>
              <a:p>
                <a:pPr marL="0" indent="0" eaLnBrk="1" hangingPunct="1">
                  <a:buNone/>
                  <a:defRPr/>
                </a:pPr>
                <a:endParaRPr lang="en-US" dirty="0"/>
              </a:p>
            </p:txBody>
          </p:sp>
        </mc:Choice>
        <mc:Fallback xmlns="">
          <p:sp>
            <p:nvSpPr>
              <p:cNvPr id="62467" name="Rectangle 3"/>
              <p:cNvSpPr>
                <a:spLocks noGrp="1" noRot="1" noChangeAspect="1" noMove="1" noResize="1" noEditPoints="1" noAdjustHandles="1" noChangeArrowheads="1" noChangeShapeType="1" noTextEdit="1"/>
              </p:cNvSpPr>
              <p:nvPr>
                <p:ph type="body" idx="1"/>
              </p:nvPr>
            </p:nvSpPr>
            <p:spPr>
              <a:xfrm>
                <a:off x="779463" y="1579418"/>
                <a:ext cx="7583487" cy="4458312"/>
              </a:xfrm>
              <a:blipFill rotWithShape="1">
                <a:blip r:embed="rId3"/>
                <a:stretch>
                  <a:fillRect/>
                </a:stretch>
              </a:blipFill>
              <a:ln>
                <a:miter lim="800000"/>
                <a:headEnd/>
                <a:tailEnd/>
              </a:ln>
            </p:spPr>
            <p:txBody>
              <a:bodyPr/>
              <a:lstStyle/>
              <a:p>
                <a:r>
                  <a:rPr lang="en-US">
                    <a:noFill/>
                  </a:rPr>
                  <a:t> </a:t>
                </a:r>
              </a:p>
            </p:txBody>
          </p:sp>
        </mc:Fallback>
      </mc:AlternateContent>
      <p:sp>
        <p:nvSpPr>
          <p:cNvPr id="62468" name="Rectangle 4"/>
          <p:cNvSpPr>
            <a:spLocks noChangeArrowheads="1"/>
          </p:cNvSpPr>
          <p:nvPr/>
        </p:nvSpPr>
        <p:spPr bwMode="auto">
          <a:xfrm>
            <a:off x="1295400" y="3657600"/>
            <a:ext cx="1828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69" name="Text Box 5"/>
          <p:cNvSpPr txBox="1">
            <a:spLocks noChangeArrowheads="1"/>
          </p:cNvSpPr>
          <p:nvPr/>
        </p:nvSpPr>
        <p:spPr bwMode="auto">
          <a:xfrm>
            <a:off x="20574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pPr>
              <a:spcBef>
                <a:spcPct val="50000"/>
              </a:spcBef>
            </a:pPr>
            <a:r>
              <a:rPr lang="en-US" b="0"/>
              <a:t>A</a:t>
            </a:r>
          </a:p>
        </p:txBody>
      </p:sp>
      <p:sp>
        <p:nvSpPr>
          <p:cNvPr id="62470" name="Rectangle 6"/>
          <p:cNvSpPr>
            <a:spLocks noChangeArrowheads="1"/>
          </p:cNvSpPr>
          <p:nvPr/>
        </p:nvSpPr>
        <p:spPr bwMode="auto">
          <a:xfrm>
            <a:off x="3124200" y="3657600"/>
            <a:ext cx="1828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471" name="Text Box 7"/>
          <p:cNvSpPr txBox="1">
            <a:spLocks noChangeArrowheads="1"/>
          </p:cNvSpPr>
          <p:nvPr/>
        </p:nvSpPr>
        <p:spPr bwMode="auto">
          <a:xfrm>
            <a:off x="38862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pPr>
              <a:spcBef>
                <a:spcPct val="50000"/>
              </a:spcBef>
            </a:pPr>
            <a:r>
              <a:rPr lang="en-US" b="0"/>
              <a:t>B</a:t>
            </a:r>
          </a:p>
        </p:txBody>
      </p:sp>
    </p:spTree>
    <p:extLst>
      <p:ext uri="{BB962C8B-B14F-4D97-AF65-F5344CB8AC3E}">
        <p14:creationId xmlns:p14="http://schemas.microsoft.com/office/powerpoint/2010/main" val="32116519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dissolve">
                                      <p:cBhvr>
                                        <p:cTn id="7" dur="500"/>
                                        <p:tgtEl>
                                          <p:spTgt spid="62470"/>
                                        </p:tgtEl>
                                      </p:cBhvr>
                                    </p:animEffect>
                                  </p:childTnLst>
                                </p:cTn>
                              </p:par>
                              <p:par>
                                <p:cTn id="8" presetID="9" presetClass="entr" presetSubtype="0" fill="hold" grpId="1" nodeType="withEffect">
                                  <p:stCondLst>
                                    <p:cond delay="0"/>
                                  </p:stCondLst>
                                  <p:childTnLst>
                                    <p:set>
                                      <p:cBhvr>
                                        <p:cTn id="9" dur="1" fill="hold">
                                          <p:stCondLst>
                                            <p:cond delay="0"/>
                                          </p:stCondLst>
                                        </p:cTn>
                                        <p:tgtEl>
                                          <p:spTgt spid="62471"/>
                                        </p:tgtEl>
                                        <p:attrNameLst>
                                          <p:attrName>style.visibility</p:attrName>
                                        </p:attrNameLst>
                                      </p:cBhvr>
                                      <p:to>
                                        <p:strVal val="visible"/>
                                      </p:to>
                                    </p:set>
                                    <p:animEffect transition="in" filter="dissolve">
                                      <p:cBhvr>
                                        <p:cTn id="10" dur="500"/>
                                        <p:tgtEl>
                                          <p:spTgt spid="624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2468"/>
                                        </p:tgtEl>
                                        <p:attrNameLst>
                                          <p:attrName>style.visibility</p:attrName>
                                        </p:attrNameLst>
                                      </p:cBhvr>
                                      <p:to>
                                        <p:strVal val="visible"/>
                                      </p:to>
                                    </p:set>
                                    <p:anim calcmode="lin" valueType="num">
                                      <p:cBhvr additive="base">
                                        <p:cTn id="15" dur="500" fill="hold"/>
                                        <p:tgtEl>
                                          <p:spTgt spid="62468"/>
                                        </p:tgtEl>
                                        <p:attrNameLst>
                                          <p:attrName>ppt_x</p:attrName>
                                        </p:attrNameLst>
                                      </p:cBhvr>
                                      <p:tavLst>
                                        <p:tav tm="0">
                                          <p:val>
                                            <p:strVal val="0-#ppt_w/2"/>
                                          </p:val>
                                        </p:tav>
                                        <p:tav tm="100000">
                                          <p:val>
                                            <p:strVal val="#ppt_x"/>
                                          </p:val>
                                        </p:tav>
                                      </p:tavLst>
                                    </p:anim>
                                    <p:anim calcmode="lin" valueType="num">
                                      <p:cBhvr additive="base">
                                        <p:cTn id="16" dur="500" fill="hold"/>
                                        <p:tgtEl>
                                          <p:spTgt spid="6246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2469"/>
                                        </p:tgtEl>
                                        <p:attrNameLst>
                                          <p:attrName>style.visibility</p:attrName>
                                        </p:attrNameLst>
                                      </p:cBhvr>
                                      <p:to>
                                        <p:strVal val="visible"/>
                                      </p:to>
                                    </p:set>
                                    <p:anim calcmode="lin" valueType="num">
                                      <p:cBhvr additive="base">
                                        <p:cTn id="19" dur="500" fill="hold"/>
                                        <p:tgtEl>
                                          <p:spTgt spid="62469"/>
                                        </p:tgtEl>
                                        <p:attrNameLst>
                                          <p:attrName>ppt_x</p:attrName>
                                        </p:attrNameLst>
                                      </p:cBhvr>
                                      <p:tavLst>
                                        <p:tav tm="0">
                                          <p:val>
                                            <p:strVal val="0-#ppt_w/2"/>
                                          </p:val>
                                        </p:tav>
                                        <p:tav tm="100000">
                                          <p:val>
                                            <p:strVal val="#ppt_x"/>
                                          </p:val>
                                        </p:tav>
                                      </p:tavLst>
                                    </p:anim>
                                    <p:anim calcmode="lin" valueType="num">
                                      <p:cBhvr additive="base">
                                        <p:cTn id="20"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2" fill="hold" grpId="1" nodeType="clickEffect">
                                  <p:stCondLst>
                                    <p:cond delay="0"/>
                                  </p:stCondLst>
                                  <p:childTnLst>
                                    <p:anim calcmode="lin" valueType="num">
                                      <p:cBhvr additive="base">
                                        <p:cTn id="24" dur="500"/>
                                        <p:tgtEl>
                                          <p:spTgt spid="62470"/>
                                        </p:tgtEl>
                                        <p:attrNameLst>
                                          <p:attrName>ppt_x</p:attrName>
                                        </p:attrNameLst>
                                      </p:cBhvr>
                                      <p:tavLst>
                                        <p:tav tm="0">
                                          <p:val>
                                            <p:strVal val="ppt_x"/>
                                          </p:val>
                                        </p:tav>
                                        <p:tav tm="100000">
                                          <p:val>
                                            <p:strVal val="1+ppt_w/2"/>
                                          </p:val>
                                        </p:tav>
                                      </p:tavLst>
                                    </p:anim>
                                    <p:anim calcmode="lin" valueType="num">
                                      <p:cBhvr additive="base">
                                        <p:cTn id="25" dur="500"/>
                                        <p:tgtEl>
                                          <p:spTgt spid="62470"/>
                                        </p:tgtEl>
                                        <p:attrNameLst>
                                          <p:attrName>ppt_y</p:attrName>
                                        </p:attrNameLst>
                                      </p:cBhvr>
                                      <p:tavLst>
                                        <p:tav tm="0">
                                          <p:val>
                                            <p:strVal val="ppt_y"/>
                                          </p:val>
                                        </p:tav>
                                        <p:tav tm="100000">
                                          <p:val>
                                            <p:strVal val="ppt_y"/>
                                          </p:val>
                                        </p:tav>
                                      </p:tavLst>
                                    </p:anim>
                                    <p:set>
                                      <p:cBhvr>
                                        <p:cTn id="26" dur="1" fill="hold">
                                          <p:stCondLst>
                                            <p:cond delay="499"/>
                                          </p:stCondLst>
                                        </p:cTn>
                                        <p:tgtEl>
                                          <p:spTgt spid="62470"/>
                                        </p:tgtEl>
                                        <p:attrNameLst>
                                          <p:attrName>style.visibility</p:attrName>
                                        </p:attrNameLst>
                                      </p:cBhvr>
                                      <p:to>
                                        <p:strVal val="hidden"/>
                                      </p:to>
                                    </p:set>
                                  </p:childTnLst>
                                </p:cTn>
                              </p:par>
                              <p:par>
                                <p:cTn id="27" presetID="2" presetClass="exit" presetSubtype="2" fill="hold" grpId="0" nodeType="withEffect">
                                  <p:stCondLst>
                                    <p:cond delay="0"/>
                                  </p:stCondLst>
                                  <p:childTnLst>
                                    <p:anim calcmode="lin" valueType="num">
                                      <p:cBhvr additive="base">
                                        <p:cTn id="28" dur="500"/>
                                        <p:tgtEl>
                                          <p:spTgt spid="62471"/>
                                        </p:tgtEl>
                                        <p:attrNameLst>
                                          <p:attrName>ppt_x</p:attrName>
                                        </p:attrNameLst>
                                      </p:cBhvr>
                                      <p:tavLst>
                                        <p:tav tm="0">
                                          <p:val>
                                            <p:strVal val="ppt_x"/>
                                          </p:val>
                                        </p:tav>
                                        <p:tav tm="100000">
                                          <p:val>
                                            <p:strVal val="1+ppt_w/2"/>
                                          </p:val>
                                        </p:tav>
                                      </p:tavLst>
                                    </p:anim>
                                    <p:anim calcmode="lin" valueType="num">
                                      <p:cBhvr additive="base">
                                        <p:cTn id="29" dur="500"/>
                                        <p:tgtEl>
                                          <p:spTgt spid="62471"/>
                                        </p:tgtEl>
                                        <p:attrNameLst>
                                          <p:attrName>ppt_y</p:attrName>
                                        </p:attrNameLst>
                                      </p:cBhvr>
                                      <p:tavLst>
                                        <p:tav tm="0">
                                          <p:val>
                                            <p:strVal val="ppt_y"/>
                                          </p:val>
                                        </p:tav>
                                        <p:tav tm="100000">
                                          <p:val>
                                            <p:strVal val="ppt_y"/>
                                          </p:val>
                                        </p:tav>
                                      </p:tavLst>
                                    </p:anim>
                                    <p:set>
                                      <p:cBhvr>
                                        <p:cTn id="30" dur="1" fill="hold">
                                          <p:stCondLst>
                                            <p:cond delay="499"/>
                                          </p:stCondLst>
                                        </p:cTn>
                                        <p:tgtEl>
                                          <p:spTgt spid="624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69" grpId="0"/>
      <p:bldP spid="62470" grpId="0" animBg="1"/>
      <p:bldP spid="62470" grpId="1" animBg="1"/>
      <p:bldP spid="62471" grpId="0"/>
      <p:bldP spid="6247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algn="ctr" eaLnBrk="1" hangingPunct="1">
              <a:defRPr/>
            </a:pPr>
            <a:r>
              <a:rPr lang="en-US" sz="4400" b="1" dirty="0">
                <a:effectLst>
                  <a:outerShdw blurRad="38100" dist="38100" dir="2700000" algn="tl">
                    <a:srgbClr val="000000">
                      <a:alpha val="43137"/>
                    </a:srgbClr>
                  </a:outerShdw>
                </a:effectLst>
              </a:rPr>
              <a:t>Inelastic (aka  “sticky”)</a:t>
            </a:r>
          </a:p>
        </p:txBody>
      </p:sp>
      <mc:AlternateContent xmlns:mc="http://schemas.openxmlformats.org/markup-compatibility/2006" xmlns:a14="http://schemas.microsoft.com/office/drawing/2010/main">
        <mc:Choice Requires="a14">
          <p:sp>
            <p:nvSpPr>
              <p:cNvPr id="63491" name="Rectangle 3"/>
              <p:cNvSpPr>
                <a:spLocks noGrp="1" noChangeArrowheads="1"/>
              </p:cNvSpPr>
              <p:nvPr>
                <p:ph idx="1"/>
              </p:nvPr>
            </p:nvSpPr>
            <p:spPr>
              <a:xfrm>
                <a:off x="779463" y="1752600"/>
                <a:ext cx="7678737" cy="4114800"/>
              </a:xfrm>
              <a:ln>
                <a:miter lim="800000"/>
                <a:headEnd/>
                <a:tailEnd/>
              </a:ln>
            </p:spPr>
            <p:txBody>
              <a:bodyPr>
                <a:scene3d>
                  <a:camera prst="orthographicFront"/>
                  <a:lightRig rig="threePt" dir="t"/>
                </a:scene3d>
                <a:flatTx/>
              </a:bodyPr>
              <a:lstStyle/>
              <a:p>
                <a:pPr marL="0" indent="0" algn="ctr">
                  <a:buNone/>
                </a:pPr>
                <a14:m>
                  <m:oMathPara xmlns:m="http://schemas.openxmlformats.org/officeDocument/2006/math">
                    <m:oMathParaPr>
                      <m:jc m:val="centerGroup"/>
                    </m:oMathParaPr>
                    <m:oMath xmlns:m="http://schemas.openxmlformats.org/officeDocument/2006/math">
                      <m:sSub>
                        <m:sSubPr>
                          <m:ctrlPr>
                            <a:rPr lang="en-US" sz="2400" b="1" i="1" dirty="0">
                              <a:latin typeface="Cambria Math" panose="02040503050406030204" pitchFamily="18" charset="0"/>
                            </a:rPr>
                          </m:ctrlPr>
                        </m:sSubPr>
                        <m:e>
                          <m:acc>
                            <m:accPr>
                              <m:chr m:val="⃗"/>
                              <m:ctrlPr>
                                <a:rPr lang="en-US" sz="4000" b="1" i="1" dirty="0">
                                  <a:latin typeface="Cambria Math" panose="02040503050406030204" pitchFamily="18" charset="0"/>
                                </a:rPr>
                              </m:ctrlPr>
                            </m:accPr>
                            <m:e>
                              <m:r>
                                <a:rPr lang="en-US" sz="4000" b="1" i="1" dirty="0">
                                  <a:latin typeface="Cambria Math"/>
                                </a:rPr>
                                <m:t>𝒑</m:t>
                              </m:r>
                            </m:e>
                          </m:acc>
                        </m:e>
                        <m:sub>
                          <m:r>
                            <a:rPr lang="en-US" sz="2400" b="1" i="1" dirty="0">
                              <a:latin typeface="Cambria Math"/>
                            </a:rPr>
                            <m:t>𝒃𝒆𝒇𝒐𝒓𝒆</m:t>
                          </m:r>
                        </m:sub>
                      </m:sSub>
                      <m:r>
                        <a:rPr lang="en-US" sz="2400" b="1" i="1" dirty="0">
                          <a:latin typeface="Cambria Math"/>
                        </a:rPr>
                        <m:t>=</m:t>
                      </m:r>
                      <m:sSub>
                        <m:sSubPr>
                          <m:ctrlPr>
                            <a:rPr lang="en-US" sz="2400" b="1" i="1" dirty="0">
                              <a:latin typeface="Cambria Math" panose="02040503050406030204" pitchFamily="18" charset="0"/>
                            </a:rPr>
                          </m:ctrlPr>
                        </m:sSubPr>
                        <m:e>
                          <m:acc>
                            <m:accPr>
                              <m:chr m:val="⃗"/>
                              <m:ctrlPr>
                                <a:rPr lang="en-US" sz="4000" b="1" i="1" dirty="0">
                                  <a:latin typeface="Cambria Math" panose="02040503050406030204" pitchFamily="18" charset="0"/>
                                </a:rPr>
                              </m:ctrlPr>
                            </m:accPr>
                            <m:e>
                              <m:r>
                                <a:rPr lang="en-US" sz="4000" b="1" i="1" dirty="0">
                                  <a:latin typeface="Cambria Math"/>
                                </a:rPr>
                                <m:t>𝒑</m:t>
                              </m:r>
                            </m:e>
                          </m:acc>
                          <m:r>
                            <a:rPr lang="en-US" sz="4000" b="1" i="1" dirty="0">
                              <a:latin typeface="Cambria Math"/>
                            </a:rPr>
                            <m:t>′</m:t>
                          </m:r>
                        </m:e>
                        <m:sub>
                          <m:r>
                            <a:rPr lang="en-US" sz="2400" b="1" i="1" dirty="0">
                              <a:latin typeface="Cambria Math"/>
                            </a:rPr>
                            <m:t>𝒂𝒇𝒕𝒆𝒓</m:t>
                          </m:r>
                        </m:sub>
                      </m:sSub>
                    </m:oMath>
                  </m:oMathPara>
                </a14:m>
                <a:endParaRPr lang="en-US" sz="3200" dirty="0" smtClean="0"/>
              </a:p>
              <a:p>
                <a:pPr marL="0" indent="0" algn="ctr">
                  <a:spcBef>
                    <a:spcPts val="0"/>
                  </a:spcBef>
                  <a:buNone/>
                </a:pPr>
                <a:endParaRPr lang="en-US" sz="3200" dirty="0"/>
              </a:p>
              <a:p>
                <a:pPr marL="282575" lvl="1" indent="0" algn="ctr">
                  <a:lnSpc>
                    <a:spcPct val="60000"/>
                  </a:lnSpc>
                  <a:buNone/>
                </a:pPr>
                <a14:m>
                  <m:oMathPara xmlns:m="http://schemas.openxmlformats.org/officeDocument/2006/math">
                    <m:oMathParaPr>
                      <m:jc m:val="centerGroup"/>
                    </m:oMathParaPr>
                    <m:oMath xmlns:m="http://schemas.openxmlformats.org/officeDocument/2006/math">
                      <m:r>
                        <a:rPr lang="en-US" sz="3200" i="1" dirty="0" smtClean="0">
                          <a:solidFill>
                            <a:schemeClr val="bg1"/>
                          </a:solidFill>
                          <a:latin typeface="Cambria Math"/>
                          <a:cs typeface="Cambria Math"/>
                        </a:rPr>
                        <m:t>𝑚</m:t>
                      </m:r>
                      <m:r>
                        <a:rPr lang="en-US" sz="3200" i="1" baseline="-25000" dirty="0">
                          <a:solidFill>
                            <a:schemeClr val="bg1"/>
                          </a:solidFill>
                          <a:latin typeface="Cambria Math"/>
                          <a:cs typeface="Cambria Math"/>
                        </a:rPr>
                        <m:t>1</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𝟏</m:t>
                      </m:r>
                      <m:r>
                        <a:rPr lang="en-US" sz="3200" i="1" dirty="0">
                          <a:solidFill>
                            <a:schemeClr val="bg1"/>
                          </a:solidFill>
                          <a:latin typeface="Cambria Math"/>
                          <a:cs typeface="Cambria Math"/>
                        </a:rPr>
                        <m:t>+</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2</m:t>
                      </m:r>
                      <m:r>
                        <a:rPr lang="en-US" sz="3200" b="1" i="1" dirty="0">
                          <a:solidFill>
                            <a:schemeClr val="bg1"/>
                          </a:solidFill>
                          <a:latin typeface="Cambria Math"/>
                          <a:cs typeface="Cambria Math"/>
                        </a:rPr>
                        <m:t>𝒗</m:t>
                      </m:r>
                      <m:r>
                        <a:rPr lang="en-US" sz="3200" b="1" i="1" baseline="-25000" dirty="0">
                          <a:solidFill>
                            <a:schemeClr val="bg1"/>
                          </a:solidFill>
                          <a:latin typeface="Cambria Math"/>
                          <a:cs typeface="Cambria Math"/>
                        </a:rPr>
                        <m:t>𝟐</m:t>
                      </m:r>
                      <m:r>
                        <a:rPr lang="en-US" sz="3200" i="1" dirty="0">
                          <a:solidFill>
                            <a:schemeClr val="bg1"/>
                          </a:solidFill>
                          <a:latin typeface="Cambria Math"/>
                          <a:cs typeface="Cambria Math"/>
                        </a:rPr>
                        <m:t> = (</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1</m:t>
                      </m:r>
                      <m:r>
                        <a:rPr lang="en-US" sz="3200" i="1" dirty="0">
                          <a:solidFill>
                            <a:schemeClr val="bg1"/>
                          </a:solidFill>
                          <a:latin typeface="Cambria Math"/>
                          <a:cs typeface="Cambria Math"/>
                        </a:rPr>
                        <m:t>+</m:t>
                      </m:r>
                      <m:r>
                        <a:rPr lang="en-US" sz="3200" i="1" dirty="0">
                          <a:solidFill>
                            <a:schemeClr val="bg1"/>
                          </a:solidFill>
                          <a:latin typeface="Cambria Math"/>
                          <a:cs typeface="Cambria Math"/>
                        </a:rPr>
                        <m:t>𝑚</m:t>
                      </m:r>
                      <m:r>
                        <a:rPr lang="en-US" sz="3200" i="1" baseline="-25000" dirty="0">
                          <a:solidFill>
                            <a:schemeClr val="bg1"/>
                          </a:solidFill>
                          <a:latin typeface="Cambria Math"/>
                          <a:cs typeface="Cambria Math"/>
                        </a:rPr>
                        <m:t>2 </m:t>
                      </m:r>
                      <m:r>
                        <a:rPr lang="en-US" sz="3200" i="1" dirty="0">
                          <a:solidFill>
                            <a:schemeClr val="bg1"/>
                          </a:solidFill>
                          <a:latin typeface="Cambria Math"/>
                          <a:cs typeface="Cambria Math"/>
                        </a:rPr>
                        <m:t>)</m:t>
                      </m:r>
                      <m:r>
                        <a:rPr lang="en-US" sz="3200" b="1" i="1" dirty="0">
                          <a:solidFill>
                            <a:schemeClr val="bg1"/>
                          </a:solidFill>
                          <a:latin typeface="Cambria Math"/>
                          <a:cs typeface="Cambria Math"/>
                        </a:rPr>
                        <m:t>𝒗</m:t>
                      </m:r>
                      <m:r>
                        <a:rPr lang="en-US" sz="3200" b="1" i="1" dirty="0">
                          <a:solidFill>
                            <a:schemeClr val="bg1"/>
                          </a:solidFill>
                          <a:latin typeface="Cambria Math"/>
                          <a:cs typeface="Cambria Math"/>
                        </a:rPr>
                        <m:t>’</m:t>
                      </m:r>
                    </m:oMath>
                  </m:oMathPara>
                </a14:m>
                <a:endParaRPr lang="en-US" sz="3200" b="1" i="1" dirty="0">
                  <a:solidFill>
                    <a:schemeClr val="bg1"/>
                  </a:solidFill>
                  <a:latin typeface="Cambria Math"/>
                  <a:cs typeface="Cambria Math"/>
                </a:endParaRPr>
              </a:p>
              <a:p>
                <a:pPr eaLnBrk="1" hangingPunct="1">
                  <a:buFont typeface="Monotype Sorts" pitchFamily="-110" charset="2"/>
                  <a:buChar char="F"/>
                  <a:defRPr/>
                </a:pPr>
                <a:endParaRPr lang="en-US" dirty="0"/>
              </a:p>
            </p:txBody>
          </p:sp>
        </mc:Choice>
        <mc:Fallback xmlns="">
          <p:sp>
            <p:nvSpPr>
              <p:cNvPr id="63491" name="Rectangle 3"/>
              <p:cNvSpPr>
                <a:spLocks noGrp="1" noRot="1" noChangeAspect="1" noMove="1" noResize="1" noEditPoints="1" noAdjustHandles="1" noChangeArrowheads="1" noChangeShapeType="1" noTextEdit="1"/>
              </p:cNvSpPr>
              <p:nvPr>
                <p:ph type="body" idx="1"/>
              </p:nvPr>
            </p:nvSpPr>
            <p:spPr>
              <a:xfrm>
                <a:off x="779463" y="1752600"/>
                <a:ext cx="7678737" cy="4114800"/>
              </a:xfrm>
              <a:blipFill rotWithShape="1">
                <a:blip r:embed="rId3"/>
                <a:stretch>
                  <a:fillRect/>
                </a:stretch>
              </a:blipFill>
              <a:ln>
                <a:miter lim="800000"/>
                <a:headEnd/>
                <a:tailEnd/>
              </a:ln>
            </p:spPr>
            <p:txBody>
              <a:bodyPr/>
              <a:lstStyle/>
              <a:p>
                <a:r>
                  <a:rPr lang="en-US">
                    <a:noFill/>
                  </a:rPr>
                  <a:t> </a:t>
                </a:r>
              </a:p>
            </p:txBody>
          </p:sp>
        </mc:Fallback>
      </mc:AlternateContent>
      <p:sp>
        <p:nvSpPr>
          <p:cNvPr id="63492" name="Rectangle 4"/>
          <p:cNvSpPr>
            <a:spLocks noChangeArrowheads="1"/>
          </p:cNvSpPr>
          <p:nvPr/>
        </p:nvSpPr>
        <p:spPr bwMode="auto">
          <a:xfrm>
            <a:off x="1295400" y="3657600"/>
            <a:ext cx="1828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3493" name="Text Box 5"/>
          <p:cNvSpPr txBox="1">
            <a:spLocks noChangeArrowheads="1"/>
          </p:cNvSpPr>
          <p:nvPr/>
        </p:nvSpPr>
        <p:spPr bwMode="auto">
          <a:xfrm>
            <a:off x="20574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pPr>
              <a:spcBef>
                <a:spcPct val="50000"/>
              </a:spcBef>
            </a:pPr>
            <a:r>
              <a:rPr lang="en-US" b="0"/>
              <a:t>A</a:t>
            </a:r>
          </a:p>
        </p:txBody>
      </p:sp>
      <p:sp>
        <p:nvSpPr>
          <p:cNvPr id="63494" name="Rectangle 6"/>
          <p:cNvSpPr>
            <a:spLocks noChangeArrowheads="1"/>
          </p:cNvSpPr>
          <p:nvPr/>
        </p:nvSpPr>
        <p:spPr bwMode="auto">
          <a:xfrm>
            <a:off x="3124200" y="3657600"/>
            <a:ext cx="1828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3495" name="Text Box 7"/>
          <p:cNvSpPr txBox="1">
            <a:spLocks noChangeArrowheads="1"/>
          </p:cNvSpPr>
          <p:nvPr/>
        </p:nvSpPr>
        <p:spPr bwMode="auto">
          <a:xfrm>
            <a:off x="38862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pitchFamily="-65" charset="-128"/>
              </a:defRPr>
            </a:lvl1pPr>
            <a:lvl2pPr marL="37931725" indent="-37474525">
              <a:defRPr sz="2400" b="1">
                <a:solidFill>
                  <a:schemeClr val="tx1"/>
                </a:solidFill>
                <a:latin typeface="Arial" charset="0"/>
                <a:ea typeface="ヒラギノ角ゴ Pro W3" pitchFamily="-65" charset="-128"/>
              </a:defRPr>
            </a:lvl2pPr>
            <a:lvl3pPr>
              <a:defRPr sz="2400" b="1">
                <a:solidFill>
                  <a:schemeClr val="tx1"/>
                </a:solidFill>
                <a:latin typeface="Arial" charset="0"/>
                <a:ea typeface="ヒラギノ角ゴ Pro W3" pitchFamily="-65" charset="-128"/>
              </a:defRPr>
            </a:lvl3pPr>
            <a:lvl4pPr>
              <a:defRPr sz="2400" b="1">
                <a:solidFill>
                  <a:schemeClr val="tx1"/>
                </a:solidFill>
                <a:latin typeface="Arial" charset="0"/>
                <a:ea typeface="ヒラギノ角ゴ Pro W3" pitchFamily="-65" charset="-128"/>
              </a:defRPr>
            </a:lvl4pPr>
            <a:lvl5pPr>
              <a:defRPr sz="2400" b="1">
                <a:solidFill>
                  <a:schemeClr val="tx1"/>
                </a:solidFill>
                <a:latin typeface="Arial" charset="0"/>
                <a:ea typeface="ヒラギノ角ゴ Pro W3" pitchFamily="-65" charset="-128"/>
              </a:defRPr>
            </a:lvl5pPr>
            <a:lvl6pPr marL="457200" eaLnBrk="0" fontAlgn="base" hangingPunct="0">
              <a:spcBef>
                <a:spcPct val="0"/>
              </a:spcBef>
              <a:spcAft>
                <a:spcPct val="0"/>
              </a:spcAft>
              <a:defRPr sz="2400" b="1">
                <a:solidFill>
                  <a:schemeClr val="tx1"/>
                </a:solidFill>
                <a:latin typeface="Arial" charset="0"/>
                <a:ea typeface="ヒラギノ角ゴ Pro W3" pitchFamily="-65" charset="-128"/>
              </a:defRPr>
            </a:lvl6pPr>
            <a:lvl7pPr marL="914400" eaLnBrk="0" fontAlgn="base" hangingPunct="0">
              <a:spcBef>
                <a:spcPct val="0"/>
              </a:spcBef>
              <a:spcAft>
                <a:spcPct val="0"/>
              </a:spcAft>
              <a:defRPr sz="2400" b="1">
                <a:solidFill>
                  <a:schemeClr val="tx1"/>
                </a:solidFill>
                <a:latin typeface="Arial" charset="0"/>
                <a:ea typeface="ヒラギノ角ゴ Pro W3" pitchFamily="-65" charset="-128"/>
              </a:defRPr>
            </a:lvl7pPr>
            <a:lvl8pPr marL="1371600" eaLnBrk="0" fontAlgn="base" hangingPunct="0">
              <a:spcBef>
                <a:spcPct val="0"/>
              </a:spcBef>
              <a:spcAft>
                <a:spcPct val="0"/>
              </a:spcAft>
              <a:defRPr sz="2400" b="1">
                <a:solidFill>
                  <a:schemeClr val="tx1"/>
                </a:solidFill>
                <a:latin typeface="Arial" charset="0"/>
                <a:ea typeface="ヒラギノ角ゴ Pro W3" pitchFamily="-65" charset="-128"/>
              </a:defRPr>
            </a:lvl8pPr>
            <a:lvl9pPr marL="1828800" eaLnBrk="0" fontAlgn="base" hangingPunct="0">
              <a:spcBef>
                <a:spcPct val="0"/>
              </a:spcBef>
              <a:spcAft>
                <a:spcPct val="0"/>
              </a:spcAft>
              <a:defRPr sz="2400" b="1">
                <a:solidFill>
                  <a:schemeClr val="tx1"/>
                </a:solidFill>
                <a:latin typeface="Arial" charset="0"/>
                <a:ea typeface="ヒラギノ角ゴ Pro W3" pitchFamily="-65" charset="-128"/>
              </a:defRPr>
            </a:lvl9pPr>
          </a:lstStyle>
          <a:p>
            <a:pPr>
              <a:spcBef>
                <a:spcPct val="50000"/>
              </a:spcBef>
            </a:pPr>
            <a:r>
              <a:rPr lang="en-US" b="0"/>
              <a:t>B</a:t>
            </a:r>
          </a:p>
        </p:txBody>
      </p:sp>
    </p:spTree>
    <p:extLst>
      <p:ext uri="{BB962C8B-B14F-4D97-AF65-F5344CB8AC3E}">
        <p14:creationId xmlns:p14="http://schemas.microsoft.com/office/powerpoint/2010/main" val="176396513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dissolve">
                                      <p:cBhvr>
                                        <p:cTn id="7" dur="500"/>
                                        <p:tgtEl>
                                          <p:spTgt spid="634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495"/>
                                        </p:tgtEl>
                                        <p:attrNameLst>
                                          <p:attrName>style.visibility</p:attrName>
                                        </p:attrNameLst>
                                      </p:cBhvr>
                                      <p:to>
                                        <p:strVal val="visible"/>
                                      </p:to>
                                    </p:set>
                                    <p:animEffect transition="in" filter="dissolve">
                                      <p:cBhvr>
                                        <p:cTn id="10" dur="500"/>
                                        <p:tgtEl>
                                          <p:spTgt spid="634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calcmode="lin" valueType="num">
                                      <p:cBhvr additive="base">
                                        <p:cTn id="15" dur="500" fill="hold"/>
                                        <p:tgtEl>
                                          <p:spTgt spid="63492"/>
                                        </p:tgtEl>
                                        <p:attrNameLst>
                                          <p:attrName>ppt_x</p:attrName>
                                        </p:attrNameLst>
                                      </p:cBhvr>
                                      <p:tavLst>
                                        <p:tav tm="0">
                                          <p:val>
                                            <p:strVal val="0-#ppt_w/2"/>
                                          </p:val>
                                        </p:tav>
                                        <p:tav tm="100000">
                                          <p:val>
                                            <p:strVal val="#ppt_x"/>
                                          </p:val>
                                        </p:tav>
                                      </p:tavLst>
                                    </p:anim>
                                    <p:anim calcmode="lin" valueType="num">
                                      <p:cBhvr additive="base">
                                        <p:cTn id="16" dur="500" fill="hold"/>
                                        <p:tgtEl>
                                          <p:spTgt spid="6349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3493"/>
                                        </p:tgtEl>
                                        <p:attrNameLst>
                                          <p:attrName>style.visibility</p:attrName>
                                        </p:attrNameLst>
                                      </p:cBhvr>
                                      <p:to>
                                        <p:strVal val="visible"/>
                                      </p:to>
                                    </p:set>
                                    <p:anim calcmode="lin" valueType="num">
                                      <p:cBhvr additive="base">
                                        <p:cTn id="19" dur="500" fill="hold"/>
                                        <p:tgtEl>
                                          <p:spTgt spid="63493"/>
                                        </p:tgtEl>
                                        <p:attrNameLst>
                                          <p:attrName>ppt_x</p:attrName>
                                        </p:attrNameLst>
                                      </p:cBhvr>
                                      <p:tavLst>
                                        <p:tav tm="0">
                                          <p:val>
                                            <p:strVal val="0-#ppt_w/2"/>
                                          </p:val>
                                        </p:tav>
                                        <p:tav tm="100000">
                                          <p:val>
                                            <p:strVal val="#ppt_x"/>
                                          </p:val>
                                        </p:tav>
                                      </p:tavLst>
                                    </p:anim>
                                    <p:anim calcmode="lin" valueType="num">
                                      <p:cBhvr additive="base">
                                        <p:cTn id="20"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2" fill="hold" grpId="1" nodeType="clickEffect">
                                  <p:stCondLst>
                                    <p:cond delay="0"/>
                                  </p:stCondLst>
                                  <p:childTnLst>
                                    <p:anim calcmode="lin" valueType="num">
                                      <p:cBhvr additive="base">
                                        <p:cTn id="24" dur="1000"/>
                                        <p:tgtEl>
                                          <p:spTgt spid="63492"/>
                                        </p:tgtEl>
                                        <p:attrNameLst>
                                          <p:attrName>ppt_x</p:attrName>
                                        </p:attrNameLst>
                                      </p:cBhvr>
                                      <p:tavLst>
                                        <p:tav tm="0">
                                          <p:val>
                                            <p:strVal val="ppt_x"/>
                                          </p:val>
                                        </p:tav>
                                        <p:tav tm="100000">
                                          <p:val>
                                            <p:strVal val="1+ppt_w/2"/>
                                          </p:val>
                                        </p:tav>
                                      </p:tavLst>
                                    </p:anim>
                                    <p:anim calcmode="lin" valueType="num">
                                      <p:cBhvr additive="base">
                                        <p:cTn id="25" dur="1000"/>
                                        <p:tgtEl>
                                          <p:spTgt spid="63492"/>
                                        </p:tgtEl>
                                        <p:attrNameLst>
                                          <p:attrName>ppt_y</p:attrName>
                                        </p:attrNameLst>
                                      </p:cBhvr>
                                      <p:tavLst>
                                        <p:tav tm="0">
                                          <p:val>
                                            <p:strVal val="ppt_y"/>
                                          </p:val>
                                        </p:tav>
                                        <p:tav tm="100000">
                                          <p:val>
                                            <p:strVal val="ppt_y"/>
                                          </p:val>
                                        </p:tav>
                                      </p:tavLst>
                                    </p:anim>
                                    <p:set>
                                      <p:cBhvr>
                                        <p:cTn id="26" dur="1" fill="hold">
                                          <p:stCondLst>
                                            <p:cond delay="999"/>
                                          </p:stCondLst>
                                        </p:cTn>
                                        <p:tgtEl>
                                          <p:spTgt spid="63492"/>
                                        </p:tgtEl>
                                        <p:attrNameLst>
                                          <p:attrName>style.visibility</p:attrName>
                                        </p:attrNameLst>
                                      </p:cBhvr>
                                      <p:to>
                                        <p:strVal val="hidden"/>
                                      </p:to>
                                    </p:set>
                                  </p:childTnLst>
                                </p:cTn>
                              </p:par>
                              <p:par>
                                <p:cTn id="27" presetID="2" presetClass="exit" presetSubtype="2" fill="hold" grpId="1" nodeType="withEffect">
                                  <p:stCondLst>
                                    <p:cond delay="0"/>
                                  </p:stCondLst>
                                  <p:childTnLst>
                                    <p:anim calcmode="lin" valueType="num">
                                      <p:cBhvr additive="base">
                                        <p:cTn id="28" dur="1000"/>
                                        <p:tgtEl>
                                          <p:spTgt spid="63493"/>
                                        </p:tgtEl>
                                        <p:attrNameLst>
                                          <p:attrName>ppt_x</p:attrName>
                                        </p:attrNameLst>
                                      </p:cBhvr>
                                      <p:tavLst>
                                        <p:tav tm="0">
                                          <p:val>
                                            <p:strVal val="ppt_x"/>
                                          </p:val>
                                        </p:tav>
                                        <p:tav tm="100000">
                                          <p:val>
                                            <p:strVal val="1+ppt_w/2"/>
                                          </p:val>
                                        </p:tav>
                                      </p:tavLst>
                                    </p:anim>
                                    <p:anim calcmode="lin" valueType="num">
                                      <p:cBhvr additive="base">
                                        <p:cTn id="29" dur="1000"/>
                                        <p:tgtEl>
                                          <p:spTgt spid="63493"/>
                                        </p:tgtEl>
                                        <p:attrNameLst>
                                          <p:attrName>ppt_y</p:attrName>
                                        </p:attrNameLst>
                                      </p:cBhvr>
                                      <p:tavLst>
                                        <p:tav tm="0">
                                          <p:val>
                                            <p:strVal val="ppt_y"/>
                                          </p:val>
                                        </p:tav>
                                        <p:tav tm="100000">
                                          <p:val>
                                            <p:strVal val="ppt_y"/>
                                          </p:val>
                                        </p:tav>
                                      </p:tavLst>
                                    </p:anim>
                                    <p:set>
                                      <p:cBhvr>
                                        <p:cTn id="30" dur="1" fill="hold">
                                          <p:stCondLst>
                                            <p:cond delay="999"/>
                                          </p:stCondLst>
                                        </p:cTn>
                                        <p:tgtEl>
                                          <p:spTgt spid="63493"/>
                                        </p:tgtEl>
                                        <p:attrNameLst>
                                          <p:attrName>style.visibility</p:attrName>
                                        </p:attrNameLst>
                                      </p:cBhvr>
                                      <p:to>
                                        <p:strVal val="hidden"/>
                                      </p:to>
                                    </p:set>
                                  </p:childTnLst>
                                </p:cTn>
                              </p:par>
                              <p:par>
                                <p:cTn id="31" presetID="2" presetClass="exit" presetSubtype="2" fill="hold" grpId="1" nodeType="withEffect">
                                  <p:stCondLst>
                                    <p:cond delay="0"/>
                                  </p:stCondLst>
                                  <p:childTnLst>
                                    <p:anim calcmode="lin" valueType="num">
                                      <p:cBhvr additive="base">
                                        <p:cTn id="32" dur="1000"/>
                                        <p:tgtEl>
                                          <p:spTgt spid="63494"/>
                                        </p:tgtEl>
                                        <p:attrNameLst>
                                          <p:attrName>ppt_x</p:attrName>
                                        </p:attrNameLst>
                                      </p:cBhvr>
                                      <p:tavLst>
                                        <p:tav tm="0">
                                          <p:val>
                                            <p:strVal val="ppt_x"/>
                                          </p:val>
                                        </p:tav>
                                        <p:tav tm="100000">
                                          <p:val>
                                            <p:strVal val="1+ppt_w/2"/>
                                          </p:val>
                                        </p:tav>
                                      </p:tavLst>
                                    </p:anim>
                                    <p:anim calcmode="lin" valueType="num">
                                      <p:cBhvr additive="base">
                                        <p:cTn id="33" dur="1000"/>
                                        <p:tgtEl>
                                          <p:spTgt spid="63494"/>
                                        </p:tgtEl>
                                        <p:attrNameLst>
                                          <p:attrName>ppt_y</p:attrName>
                                        </p:attrNameLst>
                                      </p:cBhvr>
                                      <p:tavLst>
                                        <p:tav tm="0">
                                          <p:val>
                                            <p:strVal val="ppt_y"/>
                                          </p:val>
                                        </p:tav>
                                        <p:tav tm="100000">
                                          <p:val>
                                            <p:strVal val="ppt_y"/>
                                          </p:val>
                                        </p:tav>
                                      </p:tavLst>
                                    </p:anim>
                                    <p:set>
                                      <p:cBhvr>
                                        <p:cTn id="34" dur="1" fill="hold">
                                          <p:stCondLst>
                                            <p:cond delay="999"/>
                                          </p:stCondLst>
                                        </p:cTn>
                                        <p:tgtEl>
                                          <p:spTgt spid="63494"/>
                                        </p:tgtEl>
                                        <p:attrNameLst>
                                          <p:attrName>style.visibility</p:attrName>
                                        </p:attrNameLst>
                                      </p:cBhvr>
                                      <p:to>
                                        <p:strVal val="hidden"/>
                                      </p:to>
                                    </p:set>
                                  </p:childTnLst>
                                </p:cTn>
                              </p:par>
                              <p:par>
                                <p:cTn id="35" presetID="2" presetClass="exit" presetSubtype="2" fill="hold" grpId="1" nodeType="withEffect">
                                  <p:stCondLst>
                                    <p:cond delay="0"/>
                                  </p:stCondLst>
                                  <p:childTnLst>
                                    <p:anim calcmode="lin" valueType="num">
                                      <p:cBhvr additive="base">
                                        <p:cTn id="36" dur="1000"/>
                                        <p:tgtEl>
                                          <p:spTgt spid="63495"/>
                                        </p:tgtEl>
                                        <p:attrNameLst>
                                          <p:attrName>ppt_x</p:attrName>
                                        </p:attrNameLst>
                                      </p:cBhvr>
                                      <p:tavLst>
                                        <p:tav tm="0">
                                          <p:val>
                                            <p:strVal val="ppt_x"/>
                                          </p:val>
                                        </p:tav>
                                        <p:tav tm="100000">
                                          <p:val>
                                            <p:strVal val="1+ppt_w/2"/>
                                          </p:val>
                                        </p:tav>
                                      </p:tavLst>
                                    </p:anim>
                                    <p:anim calcmode="lin" valueType="num">
                                      <p:cBhvr additive="base">
                                        <p:cTn id="37" dur="1000"/>
                                        <p:tgtEl>
                                          <p:spTgt spid="63495"/>
                                        </p:tgtEl>
                                        <p:attrNameLst>
                                          <p:attrName>ppt_y</p:attrName>
                                        </p:attrNameLst>
                                      </p:cBhvr>
                                      <p:tavLst>
                                        <p:tav tm="0">
                                          <p:val>
                                            <p:strVal val="ppt_y"/>
                                          </p:val>
                                        </p:tav>
                                        <p:tav tm="100000">
                                          <p:val>
                                            <p:strVal val="ppt_y"/>
                                          </p:val>
                                        </p:tav>
                                      </p:tavLst>
                                    </p:anim>
                                    <p:set>
                                      <p:cBhvr>
                                        <p:cTn id="38" dur="1" fill="hold">
                                          <p:stCondLst>
                                            <p:cond delay="999"/>
                                          </p:stCondLst>
                                        </p:cTn>
                                        <p:tgtEl>
                                          <p:spTgt spid="634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2" grpId="1" animBg="1"/>
      <p:bldP spid="63493" grpId="0"/>
      <p:bldP spid="63493" grpId="1"/>
      <p:bldP spid="63494" grpId="0" animBg="1"/>
      <p:bldP spid="63494" grpId="1" animBg="1"/>
      <p:bldP spid="63495" grpId="0"/>
      <p:bldP spid="6349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2622663"/>
              </p:ext>
            </p:extLst>
          </p:nvPr>
        </p:nvGraphicFramePr>
        <p:xfrm>
          <a:off x="779461" y="69777"/>
          <a:ext cx="8070070" cy="6771640"/>
        </p:xfrm>
        <a:graphic>
          <a:graphicData uri="http://schemas.openxmlformats.org/drawingml/2006/table">
            <a:tbl>
              <a:tblPr firstRow="1" bandRow="1">
                <a:tableStyleId>{5C22544A-7EE6-4342-B048-85BDC9FD1C3A}</a:tableStyleId>
              </a:tblPr>
              <a:tblGrid>
                <a:gridCol w="654870">
                  <a:extLst>
                    <a:ext uri="{9D8B030D-6E8A-4147-A177-3AD203B41FA5}">
                      <a16:colId xmlns:a16="http://schemas.microsoft.com/office/drawing/2014/main" val="20000"/>
                    </a:ext>
                  </a:extLst>
                </a:gridCol>
                <a:gridCol w="1587426">
                  <a:extLst>
                    <a:ext uri="{9D8B030D-6E8A-4147-A177-3AD203B41FA5}">
                      <a16:colId xmlns:a16="http://schemas.microsoft.com/office/drawing/2014/main" val="20001"/>
                    </a:ext>
                  </a:extLst>
                </a:gridCol>
                <a:gridCol w="1727614">
                  <a:extLst>
                    <a:ext uri="{9D8B030D-6E8A-4147-A177-3AD203B41FA5}">
                      <a16:colId xmlns:a16="http://schemas.microsoft.com/office/drawing/2014/main" val="20002"/>
                    </a:ext>
                  </a:extLst>
                </a:gridCol>
                <a:gridCol w="1767666">
                  <a:extLst>
                    <a:ext uri="{9D8B030D-6E8A-4147-A177-3AD203B41FA5}">
                      <a16:colId xmlns:a16="http://schemas.microsoft.com/office/drawing/2014/main" val="20003"/>
                    </a:ext>
                  </a:extLst>
                </a:gridCol>
                <a:gridCol w="2332494">
                  <a:extLst>
                    <a:ext uri="{9D8B030D-6E8A-4147-A177-3AD203B41FA5}">
                      <a16:colId xmlns:a16="http://schemas.microsoft.com/office/drawing/2014/main" val="20004"/>
                    </a:ext>
                  </a:extLst>
                </a:gridCol>
              </a:tblGrid>
              <a:tr h="370840">
                <a:tc>
                  <a:txBody>
                    <a:bodyPr/>
                    <a:lstStyle/>
                    <a:p>
                      <a:pPr algn="ctr"/>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Option A</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Option B</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A,</a:t>
                      </a:r>
                      <a:r>
                        <a:rPr lang="en-US" baseline="0" dirty="0" smtClean="0">
                          <a:latin typeface="Cambria Math" panose="02040503050406030204" pitchFamily="18" charset="0"/>
                          <a:ea typeface="Cambria Math" panose="02040503050406030204" pitchFamily="18" charset="0"/>
                        </a:rPr>
                        <a:t> B, or Same?</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Why?</a:t>
                      </a:r>
                      <a:endParaRPr lang="en-US"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0"/>
                  </a:ext>
                </a:extLst>
              </a:tr>
              <a:tr h="373079">
                <a:tc>
                  <a:txBody>
                    <a:bodyPr/>
                    <a:lstStyle/>
                    <a:p>
                      <a:pPr algn="ctr"/>
                      <a:r>
                        <a:rPr lang="en-US" dirty="0" smtClean="0">
                          <a:latin typeface="Cambria Math" panose="02040503050406030204" pitchFamily="18" charset="0"/>
                          <a:ea typeface="Cambria Math" panose="02040503050406030204" pitchFamily="18" charset="0"/>
                        </a:rPr>
                        <a:t>1</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Hockey Puck at rest</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Bowling Ball at rest</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anose="02040503050406030204" pitchFamily="18" charset="0"/>
                          <a:ea typeface="Cambria Math" panose="02040503050406030204" pitchFamily="18" charset="0"/>
                        </a:rPr>
                        <a:t>v</a:t>
                      </a:r>
                      <a:r>
                        <a:rPr lang="en-US" i="1" baseline="0" dirty="0" smtClean="0">
                          <a:latin typeface="Cambria Math" panose="02040503050406030204" pitchFamily="18" charset="0"/>
                          <a:ea typeface="Cambria Math" panose="02040503050406030204" pitchFamily="18" charset="0"/>
                        </a:rPr>
                        <a:t> </a:t>
                      </a:r>
                      <a:r>
                        <a:rPr lang="en-US" i="0" baseline="0" dirty="0" smtClean="0">
                          <a:latin typeface="Cambria Math" panose="02040503050406030204" pitchFamily="18" charset="0"/>
                          <a:ea typeface="Cambria Math" panose="02040503050406030204" pitchFamily="18" charset="0"/>
                        </a:rPr>
                        <a:t>= 0 for both,</a:t>
                      </a:r>
                    </a:p>
                    <a:p>
                      <a:pPr marL="0" marR="0" indent="0" algn="ctr" defTabSz="914400" rtl="0" eaLnBrk="1" fontAlgn="auto" latinLnBrk="0" hangingPunct="1">
                        <a:lnSpc>
                          <a:spcPct val="100000"/>
                        </a:lnSpc>
                        <a:spcBef>
                          <a:spcPts val="0"/>
                        </a:spcBef>
                        <a:spcAft>
                          <a:spcPts val="0"/>
                        </a:spcAft>
                        <a:buClrTx/>
                        <a:buSzTx/>
                        <a:buFontTx/>
                        <a:buNone/>
                        <a:tabLst/>
                        <a:defRPr/>
                      </a:pPr>
                      <a:r>
                        <a:rPr lang="en-US" i="0" baseline="0" dirty="0" smtClean="0">
                          <a:latin typeface="Cambria Math" panose="02040503050406030204" pitchFamily="18" charset="0"/>
                          <a:ea typeface="Cambria Math" panose="02040503050406030204" pitchFamily="18" charset="0"/>
                        </a:rPr>
                        <a:t>so </a:t>
                      </a:r>
                      <a:r>
                        <a:rPr lang="en-US" i="1" baseline="0" dirty="0" smtClean="0">
                          <a:latin typeface="Cambria Math" panose="02040503050406030204" pitchFamily="18" charset="0"/>
                          <a:ea typeface="Cambria Math" panose="02040503050406030204" pitchFamily="18" charset="0"/>
                        </a:rPr>
                        <a:t>p </a:t>
                      </a:r>
                      <a:r>
                        <a:rPr lang="en-US" i="0" baseline="0" dirty="0" smtClean="0">
                          <a:latin typeface="Cambria Math" panose="02040503050406030204" pitchFamily="18" charset="0"/>
                          <a:ea typeface="Cambria Math" panose="02040503050406030204" pitchFamily="18" charset="0"/>
                        </a:rPr>
                        <a:t>= 0</a:t>
                      </a:r>
                      <a:endParaRPr lang="en-US" i="0" dirty="0" smtClean="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1"/>
                  </a:ext>
                </a:extLst>
              </a:tr>
              <a:tr h="370840">
                <a:tc>
                  <a:txBody>
                    <a:bodyPr/>
                    <a:lstStyle/>
                    <a:p>
                      <a:pPr algn="ctr"/>
                      <a:r>
                        <a:rPr lang="en-US" dirty="0" smtClean="0">
                          <a:latin typeface="Cambria Math" panose="02040503050406030204" pitchFamily="18" charset="0"/>
                          <a:ea typeface="Cambria Math" panose="02040503050406030204" pitchFamily="18" charset="0"/>
                        </a:rPr>
                        <a:t>2</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VW moving</a:t>
                      </a:r>
                      <a:r>
                        <a:rPr lang="en-US" baseline="0" dirty="0" smtClean="0">
                          <a:latin typeface="Cambria Math" panose="02040503050406030204" pitchFamily="18" charset="0"/>
                          <a:ea typeface="Cambria Math" panose="02040503050406030204" pitchFamily="18" charset="0"/>
                        </a:rPr>
                        <a:t> const. speed</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Truck w/</a:t>
                      </a:r>
                      <a:r>
                        <a:rPr lang="en-US" baseline="0" dirty="0" smtClean="0">
                          <a:latin typeface="Cambria Math" panose="02040503050406030204" pitchFamily="18" charset="0"/>
                          <a:ea typeface="Cambria Math" panose="02040503050406030204" pitchFamily="18" charset="0"/>
                        </a:rPr>
                        <a:t> same speed</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v</a:t>
                      </a:r>
                      <a:r>
                        <a:rPr lang="en-US" dirty="0" smtClean="0">
                          <a:latin typeface="Cambria Math" panose="02040503050406030204" pitchFamily="18" charset="0"/>
                          <a:ea typeface="Cambria Math" panose="02040503050406030204" pitchFamily="18" charset="0"/>
                        </a:rPr>
                        <a:t> is same, so larger </a:t>
                      </a:r>
                      <a:r>
                        <a:rPr lang="en-US" i="1" dirty="0" smtClean="0">
                          <a:latin typeface="Cambria Math" panose="02040503050406030204" pitchFamily="18" charset="0"/>
                          <a:ea typeface="Cambria Math" panose="02040503050406030204" pitchFamily="18" charset="0"/>
                        </a:rPr>
                        <a:t>m</a:t>
                      </a:r>
                      <a:r>
                        <a:rPr lang="en-US" baseline="0" dirty="0" smtClean="0">
                          <a:latin typeface="Cambria Math" panose="02040503050406030204" pitchFamily="18" charset="0"/>
                          <a:ea typeface="Cambria Math" panose="02040503050406030204" pitchFamily="18" charset="0"/>
                        </a:rPr>
                        <a:t> has larger </a:t>
                      </a:r>
                      <a:r>
                        <a:rPr lang="en-US" i="1" baseline="0" dirty="0" smtClean="0">
                          <a:latin typeface="Cambria Math" panose="02040503050406030204" pitchFamily="18" charset="0"/>
                          <a:ea typeface="Cambria Math" panose="02040503050406030204" pitchFamily="18" charset="0"/>
                        </a:rPr>
                        <a:t>p</a:t>
                      </a:r>
                      <a:endParaRPr lang="en-US" i="1"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2"/>
                  </a:ext>
                </a:extLst>
              </a:tr>
              <a:tr h="370840">
                <a:tc>
                  <a:txBody>
                    <a:bodyPr/>
                    <a:lstStyle/>
                    <a:p>
                      <a:pPr algn="ctr"/>
                      <a:r>
                        <a:rPr lang="en-US" dirty="0" smtClean="0">
                          <a:latin typeface="Cambria Math" panose="02040503050406030204" pitchFamily="18" charset="0"/>
                          <a:ea typeface="Cambria Math" panose="02040503050406030204" pitchFamily="18" charset="0"/>
                        </a:rPr>
                        <a:t>3</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VW moving slowly</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VW moving quickly</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m</a:t>
                      </a:r>
                      <a:r>
                        <a:rPr lang="en-US" dirty="0" smtClean="0">
                          <a:latin typeface="Cambria Math" panose="02040503050406030204" pitchFamily="18" charset="0"/>
                          <a:ea typeface="Cambria Math" panose="02040503050406030204" pitchFamily="18" charset="0"/>
                        </a:rPr>
                        <a:t> is same, so larger </a:t>
                      </a:r>
                      <a:r>
                        <a:rPr lang="en-US" i="1" dirty="0" smtClean="0">
                          <a:latin typeface="Cambria Math" panose="02040503050406030204" pitchFamily="18" charset="0"/>
                          <a:ea typeface="Cambria Math" panose="02040503050406030204" pitchFamily="18" charset="0"/>
                        </a:rPr>
                        <a:t>v</a:t>
                      </a:r>
                      <a:r>
                        <a:rPr lang="en-US" baseline="0" dirty="0" smtClean="0">
                          <a:latin typeface="Cambria Math" panose="02040503050406030204" pitchFamily="18" charset="0"/>
                          <a:ea typeface="Cambria Math" panose="02040503050406030204" pitchFamily="18" charset="0"/>
                        </a:rPr>
                        <a:t> has larger </a:t>
                      </a:r>
                      <a:r>
                        <a:rPr lang="en-US" i="1" baseline="0" dirty="0" smtClean="0">
                          <a:latin typeface="Cambria Math" panose="02040503050406030204" pitchFamily="18" charset="0"/>
                          <a:ea typeface="Cambria Math" panose="02040503050406030204" pitchFamily="18" charset="0"/>
                        </a:rPr>
                        <a:t>p</a:t>
                      </a:r>
                      <a:endParaRPr lang="en-US" i="1"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3"/>
                  </a:ext>
                </a:extLst>
              </a:tr>
              <a:tr h="370840">
                <a:tc>
                  <a:txBody>
                    <a:bodyPr/>
                    <a:lstStyle/>
                    <a:p>
                      <a:pPr algn="ctr"/>
                      <a:r>
                        <a:rPr lang="en-US" dirty="0" smtClean="0">
                          <a:latin typeface="Cambria Math" panose="02040503050406030204" pitchFamily="18" charset="0"/>
                          <a:ea typeface="Cambria Math" panose="02040503050406030204" pitchFamily="18" charset="0"/>
                        </a:rPr>
                        <a:t>4</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Tennis ball</a:t>
                      </a:r>
                      <a:r>
                        <a:rPr lang="en-US" baseline="0" dirty="0" smtClean="0">
                          <a:latin typeface="Cambria Math" panose="02040503050406030204" pitchFamily="18" charset="0"/>
                          <a:ea typeface="Cambria Math" panose="02040503050406030204" pitchFamily="18" charset="0"/>
                        </a:rPr>
                        <a:t> in free fall</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Bowling ball in free fall</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anose="02040503050406030204" pitchFamily="18" charset="0"/>
                          <a:ea typeface="Cambria Math" panose="02040503050406030204" pitchFamily="18" charset="0"/>
                        </a:rPr>
                        <a:t>v</a:t>
                      </a:r>
                      <a:r>
                        <a:rPr lang="en-US" dirty="0" smtClean="0">
                          <a:latin typeface="Cambria Math" panose="02040503050406030204" pitchFamily="18" charset="0"/>
                          <a:ea typeface="Cambria Math" panose="02040503050406030204" pitchFamily="18" charset="0"/>
                        </a:rPr>
                        <a:t> is same, so larger </a:t>
                      </a:r>
                      <a:r>
                        <a:rPr lang="en-US" i="1" dirty="0" smtClean="0">
                          <a:latin typeface="Cambria Math" panose="02040503050406030204" pitchFamily="18" charset="0"/>
                          <a:ea typeface="Cambria Math" panose="02040503050406030204" pitchFamily="18" charset="0"/>
                        </a:rPr>
                        <a:t>m</a:t>
                      </a:r>
                      <a:r>
                        <a:rPr lang="en-US" baseline="0" dirty="0" smtClean="0">
                          <a:latin typeface="Cambria Math" panose="02040503050406030204" pitchFamily="18" charset="0"/>
                          <a:ea typeface="Cambria Math" panose="02040503050406030204" pitchFamily="18" charset="0"/>
                        </a:rPr>
                        <a:t> has larger </a:t>
                      </a:r>
                      <a:r>
                        <a:rPr lang="en-US" i="1" baseline="0" dirty="0" smtClean="0">
                          <a:latin typeface="Cambria Math" panose="02040503050406030204" pitchFamily="18" charset="0"/>
                          <a:ea typeface="Cambria Math" panose="02040503050406030204" pitchFamily="18" charset="0"/>
                        </a:rPr>
                        <a:t>p</a:t>
                      </a:r>
                      <a:endParaRPr lang="en-US" i="1" dirty="0" smtClean="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4"/>
                  </a:ext>
                </a:extLst>
              </a:tr>
              <a:tr h="370840">
                <a:tc>
                  <a:txBody>
                    <a:bodyPr/>
                    <a:lstStyle/>
                    <a:p>
                      <a:pPr algn="ctr"/>
                      <a:r>
                        <a:rPr lang="en-US" dirty="0" smtClean="0">
                          <a:latin typeface="Cambria Math" panose="02040503050406030204" pitchFamily="18" charset="0"/>
                          <a:ea typeface="Cambria Math" panose="02040503050406030204" pitchFamily="18" charset="0"/>
                        </a:rPr>
                        <a:t>5</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Bullet fired from rifle</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Rifle that fired bullet</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l-GR" i="1" dirty="0" smtClean="0">
                          <a:latin typeface="Cambria Math" panose="02040503050406030204" pitchFamily="18" charset="0"/>
                          <a:ea typeface="Cambria Math" panose="02040503050406030204" pitchFamily="18" charset="0"/>
                        </a:rPr>
                        <a:t>Δ</a:t>
                      </a:r>
                      <a:r>
                        <a:rPr lang="en-US" i="1" dirty="0" smtClean="0">
                          <a:latin typeface="Cambria Math" panose="02040503050406030204" pitchFamily="18" charset="0"/>
                          <a:ea typeface="Cambria Math" panose="02040503050406030204" pitchFamily="18" charset="0"/>
                        </a:rPr>
                        <a:t>p  </a:t>
                      </a:r>
                      <a:r>
                        <a:rPr lang="en-US" i="0" dirty="0" smtClean="0">
                          <a:latin typeface="Cambria Math" panose="02040503050406030204" pitchFamily="18" charset="0"/>
                          <a:ea typeface="Cambria Math" panose="02040503050406030204" pitchFamily="18" charset="0"/>
                        </a:rPr>
                        <a:t>are equal and opposite</a:t>
                      </a:r>
                      <a:endParaRPr lang="en-US"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5"/>
                  </a:ext>
                </a:extLst>
              </a:tr>
              <a:tr h="370840">
                <a:tc>
                  <a:txBody>
                    <a:bodyPr/>
                    <a:lstStyle/>
                    <a:p>
                      <a:pPr algn="ctr"/>
                      <a:r>
                        <a:rPr lang="en-US" dirty="0" smtClean="0">
                          <a:latin typeface="Cambria Math" panose="02040503050406030204" pitchFamily="18" charset="0"/>
                          <a:ea typeface="Cambria Math" panose="02040503050406030204" pitchFamily="18" charset="0"/>
                        </a:rPr>
                        <a:t>6</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Car moving 50 mph</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Passengers inside</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A</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anose="02040503050406030204" pitchFamily="18" charset="0"/>
                          <a:ea typeface="Cambria Math" panose="02040503050406030204" pitchFamily="18" charset="0"/>
                        </a:rPr>
                        <a:t>v</a:t>
                      </a:r>
                      <a:r>
                        <a:rPr lang="en-US" dirty="0" smtClean="0">
                          <a:latin typeface="Cambria Math" panose="02040503050406030204" pitchFamily="18" charset="0"/>
                          <a:ea typeface="Cambria Math" panose="02040503050406030204" pitchFamily="18" charset="0"/>
                        </a:rPr>
                        <a:t> is same, so larger </a:t>
                      </a:r>
                      <a:r>
                        <a:rPr lang="en-US" i="1" dirty="0" smtClean="0">
                          <a:latin typeface="Cambria Math" panose="02040503050406030204" pitchFamily="18" charset="0"/>
                          <a:ea typeface="Cambria Math" panose="02040503050406030204" pitchFamily="18" charset="0"/>
                        </a:rPr>
                        <a:t>m</a:t>
                      </a:r>
                      <a:r>
                        <a:rPr lang="en-US" baseline="0" dirty="0" smtClean="0">
                          <a:latin typeface="Cambria Math" panose="02040503050406030204" pitchFamily="18" charset="0"/>
                          <a:ea typeface="Cambria Math" panose="02040503050406030204" pitchFamily="18" charset="0"/>
                        </a:rPr>
                        <a:t> has larger </a:t>
                      </a:r>
                      <a:r>
                        <a:rPr lang="en-US" i="1" baseline="0" dirty="0" smtClean="0">
                          <a:latin typeface="Cambria Math" panose="02040503050406030204" pitchFamily="18" charset="0"/>
                          <a:ea typeface="Cambria Math" panose="02040503050406030204" pitchFamily="18" charset="0"/>
                        </a:rPr>
                        <a:t>p</a:t>
                      </a:r>
                      <a:endParaRPr lang="en-US" i="1" dirty="0" smtClean="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6"/>
                  </a:ext>
                </a:extLst>
              </a:tr>
              <a:tr h="370840">
                <a:tc>
                  <a:txBody>
                    <a:bodyPr/>
                    <a:lstStyle/>
                    <a:p>
                      <a:pPr algn="ctr"/>
                      <a:r>
                        <a:rPr lang="en-US" dirty="0" smtClean="0">
                          <a:latin typeface="Cambria Math" panose="02040503050406030204" pitchFamily="18" charset="0"/>
                          <a:ea typeface="Cambria Math" panose="02040503050406030204" pitchFamily="18" charset="0"/>
                        </a:rPr>
                        <a:t>7</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baseline="0" dirty="0" smtClean="0">
                          <a:latin typeface="Cambria Math" panose="02040503050406030204" pitchFamily="18" charset="0"/>
                          <a:ea typeface="Cambria Math" panose="02040503050406030204" pitchFamily="18" charset="0"/>
                        </a:rPr>
                        <a:t>Ball  200 N for 0.01 s</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latin typeface="Cambria Math" panose="02040503050406030204" pitchFamily="18" charset="0"/>
                          <a:ea typeface="Cambria Math" panose="02040503050406030204" pitchFamily="18" charset="0"/>
                        </a:rPr>
                        <a:t>Ball  20 N for 0.1 s</a:t>
                      </a:r>
                      <a:endParaRPr lang="en-US" dirty="0" smtClean="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I=</a:t>
                      </a:r>
                      <a:r>
                        <a:rPr lang="el-GR" i="1" dirty="0" smtClean="0">
                          <a:latin typeface="Cambria Math" panose="02040503050406030204" pitchFamily="18" charset="0"/>
                          <a:ea typeface="Cambria Math" panose="02040503050406030204" pitchFamily="18" charset="0"/>
                        </a:rPr>
                        <a:t>Δ</a:t>
                      </a:r>
                      <a:r>
                        <a:rPr lang="en-US" i="1" dirty="0" smtClean="0">
                          <a:latin typeface="Cambria Math" panose="02040503050406030204" pitchFamily="18" charset="0"/>
                          <a:ea typeface="Cambria Math" panose="02040503050406030204" pitchFamily="18" charset="0"/>
                        </a:rPr>
                        <a:t>p=F</a:t>
                      </a:r>
                      <a:r>
                        <a:rPr lang="el-GR" i="1" dirty="0" smtClean="0">
                          <a:latin typeface="Cambria Math" panose="02040503050406030204" pitchFamily="18" charset="0"/>
                          <a:ea typeface="Cambria Math" panose="02040503050406030204" pitchFamily="18" charset="0"/>
                        </a:rPr>
                        <a:t>Δ</a:t>
                      </a:r>
                      <a:r>
                        <a:rPr lang="en-US" i="1" dirty="0" smtClean="0">
                          <a:latin typeface="Cambria Math" panose="02040503050406030204" pitchFamily="18" charset="0"/>
                          <a:ea typeface="Cambria Math" panose="02040503050406030204" pitchFamily="18" charset="0"/>
                        </a:rPr>
                        <a:t>t</a:t>
                      </a:r>
                      <a:endParaRPr lang="en-US"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7"/>
                  </a:ext>
                </a:extLst>
              </a:tr>
              <a:tr h="370840">
                <a:tc>
                  <a:txBody>
                    <a:bodyPr/>
                    <a:lstStyle/>
                    <a:p>
                      <a:pPr algn="ctr"/>
                      <a:r>
                        <a:rPr lang="en-US" dirty="0" smtClean="0">
                          <a:latin typeface="Cambria Math" panose="02040503050406030204" pitchFamily="18" charset="0"/>
                          <a:ea typeface="Cambria Math" panose="02040503050406030204" pitchFamily="18" charset="0"/>
                        </a:rPr>
                        <a:t>8</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900 kg VW @ 10 m/s</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9000 kg</a:t>
                      </a:r>
                      <a:r>
                        <a:rPr lang="en-US" baseline="0" dirty="0" smtClean="0">
                          <a:latin typeface="Cambria Math" panose="02040503050406030204" pitchFamily="18" charset="0"/>
                          <a:ea typeface="Cambria Math" panose="02040503050406030204" pitchFamily="18" charset="0"/>
                        </a:rPr>
                        <a:t> truck @ 1m/s</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p=mv</a:t>
                      </a:r>
                      <a:endParaRPr lang="en-US"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8"/>
                  </a:ext>
                </a:extLst>
              </a:tr>
              <a:tr h="370840">
                <a:tc>
                  <a:txBody>
                    <a:bodyPr/>
                    <a:lstStyle/>
                    <a:p>
                      <a:pPr algn="ctr"/>
                      <a:r>
                        <a:rPr lang="en-US" dirty="0" smtClean="0">
                          <a:latin typeface="Cambria Math" panose="02040503050406030204" pitchFamily="18" charset="0"/>
                          <a:ea typeface="Cambria Math" panose="02040503050406030204" pitchFamily="18" charset="0"/>
                        </a:rPr>
                        <a:t>9</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VW uphill</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VW downhill @ same speed</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i="1" dirty="0" smtClean="0">
                          <a:latin typeface="Cambria Math" panose="02040503050406030204" pitchFamily="18" charset="0"/>
                          <a:ea typeface="Cambria Math" panose="02040503050406030204" pitchFamily="18" charset="0"/>
                        </a:rPr>
                        <a:t>v</a:t>
                      </a:r>
                      <a:r>
                        <a:rPr lang="en-US" dirty="0" smtClean="0">
                          <a:latin typeface="Cambria Math" panose="02040503050406030204" pitchFamily="18" charset="0"/>
                          <a:ea typeface="Cambria Math" panose="02040503050406030204" pitchFamily="18" charset="0"/>
                        </a:rPr>
                        <a:t> is same, </a:t>
                      </a:r>
                      <a:r>
                        <a:rPr lang="en-US" i="1" dirty="0" smtClean="0">
                          <a:latin typeface="Cambria Math" panose="02040503050406030204" pitchFamily="18" charset="0"/>
                          <a:ea typeface="Cambria Math" panose="02040503050406030204" pitchFamily="18" charset="0"/>
                        </a:rPr>
                        <a:t>m</a:t>
                      </a:r>
                      <a:r>
                        <a:rPr lang="en-US" dirty="0" smtClean="0">
                          <a:latin typeface="Cambria Math" panose="02040503050406030204" pitchFamily="18" charset="0"/>
                          <a:ea typeface="Cambria Math" panose="02040503050406030204" pitchFamily="18" charset="0"/>
                        </a:rPr>
                        <a:t> is same, so </a:t>
                      </a:r>
                      <a:r>
                        <a:rPr lang="en-US" i="1" baseline="0" dirty="0" smtClean="0">
                          <a:latin typeface="Cambria Math" panose="02040503050406030204" pitchFamily="18" charset="0"/>
                          <a:ea typeface="Cambria Math" panose="02040503050406030204" pitchFamily="18" charset="0"/>
                        </a:rPr>
                        <a:t>p </a:t>
                      </a:r>
                      <a:r>
                        <a:rPr lang="en-US" i="0" baseline="0" dirty="0" smtClean="0">
                          <a:latin typeface="Cambria Math" panose="02040503050406030204" pitchFamily="18" charset="0"/>
                          <a:ea typeface="Cambria Math" panose="02040503050406030204" pitchFamily="18" charset="0"/>
                        </a:rPr>
                        <a:t>is same</a:t>
                      </a:r>
                      <a:endParaRPr lang="en-US" i="1" dirty="0" smtClean="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09"/>
                  </a:ext>
                </a:extLst>
              </a:tr>
              <a:tr h="370840">
                <a:tc>
                  <a:txBody>
                    <a:bodyPr/>
                    <a:lstStyle/>
                    <a:p>
                      <a:pPr algn="ctr"/>
                      <a:r>
                        <a:rPr lang="en-US" dirty="0" smtClean="0">
                          <a:latin typeface="Cambria Math" panose="02040503050406030204" pitchFamily="18" charset="0"/>
                          <a:ea typeface="Cambria Math" panose="02040503050406030204" pitchFamily="18" charset="0"/>
                        </a:rPr>
                        <a:t>10</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Tennis ball on shelf</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Bowling ball on shelf</a:t>
                      </a:r>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smtClean="0">
                          <a:latin typeface="Cambria Math" panose="02040503050406030204" pitchFamily="18" charset="0"/>
                          <a:ea typeface="Cambria Math" panose="02040503050406030204" pitchFamily="18" charset="0"/>
                        </a:rPr>
                        <a:t>C</a:t>
                      </a:r>
                      <a:endParaRPr lang="en-US" dirty="0">
                        <a:latin typeface="Cambria Math" panose="02040503050406030204" pitchFamily="18" charset="0"/>
                        <a:ea typeface="Cambria Math"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anose="02040503050406030204" pitchFamily="18" charset="0"/>
                          <a:ea typeface="Cambria Math" panose="02040503050406030204" pitchFamily="18" charset="0"/>
                        </a:rPr>
                        <a:t>v</a:t>
                      </a:r>
                      <a:r>
                        <a:rPr lang="en-US" i="1" baseline="0" dirty="0" smtClean="0">
                          <a:latin typeface="Cambria Math" panose="02040503050406030204" pitchFamily="18" charset="0"/>
                          <a:ea typeface="Cambria Math" panose="02040503050406030204" pitchFamily="18" charset="0"/>
                        </a:rPr>
                        <a:t> </a:t>
                      </a:r>
                      <a:r>
                        <a:rPr lang="en-US" i="0" baseline="0" dirty="0" smtClean="0">
                          <a:latin typeface="Cambria Math" panose="02040503050406030204" pitchFamily="18" charset="0"/>
                          <a:ea typeface="Cambria Math" panose="02040503050406030204" pitchFamily="18" charset="0"/>
                        </a:rPr>
                        <a:t>= 0 for both,</a:t>
                      </a:r>
                    </a:p>
                    <a:p>
                      <a:pPr marL="0" marR="0" indent="0" algn="ctr" defTabSz="914400" rtl="0" eaLnBrk="1" fontAlgn="auto" latinLnBrk="0" hangingPunct="1">
                        <a:lnSpc>
                          <a:spcPct val="100000"/>
                        </a:lnSpc>
                        <a:spcBef>
                          <a:spcPts val="0"/>
                        </a:spcBef>
                        <a:spcAft>
                          <a:spcPts val="0"/>
                        </a:spcAft>
                        <a:buClrTx/>
                        <a:buSzTx/>
                        <a:buFontTx/>
                        <a:buNone/>
                        <a:tabLst/>
                        <a:defRPr/>
                      </a:pPr>
                      <a:r>
                        <a:rPr lang="en-US" i="0" baseline="0" dirty="0" smtClean="0">
                          <a:latin typeface="Cambria Math" panose="02040503050406030204" pitchFamily="18" charset="0"/>
                          <a:ea typeface="Cambria Math" panose="02040503050406030204" pitchFamily="18" charset="0"/>
                        </a:rPr>
                        <a:t>so </a:t>
                      </a:r>
                      <a:r>
                        <a:rPr lang="en-US" i="1" baseline="0" dirty="0" smtClean="0">
                          <a:latin typeface="Cambria Math" panose="02040503050406030204" pitchFamily="18" charset="0"/>
                          <a:ea typeface="Cambria Math" panose="02040503050406030204" pitchFamily="18" charset="0"/>
                        </a:rPr>
                        <a:t>p </a:t>
                      </a:r>
                      <a:r>
                        <a:rPr lang="en-US" i="0" baseline="0" dirty="0" smtClean="0">
                          <a:latin typeface="Cambria Math" panose="02040503050406030204" pitchFamily="18" charset="0"/>
                          <a:ea typeface="Cambria Math" panose="02040503050406030204" pitchFamily="18" charset="0"/>
                        </a:rPr>
                        <a:t>= 0</a:t>
                      </a:r>
                      <a:endParaRPr lang="en-US" i="0" dirty="0" smtClean="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10010"/>
                  </a:ext>
                </a:extLst>
              </a:tr>
            </a:tbl>
          </a:graphicData>
        </a:graphic>
      </p:graphicFrame>
      <p:sp>
        <p:nvSpPr>
          <p:cNvPr id="5" name="Rectangle 4"/>
          <p:cNvSpPr/>
          <p:nvPr/>
        </p:nvSpPr>
        <p:spPr>
          <a:xfrm>
            <a:off x="4788976" y="472698"/>
            <a:ext cx="4060555" cy="6368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a:miter lim="800000"/>
            <a:headEnd/>
            <a:tailEnd/>
          </a:ln>
        </p:spPr>
        <p:txBody>
          <a:bodyPr>
            <a:scene3d>
              <a:camera prst="orthographicFront"/>
              <a:lightRig rig="threePt" dir="t"/>
            </a:scene3d>
            <a:flatTx/>
          </a:bodyPr>
          <a:lstStyle/>
          <a:p>
            <a:pPr marL="609600" indent="-609600" algn="ctr">
              <a:spcBef>
                <a:spcPts val="2000"/>
              </a:spcBef>
              <a:defRPr/>
            </a:pPr>
            <a:r>
              <a:rPr lang="en-US" sz="4800" b="1" dirty="0">
                <a:solidFill>
                  <a:schemeClr val="tx2"/>
                </a:solidFill>
                <a:effectLst>
                  <a:outerShdw blurRad="38100" dist="38100" dir="2700000" algn="tl">
                    <a:srgbClr val="000000">
                      <a:alpha val="43137"/>
                    </a:srgbClr>
                  </a:outerShdw>
                </a:effectLst>
                <a:latin typeface="+mn-lt"/>
                <a:ea typeface="+mn-ea"/>
                <a:cs typeface="+mn-cs"/>
              </a:rPr>
              <a:t>Check Your Answers!</a:t>
            </a:r>
          </a:p>
        </p:txBody>
      </p:sp>
      <p:sp>
        <p:nvSpPr>
          <p:cNvPr id="47108" name="Rectangle 4"/>
          <p:cNvSpPr>
            <a:spLocks noGrp="1" noChangeArrowheads="1"/>
          </p:cNvSpPr>
          <p:nvPr>
            <p:ph sz="half" idx="1"/>
          </p:nvPr>
        </p:nvSpPr>
        <p:spPr>
          <a:xfrm>
            <a:off x="1316182" y="1828800"/>
            <a:ext cx="6456218" cy="4219575"/>
          </a:xfrm>
          <a:ln>
            <a:miter lim="800000"/>
            <a:headEnd/>
            <a:tailEnd/>
          </a:ln>
        </p:spPr>
        <p:txBody>
          <a:bodyPr numCol="2">
            <a:normAutofit/>
            <a:scene3d>
              <a:camera prst="orthographicFront"/>
              <a:lightRig rig="threePt" dir="t"/>
            </a:scene3d>
            <a:flatTx/>
          </a:bodyPr>
          <a:lstStyle/>
          <a:p>
            <a:pPr marL="742950" indent="-742950" algn="ctr" eaLnBrk="1" hangingPunct="1">
              <a:buFont typeface="+mj-lt"/>
              <a:buAutoNum type="arabicPeriod"/>
              <a:defRPr/>
            </a:pPr>
            <a:r>
              <a:rPr lang="en-US" sz="4000" dirty="0"/>
              <a:t>c</a:t>
            </a:r>
          </a:p>
          <a:p>
            <a:pPr marL="742950" indent="-742950" algn="ctr" eaLnBrk="1" hangingPunct="1">
              <a:buFont typeface="+mj-lt"/>
              <a:buAutoNum type="arabicPeriod"/>
              <a:defRPr/>
            </a:pPr>
            <a:r>
              <a:rPr lang="en-US" sz="4000" dirty="0"/>
              <a:t>b</a:t>
            </a:r>
          </a:p>
          <a:p>
            <a:pPr marL="742950" indent="-742950" algn="ctr" eaLnBrk="1" hangingPunct="1">
              <a:buFont typeface="+mj-lt"/>
              <a:buAutoNum type="arabicPeriod"/>
              <a:defRPr/>
            </a:pPr>
            <a:r>
              <a:rPr lang="en-US" sz="4000" dirty="0"/>
              <a:t>b</a:t>
            </a:r>
          </a:p>
          <a:p>
            <a:pPr marL="742950" indent="-742950" algn="ctr" eaLnBrk="1" hangingPunct="1">
              <a:buFont typeface="+mj-lt"/>
              <a:buAutoNum type="arabicPeriod"/>
              <a:defRPr/>
            </a:pPr>
            <a:r>
              <a:rPr lang="en-US" sz="4000" dirty="0"/>
              <a:t>b</a:t>
            </a:r>
          </a:p>
          <a:p>
            <a:pPr marL="742950" indent="-742950" algn="ctr" eaLnBrk="1" hangingPunct="1">
              <a:buFont typeface="+mj-lt"/>
              <a:buAutoNum type="arabicPeriod"/>
              <a:defRPr/>
            </a:pPr>
            <a:r>
              <a:rPr lang="en-US" sz="4000" dirty="0"/>
              <a:t>c</a:t>
            </a:r>
            <a:endParaRPr lang="en-US" sz="4000" dirty="0" smtClean="0"/>
          </a:p>
          <a:p>
            <a:pPr marL="742950" indent="-742950" algn="ctr">
              <a:buFont typeface="+mj-lt"/>
              <a:buAutoNum type="arabicPeriod" startAt="6"/>
              <a:defRPr/>
            </a:pPr>
            <a:r>
              <a:rPr lang="en-US" sz="4000" dirty="0"/>
              <a:t>a</a:t>
            </a:r>
          </a:p>
          <a:p>
            <a:pPr marL="742950" indent="-742950" algn="ctr">
              <a:buFont typeface="+mj-lt"/>
              <a:buAutoNum type="arabicPeriod" startAt="6"/>
              <a:defRPr/>
            </a:pPr>
            <a:r>
              <a:rPr lang="en-US" sz="4000" dirty="0"/>
              <a:t>c</a:t>
            </a:r>
          </a:p>
          <a:p>
            <a:pPr marL="742950" indent="-742950" algn="ctr">
              <a:buFont typeface="+mj-lt"/>
              <a:buAutoNum type="arabicPeriod" startAt="6"/>
              <a:defRPr/>
            </a:pPr>
            <a:r>
              <a:rPr lang="en-US" sz="4000" dirty="0"/>
              <a:t>c</a:t>
            </a:r>
          </a:p>
          <a:p>
            <a:pPr marL="742950" indent="-742950" algn="ctr">
              <a:buFont typeface="+mj-lt"/>
              <a:buAutoNum type="arabicPeriod" startAt="6"/>
              <a:defRPr/>
            </a:pPr>
            <a:r>
              <a:rPr lang="en-US" sz="4000" dirty="0"/>
              <a:t>c</a:t>
            </a:r>
          </a:p>
          <a:p>
            <a:pPr marL="742950" indent="-742950" algn="ctr">
              <a:buFont typeface="+mj-lt"/>
              <a:buAutoNum type="arabicPeriod" startAt="6"/>
              <a:defRPr/>
            </a:pPr>
            <a:r>
              <a:rPr lang="en-US" sz="4000" dirty="0" smtClean="0"/>
              <a:t>c</a:t>
            </a:r>
            <a:endParaRPr lang="en-US" sz="4000" dirty="0"/>
          </a:p>
        </p:txBody>
      </p:sp>
    </p:spTree>
    <p:extLst>
      <p:ext uri="{BB962C8B-B14F-4D97-AF65-F5344CB8AC3E}">
        <p14:creationId xmlns:p14="http://schemas.microsoft.com/office/powerpoint/2010/main" val="3578296344"/>
      </p:ext>
    </p:extLst>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02728"/>
            <a:ext cx="7583487" cy="919490"/>
          </a:xfrm>
        </p:spPr>
        <p:txBody>
          <a:bodyPr/>
          <a:lstStyle/>
          <a:p>
            <a:pPr algn="ctr"/>
            <a:r>
              <a:rPr lang="en-US" sz="4800" b="1" u="sng" dirty="0" smtClean="0">
                <a:effectLst>
                  <a:outerShdw blurRad="38100" dist="38100" dir="2700000" algn="tl">
                    <a:srgbClr val="000000">
                      <a:alpha val="43137"/>
                    </a:srgbClr>
                  </a:outerShdw>
                </a:effectLst>
              </a:rPr>
              <a:t>Let’s Recap!</a:t>
            </a:r>
            <a:endParaRPr lang="en-US" sz="4800" b="1" u="sng"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9463" y="1247116"/>
                <a:ext cx="7893482" cy="5343476"/>
              </a:xfrm>
            </p:spPr>
            <p:txBody>
              <a:bodyPr>
                <a:normAutofit/>
              </a:bodyPr>
              <a:lstStyle/>
              <a:p>
                <a:pPr>
                  <a:spcAft>
                    <a:spcPts val="1800"/>
                  </a:spcAft>
                  <a:buClr>
                    <a:schemeClr val="bg1"/>
                  </a:buClr>
                </a:pPr>
                <a:r>
                  <a:rPr lang="en-US" sz="2800" b="1" dirty="0" smtClean="0">
                    <a:solidFill>
                      <a:schemeClr val="accent3">
                        <a:lumMod val="60000"/>
                        <a:lumOff val="40000"/>
                      </a:schemeClr>
                    </a:solidFill>
                  </a:rPr>
                  <a:t>Momentum</a:t>
                </a:r>
                <a:r>
                  <a:rPr lang="en-US" sz="2800" dirty="0" smtClean="0"/>
                  <a:t>: </a:t>
                </a:r>
                <a:r>
                  <a:rPr lang="en-US" sz="2800" i="1" dirty="0" smtClean="0"/>
                  <a:t>inertia in motion</a:t>
                </a:r>
              </a:p>
              <a:p>
                <a:pPr marL="0" indent="0" algn="ctr">
                  <a:buNone/>
                </a:pPr>
                <a14:m>
                  <m:oMathPara xmlns:m="http://schemas.openxmlformats.org/officeDocument/2006/math">
                    <m:oMathParaPr>
                      <m:jc m:val="centerGroup"/>
                    </m:oMathParaPr>
                    <m:oMath xmlns:m="http://schemas.openxmlformats.org/officeDocument/2006/math">
                      <m:acc>
                        <m:accPr>
                          <m:chr m:val="⃗"/>
                          <m:ctrlPr>
                            <a:rPr lang="en-US" sz="3200" b="1" i="1" dirty="0" smtClean="0">
                              <a:solidFill>
                                <a:schemeClr val="accent3">
                                  <a:lumMod val="60000"/>
                                  <a:lumOff val="40000"/>
                                </a:schemeClr>
                              </a:solidFill>
                              <a:latin typeface="Cambria Math" panose="02040503050406030204" pitchFamily="18" charset="0"/>
                            </a:rPr>
                          </m:ctrlPr>
                        </m:accPr>
                        <m:e>
                          <m:r>
                            <a:rPr lang="en-US" sz="3200" b="1" i="1" dirty="0" smtClean="0">
                              <a:solidFill>
                                <a:schemeClr val="accent3">
                                  <a:lumMod val="60000"/>
                                  <a:lumOff val="40000"/>
                                </a:schemeClr>
                              </a:solidFill>
                              <a:latin typeface="Cambria Math"/>
                            </a:rPr>
                            <m:t>𝒑</m:t>
                          </m:r>
                        </m:e>
                      </m:acc>
                      <m:r>
                        <a:rPr lang="en-US" sz="3200" i="1" dirty="0" smtClean="0">
                          <a:solidFill>
                            <a:schemeClr val="accent3">
                              <a:lumMod val="60000"/>
                              <a:lumOff val="40000"/>
                            </a:schemeClr>
                          </a:solidFill>
                          <a:latin typeface="Cambria Math"/>
                          <a:cs typeface="Cambria Math"/>
                        </a:rPr>
                        <m:t> = </m:t>
                      </m:r>
                      <m:r>
                        <a:rPr lang="en-US" sz="3200" i="1" dirty="0" smtClean="0">
                          <a:solidFill>
                            <a:schemeClr val="accent3">
                              <a:lumMod val="60000"/>
                              <a:lumOff val="40000"/>
                            </a:schemeClr>
                          </a:solidFill>
                          <a:latin typeface="Cambria Math"/>
                          <a:cs typeface="Cambria Math"/>
                        </a:rPr>
                        <m:t>𝑚</m:t>
                      </m:r>
                      <m:r>
                        <a:rPr lang="en-US" sz="3200" i="1" dirty="0" smtClean="0">
                          <a:solidFill>
                            <a:schemeClr val="accent3">
                              <a:lumMod val="60000"/>
                              <a:lumOff val="40000"/>
                            </a:schemeClr>
                          </a:solidFill>
                          <a:latin typeface="Cambria Math"/>
                          <a:ea typeface="Cambria Math"/>
                          <a:cs typeface="Cambria Math"/>
                        </a:rPr>
                        <m:t>∙</m:t>
                      </m:r>
                      <m:acc>
                        <m:accPr>
                          <m:chr m:val="⃗"/>
                          <m:ctrlPr>
                            <a:rPr lang="en-US" sz="3200" b="1" i="1" dirty="0" smtClean="0">
                              <a:solidFill>
                                <a:schemeClr val="accent3">
                                  <a:lumMod val="60000"/>
                                  <a:lumOff val="40000"/>
                                </a:schemeClr>
                              </a:solidFill>
                              <a:latin typeface="Cambria Math" panose="02040503050406030204" pitchFamily="18" charset="0"/>
                              <a:ea typeface="Cambria Math"/>
                            </a:rPr>
                          </m:ctrlPr>
                        </m:accPr>
                        <m:e>
                          <m:r>
                            <a:rPr lang="en-US" sz="3200" b="1" i="1" dirty="0" smtClean="0">
                              <a:solidFill>
                                <a:schemeClr val="accent3">
                                  <a:lumMod val="60000"/>
                                  <a:lumOff val="40000"/>
                                </a:schemeClr>
                              </a:solidFill>
                              <a:latin typeface="Cambria Math"/>
                              <a:ea typeface="Cambria Math"/>
                            </a:rPr>
                            <m:t>𝒗</m:t>
                          </m:r>
                        </m:e>
                      </m:acc>
                    </m:oMath>
                  </m:oMathPara>
                </a14:m>
                <a:endParaRPr lang="en-US" sz="2800" dirty="0" smtClean="0">
                  <a:solidFill>
                    <a:schemeClr val="accent3">
                      <a:lumMod val="60000"/>
                      <a:lumOff val="40000"/>
                    </a:schemeClr>
                  </a:solidFill>
                </a:endParaRPr>
              </a:p>
              <a:p>
                <a:pPr>
                  <a:buClr>
                    <a:schemeClr val="bg1"/>
                  </a:buClr>
                </a:pPr>
                <a:r>
                  <a:rPr lang="en-US" sz="2800" b="1" dirty="0" smtClean="0">
                    <a:solidFill>
                      <a:schemeClr val="accent3">
                        <a:lumMod val="60000"/>
                        <a:lumOff val="40000"/>
                      </a:schemeClr>
                    </a:solidFill>
                  </a:rPr>
                  <a:t>Impulse</a:t>
                </a:r>
                <a:r>
                  <a:rPr lang="en-US" sz="2800" dirty="0" smtClean="0"/>
                  <a:t>: </a:t>
                </a:r>
              </a:p>
              <a:p>
                <a:pPr marL="0" indent="0" algn="ctr">
                  <a:buNone/>
                </a:pPr>
                <a14:m>
                  <m:oMathPara xmlns:m="http://schemas.openxmlformats.org/officeDocument/2006/math">
                    <m:oMathParaPr>
                      <m:jc m:val="centerGroup"/>
                    </m:oMathParaPr>
                    <m:oMath xmlns:m="http://schemas.openxmlformats.org/officeDocument/2006/math">
                      <m:acc>
                        <m:accPr>
                          <m:chr m:val="⃗"/>
                          <m:ctrlPr>
                            <a:rPr lang="en-US" sz="3200" b="1" i="1" smtClean="0">
                              <a:solidFill>
                                <a:schemeClr val="accent3">
                                  <a:lumMod val="60000"/>
                                  <a:lumOff val="40000"/>
                                </a:schemeClr>
                              </a:solidFill>
                              <a:latin typeface="Cambria Math" panose="02040503050406030204" pitchFamily="18" charset="0"/>
                            </a:rPr>
                          </m:ctrlPr>
                        </m:accPr>
                        <m:e>
                          <m:r>
                            <a:rPr lang="en-US" sz="3200" b="1" i="1" smtClean="0">
                              <a:solidFill>
                                <a:schemeClr val="accent3">
                                  <a:lumMod val="60000"/>
                                  <a:lumOff val="40000"/>
                                </a:schemeClr>
                              </a:solidFill>
                              <a:latin typeface="Cambria Math"/>
                            </a:rPr>
                            <m:t>𝑰</m:t>
                          </m:r>
                        </m:e>
                      </m:acc>
                      <m:r>
                        <a:rPr lang="en-US" sz="3200" i="1" dirty="0" smtClean="0">
                          <a:solidFill>
                            <a:schemeClr val="accent3">
                              <a:lumMod val="60000"/>
                              <a:lumOff val="40000"/>
                            </a:schemeClr>
                          </a:solidFill>
                          <a:latin typeface="Cambria Math"/>
                          <a:cs typeface="Cambria Math"/>
                        </a:rPr>
                        <m:t>= </m:t>
                      </m:r>
                      <m:acc>
                        <m:accPr>
                          <m:chr m:val="⃗"/>
                          <m:ctrlPr>
                            <a:rPr lang="en-US" sz="3200" b="1" i="1" dirty="0" smtClean="0">
                              <a:solidFill>
                                <a:schemeClr val="accent3">
                                  <a:lumMod val="60000"/>
                                  <a:lumOff val="40000"/>
                                </a:schemeClr>
                              </a:solidFill>
                              <a:latin typeface="Cambria Math" panose="02040503050406030204" pitchFamily="18" charset="0"/>
                            </a:rPr>
                          </m:ctrlPr>
                        </m:accPr>
                        <m:e>
                          <m:r>
                            <a:rPr lang="en-US" sz="3200" b="1" i="1" dirty="0" smtClean="0">
                              <a:solidFill>
                                <a:schemeClr val="accent3">
                                  <a:lumMod val="60000"/>
                                  <a:lumOff val="40000"/>
                                </a:schemeClr>
                              </a:solidFill>
                              <a:latin typeface="Cambria Math"/>
                            </a:rPr>
                            <m:t>𝑭</m:t>
                          </m:r>
                        </m:e>
                      </m:acc>
                      <m:r>
                        <a:rPr lang="en-US" sz="3200" b="1" i="1" dirty="0" smtClean="0">
                          <a:solidFill>
                            <a:schemeClr val="accent3">
                              <a:lumMod val="60000"/>
                              <a:lumOff val="40000"/>
                            </a:schemeClr>
                          </a:solidFill>
                          <a:latin typeface="Cambria Math"/>
                          <a:ea typeface="Cambria Math"/>
                          <a:cs typeface="Cambria Math"/>
                        </a:rPr>
                        <m:t>∙</m:t>
                      </m:r>
                      <m:r>
                        <m:rPr>
                          <m:sty m:val="p"/>
                        </m:rPr>
                        <a:rPr lang="en-US" sz="3200" i="0" dirty="0" err="1" smtClean="0">
                          <a:solidFill>
                            <a:schemeClr val="accent3">
                              <a:lumMod val="60000"/>
                              <a:lumOff val="40000"/>
                            </a:schemeClr>
                          </a:solidFill>
                          <a:latin typeface="Cambria Math"/>
                          <a:cs typeface="Cambria Math"/>
                        </a:rPr>
                        <m:t>Δ</m:t>
                      </m:r>
                      <m:r>
                        <a:rPr lang="en-US" sz="3200" i="1" dirty="0" err="1" smtClean="0">
                          <a:solidFill>
                            <a:schemeClr val="accent3">
                              <a:lumMod val="60000"/>
                              <a:lumOff val="40000"/>
                            </a:schemeClr>
                          </a:solidFill>
                          <a:latin typeface="Cambria Math"/>
                          <a:cs typeface="Cambria Math"/>
                        </a:rPr>
                        <m:t>𝑡</m:t>
                      </m:r>
                    </m:oMath>
                  </m:oMathPara>
                </a14:m>
                <a:endParaRPr lang="en-US" sz="3200" i="1" dirty="0" smtClean="0">
                  <a:solidFill>
                    <a:schemeClr val="accent3">
                      <a:lumMod val="60000"/>
                      <a:lumOff val="40000"/>
                    </a:schemeClr>
                  </a:solidFill>
                  <a:latin typeface="Cambria Math"/>
                  <a:cs typeface="Cambria Math"/>
                </a:endParaRPr>
              </a:p>
              <a:p>
                <a:pPr marL="0" indent="0" algn="ctr">
                  <a:buNone/>
                </a:pPr>
                <a14:m>
                  <m:oMath xmlns:m="http://schemas.openxmlformats.org/officeDocument/2006/math">
                    <m:acc>
                      <m:accPr>
                        <m:chr m:val="⃗"/>
                        <m:ctrlPr>
                          <a:rPr lang="en-US" sz="3200" b="1" i="1">
                            <a:solidFill>
                              <a:schemeClr val="accent3">
                                <a:lumMod val="60000"/>
                                <a:lumOff val="40000"/>
                              </a:schemeClr>
                            </a:solidFill>
                            <a:latin typeface="Cambria Math" panose="02040503050406030204" pitchFamily="18" charset="0"/>
                          </a:rPr>
                        </m:ctrlPr>
                      </m:accPr>
                      <m:e>
                        <m:r>
                          <a:rPr lang="en-US" sz="3200" b="1" i="1">
                            <a:solidFill>
                              <a:schemeClr val="accent3">
                                <a:lumMod val="60000"/>
                                <a:lumOff val="40000"/>
                              </a:schemeClr>
                            </a:solidFill>
                            <a:latin typeface="Cambria Math"/>
                          </a:rPr>
                          <m:t>𝑰</m:t>
                        </m:r>
                      </m:e>
                    </m:acc>
                    <m:r>
                      <a:rPr lang="en-US" sz="3200" i="1" dirty="0">
                        <a:solidFill>
                          <a:schemeClr val="accent3">
                            <a:lumMod val="60000"/>
                            <a:lumOff val="40000"/>
                          </a:schemeClr>
                        </a:solidFill>
                        <a:latin typeface="Cambria Math"/>
                        <a:cs typeface="Cambria Math"/>
                      </a:rPr>
                      <m:t>=</m:t>
                    </m:r>
                  </m:oMath>
                </a14:m>
                <a:r>
                  <a:rPr lang="en-US" sz="3200" i="1" dirty="0" smtClean="0">
                    <a:latin typeface="Cambria Math"/>
                    <a:cs typeface="Cambria Math"/>
                  </a:rPr>
                  <a:t> </a:t>
                </a:r>
                <a14:m>
                  <m:oMath xmlns:m="http://schemas.openxmlformats.org/officeDocument/2006/math">
                    <m:r>
                      <m:rPr>
                        <m:sty m:val="p"/>
                      </m:rPr>
                      <a:rPr lang="en-US" sz="3200" dirty="0">
                        <a:solidFill>
                          <a:schemeClr val="accent3">
                            <a:lumMod val="60000"/>
                            <a:lumOff val="40000"/>
                          </a:schemeClr>
                        </a:solidFill>
                        <a:latin typeface="Cambria Math"/>
                        <a:cs typeface="Cambria Math"/>
                      </a:rPr>
                      <m:t>Δ</m:t>
                    </m:r>
                    <m:acc>
                      <m:accPr>
                        <m:chr m:val="⃗"/>
                        <m:ctrlPr>
                          <a:rPr lang="en-US" sz="3200" b="1" i="1" dirty="0">
                            <a:solidFill>
                              <a:schemeClr val="accent3">
                                <a:lumMod val="60000"/>
                                <a:lumOff val="40000"/>
                              </a:schemeClr>
                            </a:solidFill>
                            <a:latin typeface="Cambria Math" panose="02040503050406030204" pitchFamily="18" charset="0"/>
                          </a:rPr>
                        </m:ctrlPr>
                      </m:accPr>
                      <m:e>
                        <m:r>
                          <a:rPr lang="en-US" sz="3200" b="1" i="1" dirty="0">
                            <a:solidFill>
                              <a:schemeClr val="accent3">
                                <a:lumMod val="60000"/>
                                <a:lumOff val="40000"/>
                              </a:schemeClr>
                            </a:solidFill>
                            <a:latin typeface="Cambria Math"/>
                          </a:rPr>
                          <m:t>𝒑</m:t>
                        </m:r>
                      </m:e>
                    </m:acc>
                    <m:r>
                      <a:rPr lang="en-US" sz="3200" dirty="0">
                        <a:solidFill>
                          <a:schemeClr val="accent3">
                            <a:lumMod val="60000"/>
                            <a:lumOff val="40000"/>
                          </a:schemeClr>
                        </a:solidFill>
                        <a:latin typeface="Cambria Math"/>
                      </a:rPr>
                      <m:t>=</m:t>
                    </m:r>
                    <m:r>
                      <a:rPr lang="en-US" sz="3200" i="1" dirty="0">
                        <a:solidFill>
                          <a:schemeClr val="accent3">
                            <a:lumMod val="60000"/>
                            <a:lumOff val="40000"/>
                          </a:schemeClr>
                        </a:solidFill>
                        <a:latin typeface="Cambria Math"/>
                      </a:rPr>
                      <m:t>𝑚</m:t>
                    </m:r>
                    <m:r>
                      <a:rPr lang="en-US" sz="3200" i="1" dirty="0">
                        <a:solidFill>
                          <a:schemeClr val="accent3">
                            <a:lumMod val="60000"/>
                            <a:lumOff val="40000"/>
                          </a:schemeClr>
                        </a:solidFill>
                        <a:latin typeface="Cambria Math"/>
                        <a:ea typeface="Cambria Math"/>
                      </a:rPr>
                      <m:t>∙∆</m:t>
                    </m:r>
                    <m:acc>
                      <m:accPr>
                        <m:chr m:val="⃗"/>
                        <m:ctrlPr>
                          <a:rPr lang="en-US" sz="3200" i="1" dirty="0">
                            <a:solidFill>
                              <a:schemeClr val="accent3">
                                <a:lumMod val="60000"/>
                                <a:lumOff val="40000"/>
                              </a:schemeClr>
                            </a:solidFill>
                            <a:latin typeface="Cambria Math" panose="02040503050406030204" pitchFamily="18" charset="0"/>
                            <a:ea typeface="Cambria Math"/>
                          </a:rPr>
                        </m:ctrlPr>
                      </m:accPr>
                      <m:e>
                        <m:r>
                          <a:rPr lang="en-US" sz="3200" b="1" i="1" dirty="0">
                            <a:solidFill>
                              <a:schemeClr val="accent3">
                                <a:lumMod val="60000"/>
                                <a:lumOff val="40000"/>
                              </a:schemeClr>
                            </a:solidFill>
                            <a:latin typeface="Cambria Math"/>
                            <a:ea typeface="Cambria Math"/>
                          </a:rPr>
                          <m:t>𝒗</m:t>
                        </m:r>
                      </m:e>
                    </m:acc>
                  </m:oMath>
                </a14:m>
                <a:endParaRPr lang="en-US" sz="3200" dirty="0" smtClean="0"/>
              </a:p>
              <a:p>
                <a:pPr marL="0" indent="0" algn="ctr">
                  <a:buNone/>
                </a:pPr>
                <a:r>
                  <a:rPr lang="en-US" sz="2800" dirty="0">
                    <a:latin typeface="Cambria Math"/>
                    <a:cs typeface="Cambria Math"/>
                  </a:rPr>
                  <a:t>(you might also see impulse defined as </a:t>
                </a:r>
                <a14:m>
                  <m:oMath xmlns:m="http://schemas.openxmlformats.org/officeDocument/2006/math">
                    <m:acc>
                      <m:accPr>
                        <m:chr m:val="⃗"/>
                        <m:ctrlPr>
                          <a:rPr lang="en-US" sz="2800" b="1" i="1" dirty="0">
                            <a:latin typeface="Cambria Math" panose="02040503050406030204" pitchFamily="18" charset="0"/>
                          </a:rPr>
                        </m:ctrlPr>
                      </m:accPr>
                      <m:e>
                        <m:r>
                          <a:rPr lang="en-US" sz="2800" b="1" i="1" dirty="0">
                            <a:latin typeface="Cambria Math"/>
                          </a:rPr>
                          <m:t>𝑱</m:t>
                        </m:r>
                      </m:e>
                    </m:acc>
                  </m:oMath>
                </a14:m>
                <a:r>
                  <a:rPr lang="en-US" sz="2800" b="1" i="1" dirty="0">
                    <a:latin typeface="Cambria Math"/>
                    <a:cs typeface="Cambria Math"/>
                  </a:rPr>
                  <a:t> </a:t>
                </a:r>
                <a:r>
                  <a:rPr lang="en-US" sz="2800" dirty="0">
                    <a:latin typeface="Cambria Math"/>
                    <a:cs typeface="Cambria Math"/>
                  </a:rPr>
                  <a:t>)</a:t>
                </a:r>
                <a:endParaRPr lang="en-US" sz="2800" dirty="0"/>
              </a:p>
              <a:p>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9463" y="1247116"/>
                <a:ext cx="7893482" cy="5343476"/>
              </a:xfrm>
              <a:blipFill rotWithShape="1">
                <a:blip r:embed="rId2"/>
                <a:stretch>
                  <a:fillRect l="-1236" t="-1027"/>
                </a:stretch>
              </a:blipFill>
            </p:spPr>
            <p:txBody>
              <a:bodyPr/>
              <a:lstStyle/>
              <a:p>
                <a:r>
                  <a:rPr lang="en-US">
                    <a:noFill/>
                  </a:rPr>
                  <a:t> </a:t>
                </a:r>
              </a:p>
            </p:txBody>
          </p:sp>
        </mc:Fallback>
      </mc:AlternateContent>
      <p:sp>
        <p:nvSpPr>
          <p:cNvPr id="4" name="Rectangle 3"/>
          <p:cNvSpPr/>
          <p:nvPr/>
        </p:nvSpPr>
        <p:spPr>
          <a:xfrm>
            <a:off x="3671682" y="1898920"/>
            <a:ext cx="2103120"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738259" y="3037915"/>
            <a:ext cx="2011680"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56349" y="3824724"/>
            <a:ext cx="3200400"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pic>
        <p:nvPicPr>
          <p:cNvPr id="8" name="Picture 7" descr="Screen shot 2011-11-17 at 11.56.33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92975" y="1908134"/>
            <a:ext cx="1580270" cy="681600"/>
          </a:xfrm>
          <a:prstGeom prst="rect">
            <a:avLst/>
          </a:prstGeom>
        </p:spPr>
      </p:pic>
      <p:pic>
        <p:nvPicPr>
          <p:cNvPr id="9" name="Picture 8" descr="Screen shot 2011-11-17 at 11.57.07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92975" y="3216281"/>
            <a:ext cx="1501253" cy="33408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50380" y="5609174"/>
                <a:ext cx="2212337" cy="627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dirty="0">
                              <a:solidFill>
                                <a:schemeClr val="accent3">
                                  <a:lumMod val="60000"/>
                                  <a:lumOff val="40000"/>
                                </a:schemeClr>
                              </a:solidFill>
                              <a:latin typeface="Cambria Math" panose="02040503050406030204" pitchFamily="18" charset="0"/>
                            </a:rPr>
                          </m:ctrlPr>
                        </m:sSubPr>
                        <m:e>
                          <m:acc>
                            <m:accPr>
                              <m:chr m:val="⃗"/>
                              <m:ctrlPr>
                                <a:rPr lang="en-US" sz="3200" b="1" i="1" dirty="0">
                                  <a:solidFill>
                                    <a:schemeClr val="accent3">
                                      <a:lumMod val="60000"/>
                                      <a:lumOff val="40000"/>
                                    </a:schemeClr>
                                  </a:solidFill>
                                  <a:latin typeface="Cambria Math" panose="02040503050406030204" pitchFamily="18" charset="0"/>
                                </a:rPr>
                              </m:ctrlPr>
                            </m:accPr>
                            <m:e>
                              <m:r>
                                <a:rPr lang="en-US" sz="3200" b="1" i="1" dirty="0">
                                  <a:solidFill>
                                    <a:schemeClr val="accent3">
                                      <a:lumMod val="60000"/>
                                      <a:lumOff val="40000"/>
                                    </a:schemeClr>
                                  </a:solidFill>
                                  <a:latin typeface="Cambria Math"/>
                                </a:rPr>
                                <m:t>𝒑</m:t>
                              </m:r>
                            </m:e>
                          </m:acc>
                        </m:e>
                        <m:sub>
                          <m:r>
                            <a:rPr lang="en-US" b="1" i="1" dirty="0">
                              <a:solidFill>
                                <a:schemeClr val="accent3">
                                  <a:lumMod val="60000"/>
                                  <a:lumOff val="40000"/>
                                </a:schemeClr>
                              </a:solidFill>
                              <a:latin typeface="Cambria Math"/>
                            </a:rPr>
                            <m:t>𝒃𝒆𝒇𝒐𝒓𝒆</m:t>
                          </m:r>
                        </m:sub>
                      </m:sSub>
                      <m:r>
                        <a:rPr lang="en-US" b="1" i="1" dirty="0">
                          <a:solidFill>
                            <a:schemeClr val="accent3">
                              <a:lumMod val="60000"/>
                              <a:lumOff val="40000"/>
                            </a:schemeClr>
                          </a:solidFill>
                          <a:latin typeface="Cambria Math"/>
                        </a:rPr>
                        <m:t>=</m:t>
                      </m:r>
                      <m:sSub>
                        <m:sSubPr>
                          <m:ctrlPr>
                            <a:rPr lang="en-US" b="1" i="1" dirty="0">
                              <a:solidFill>
                                <a:schemeClr val="accent3">
                                  <a:lumMod val="60000"/>
                                  <a:lumOff val="40000"/>
                                </a:schemeClr>
                              </a:solidFill>
                              <a:latin typeface="Cambria Math" panose="02040503050406030204" pitchFamily="18" charset="0"/>
                            </a:rPr>
                          </m:ctrlPr>
                        </m:sSubPr>
                        <m:e>
                          <m:acc>
                            <m:accPr>
                              <m:chr m:val="⃗"/>
                              <m:ctrlPr>
                                <a:rPr lang="en-US" sz="3200" b="1" i="1" dirty="0">
                                  <a:solidFill>
                                    <a:schemeClr val="accent3">
                                      <a:lumMod val="60000"/>
                                      <a:lumOff val="40000"/>
                                    </a:schemeClr>
                                  </a:solidFill>
                                  <a:latin typeface="Cambria Math" panose="02040503050406030204" pitchFamily="18" charset="0"/>
                                </a:rPr>
                              </m:ctrlPr>
                            </m:accPr>
                            <m:e>
                              <m:r>
                                <a:rPr lang="en-US" sz="3200" b="1" i="1" dirty="0">
                                  <a:solidFill>
                                    <a:schemeClr val="accent3">
                                      <a:lumMod val="60000"/>
                                      <a:lumOff val="40000"/>
                                    </a:schemeClr>
                                  </a:solidFill>
                                  <a:latin typeface="Cambria Math"/>
                                </a:rPr>
                                <m:t>𝒑</m:t>
                              </m:r>
                            </m:e>
                          </m:acc>
                          <m:r>
                            <a:rPr lang="en-US" sz="3200" b="1" i="1" dirty="0">
                              <a:solidFill>
                                <a:schemeClr val="accent3">
                                  <a:lumMod val="60000"/>
                                  <a:lumOff val="40000"/>
                                </a:schemeClr>
                              </a:solidFill>
                              <a:latin typeface="Cambria Math"/>
                            </a:rPr>
                            <m:t>′</m:t>
                          </m:r>
                        </m:e>
                        <m:sub>
                          <m:r>
                            <a:rPr lang="en-US" b="1" i="1" dirty="0">
                              <a:solidFill>
                                <a:schemeClr val="accent3">
                                  <a:lumMod val="60000"/>
                                  <a:lumOff val="40000"/>
                                </a:schemeClr>
                              </a:solidFill>
                              <a:latin typeface="Cambria Math"/>
                            </a:rPr>
                            <m:t>𝒂𝒇𝒕𝒆𝒓</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650380" y="5609174"/>
                <a:ext cx="2212337" cy="627288"/>
              </a:xfrm>
              <a:prstGeom prst="rect">
                <a:avLst/>
              </a:prstGeom>
              <a:blipFill rotWithShape="1">
                <a:blip r:embed="rId5"/>
                <a:stretch>
                  <a:fillRect/>
                </a:stretch>
              </a:blipFill>
            </p:spPr>
            <p:txBody>
              <a:bodyPr/>
              <a:lstStyle/>
              <a:p>
                <a:r>
                  <a:rPr lang="en-US">
                    <a:noFill/>
                  </a:rPr>
                  <a:t> </a:t>
                </a:r>
              </a:p>
            </p:txBody>
          </p:sp>
        </mc:Fallback>
      </mc:AlternateContent>
      <p:sp>
        <p:nvSpPr>
          <p:cNvPr id="10" name="Rectangle 9"/>
          <p:cNvSpPr/>
          <p:nvPr/>
        </p:nvSpPr>
        <p:spPr>
          <a:xfrm>
            <a:off x="3532909" y="5612014"/>
            <a:ext cx="2329808" cy="690814"/>
          </a:xfrm>
          <a:prstGeom prst="rect">
            <a:avLst/>
          </a:prstGeom>
          <a:no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Tree>
    <p:extLst>
      <p:ext uri="{BB962C8B-B14F-4D97-AF65-F5344CB8AC3E}">
        <p14:creationId xmlns:p14="http://schemas.microsoft.com/office/powerpoint/2010/main" val="21941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P spid="5" grpId="0" uiExpand="1" animBg="1"/>
      <p:bldP spid="6" grpId="0" animBg="1"/>
      <p:bldP spid="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3315" name="Rectangle 3"/>
          <p:cNvSpPr>
            <a:spLocks noGrp="1" noChangeArrowheads="1"/>
          </p:cNvSpPr>
          <p:nvPr>
            <p:ph idx="1"/>
          </p:nvPr>
        </p:nvSpPr>
        <p:spPr>
          <a:ln>
            <a:miter lim="800000"/>
            <a:headEnd/>
            <a:tailEnd/>
          </a:ln>
        </p:spPr>
        <p:txBody>
          <a:bodyPr>
            <a:normAutofit/>
            <a:scene3d>
              <a:camera prst="orthographicFront"/>
              <a:lightRig rig="threePt" dir="t"/>
            </a:scene3d>
            <a:flatTx/>
          </a:bodyPr>
          <a:lstStyle/>
          <a:p>
            <a:pPr marL="609600" indent="-609600">
              <a:buNone/>
              <a:defRPr/>
            </a:pPr>
            <a:r>
              <a:rPr lang="en-US" sz="3600" b="1" u="sng" dirty="0">
                <a:solidFill>
                  <a:schemeClr val="tx2"/>
                </a:solidFill>
              </a:rPr>
              <a:t>Question 2</a:t>
            </a:r>
          </a:p>
          <a:p>
            <a:pPr marL="609600" indent="-609600">
              <a:buFont typeface="Arial" pitchFamily="-110" charset="0"/>
              <a:buAutoNum type="alphaLcPeriod"/>
              <a:defRPr/>
            </a:pPr>
            <a:r>
              <a:rPr lang="en-US" sz="3200" dirty="0"/>
              <a:t>A VW beetle moving at a high velocity</a:t>
            </a:r>
          </a:p>
          <a:p>
            <a:pPr marL="609600" indent="-609600">
              <a:buFont typeface="Arial" pitchFamily="-110" charset="0"/>
              <a:buAutoNum type="alphaLcPeriod"/>
              <a:defRPr/>
            </a:pPr>
            <a:r>
              <a:rPr lang="en-US" sz="3200" dirty="0"/>
              <a:t>A big truck moving at the same speed</a:t>
            </a:r>
          </a:p>
          <a:p>
            <a:pPr marL="609600" indent="-609600">
              <a:buFont typeface="Arial" pitchFamily="-110" charset="0"/>
              <a:buAutoNum type="alphaLcPeriod"/>
              <a:defRPr/>
            </a:pPr>
            <a:r>
              <a:rPr lang="en-US" sz="3200" dirty="0"/>
              <a:t>Both have the same momentum</a:t>
            </a:r>
          </a:p>
          <a:p>
            <a:pPr marL="0" indent="0">
              <a:buNone/>
              <a:defRPr/>
            </a:pPr>
            <a:endParaRPr lang="en-US" sz="3200" dirty="0"/>
          </a:p>
        </p:txBody>
      </p:sp>
    </p:spTree>
    <p:extLst>
      <p:ext uri="{BB962C8B-B14F-4D97-AF65-F5344CB8AC3E}">
        <p14:creationId xmlns:p14="http://schemas.microsoft.com/office/powerpoint/2010/main" val="4008264224"/>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4339" name="Rectangle 3"/>
          <p:cNvSpPr>
            <a:spLocks noGrp="1" noChangeArrowheads="1"/>
          </p:cNvSpPr>
          <p:nvPr>
            <p:ph idx="1"/>
          </p:nvPr>
        </p:nvSpPr>
        <p:spPr>
          <a:ln>
            <a:miter lim="800000"/>
            <a:headEnd/>
            <a:tailEnd/>
          </a:ln>
        </p:spPr>
        <p:txBody>
          <a:bodyPr>
            <a:normAutofit/>
            <a:scene3d>
              <a:camera prst="orthographicFront"/>
              <a:lightRig rig="threePt" dir="t"/>
            </a:scene3d>
            <a:flatTx/>
          </a:bodyPr>
          <a:lstStyle/>
          <a:p>
            <a:pPr marL="609600" indent="-609600">
              <a:buNone/>
              <a:defRPr/>
            </a:pPr>
            <a:r>
              <a:rPr lang="en-US" sz="3600" b="1" u="sng" dirty="0">
                <a:solidFill>
                  <a:schemeClr val="tx2"/>
                </a:solidFill>
              </a:rPr>
              <a:t>Question 3</a:t>
            </a:r>
          </a:p>
          <a:p>
            <a:pPr marL="609600" indent="-609600">
              <a:buFont typeface="Arial" pitchFamily="-110" charset="0"/>
              <a:buAutoNum type="alphaLcPeriod"/>
              <a:defRPr/>
            </a:pPr>
            <a:r>
              <a:rPr lang="en-US" sz="3200" dirty="0"/>
              <a:t>A VW beetle moving at a slow speed</a:t>
            </a:r>
          </a:p>
          <a:p>
            <a:pPr marL="609600" indent="-609600">
              <a:buFont typeface="Arial" pitchFamily="-110" charset="0"/>
              <a:buAutoNum type="alphaLcPeriod"/>
              <a:defRPr/>
            </a:pPr>
            <a:r>
              <a:rPr lang="en-US" sz="3200" dirty="0"/>
              <a:t>The same VW beetle moving at a fast speed</a:t>
            </a:r>
          </a:p>
          <a:p>
            <a:pPr marL="609600" indent="-609600">
              <a:buFont typeface="Arial" pitchFamily="-110" charset="0"/>
              <a:buAutoNum type="alphaLcPeriod"/>
              <a:defRPr/>
            </a:pPr>
            <a:r>
              <a:rPr lang="en-US" sz="3200" dirty="0"/>
              <a:t>Both have the same momentum</a:t>
            </a:r>
          </a:p>
          <a:p>
            <a:pPr marL="0" indent="0">
              <a:buNone/>
              <a:defRPr/>
            </a:pPr>
            <a:endParaRPr lang="en-US" sz="3200" b="1" dirty="0"/>
          </a:p>
        </p:txBody>
      </p:sp>
    </p:spTree>
    <p:extLst>
      <p:ext uri="{BB962C8B-B14F-4D97-AF65-F5344CB8AC3E}">
        <p14:creationId xmlns:p14="http://schemas.microsoft.com/office/powerpoint/2010/main" val="2558092895"/>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5363" name="Rectangle 3"/>
          <p:cNvSpPr>
            <a:spLocks noGrp="1" noChangeArrowheads="1"/>
          </p:cNvSpPr>
          <p:nvPr>
            <p:ph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4</a:t>
            </a:r>
          </a:p>
          <a:p>
            <a:pPr marL="609600" indent="-609600">
              <a:buFont typeface="Arial" pitchFamily="-110" charset="0"/>
              <a:buAutoNum type="alphaLcPeriod"/>
              <a:defRPr/>
            </a:pPr>
            <a:r>
              <a:rPr lang="en-US" sz="3200" dirty="0"/>
              <a:t>A tennis ball falling freely</a:t>
            </a:r>
          </a:p>
          <a:p>
            <a:pPr marL="609600" indent="-609600">
              <a:buFont typeface="Arial" pitchFamily="-110" charset="0"/>
              <a:buAutoNum type="alphaLcPeriod"/>
              <a:defRPr/>
            </a:pPr>
            <a:r>
              <a:rPr lang="en-US" sz="3200" dirty="0"/>
              <a:t>A bowling ball falling freely for the same amount of time</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Tree>
    <p:extLst>
      <p:ext uri="{BB962C8B-B14F-4D97-AF65-F5344CB8AC3E}">
        <p14:creationId xmlns:p14="http://schemas.microsoft.com/office/powerpoint/2010/main" val="4229614011"/>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6387" name="Rectangle 3"/>
          <p:cNvSpPr>
            <a:spLocks noGrp="1" noChangeArrowheads="1"/>
          </p:cNvSpPr>
          <p:nvPr>
            <p:ph idx="1"/>
          </p:nvPr>
        </p:nvSpPr>
        <p:spPr>
          <a:ln>
            <a:miter lim="800000"/>
            <a:headEnd/>
            <a:tailEnd/>
          </a:ln>
        </p:spPr>
        <p:txBody>
          <a:bodyPr>
            <a:normAutofit/>
            <a:scene3d>
              <a:camera prst="orthographicFront"/>
              <a:lightRig rig="threePt" dir="t"/>
            </a:scene3d>
            <a:flatTx/>
          </a:bodyPr>
          <a:lstStyle/>
          <a:p>
            <a:pPr marL="609600" indent="-609600">
              <a:buNone/>
              <a:defRPr/>
            </a:pPr>
            <a:r>
              <a:rPr lang="en-US" sz="3600" b="1" u="sng" dirty="0">
                <a:solidFill>
                  <a:schemeClr val="tx2"/>
                </a:solidFill>
              </a:rPr>
              <a:t>Question 5</a:t>
            </a:r>
          </a:p>
          <a:p>
            <a:pPr marL="609600" indent="-609600">
              <a:buFont typeface="Arial" pitchFamily="-110" charset="0"/>
              <a:buAutoNum type="alphaLcPeriod"/>
              <a:defRPr/>
            </a:pPr>
            <a:r>
              <a:rPr lang="en-US" sz="3200" dirty="0"/>
              <a:t>A bullet fired from a rifle (which was initially at rest)</a:t>
            </a:r>
          </a:p>
          <a:p>
            <a:pPr marL="609600" indent="-609600">
              <a:buFont typeface="Arial" pitchFamily="-110" charset="0"/>
              <a:buAutoNum type="alphaLcPeriod"/>
              <a:defRPr/>
            </a:pPr>
            <a:r>
              <a:rPr lang="en-US" sz="3200" dirty="0"/>
              <a:t>The rifle from which it was fired (immediately after firing)</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Tree>
    <p:extLst>
      <p:ext uri="{BB962C8B-B14F-4D97-AF65-F5344CB8AC3E}">
        <p14:creationId xmlns:p14="http://schemas.microsoft.com/office/powerpoint/2010/main" val="71585617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7411" name="Rectangle 3"/>
          <p:cNvSpPr>
            <a:spLocks noGrp="1" noChangeArrowheads="1"/>
          </p:cNvSpPr>
          <p:nvPr>
            <p:ph idx="1"/>
          </p:nvPr>
        </p:nvSpPr>
        <p:spPr>
          <a:ln>
            <a:miter lim="800000"/>
            <a:headEnd/>
            <a:tailEnd/>
          </a:ln>
        </p:spPr>
        <p:txBody>
          <a:bodyPr>
            <a:scene3d>
              <a:camera prst="orthographicFront"/>
              <a:lightRig rig="threePt" dir="t"/>
            </a:scene3d>
            <a:flatTx/>
          </a:bodyPr>
          <a:lstStyle/>
          <a:p>
            <a:pPr marL="609600" indent="-609600">
              <a:buNone/>
              <a:defRPr/>
            </a:pPr>
            <a:r>
              <a:rPr lang="en-US" sz="3600" b="1" u="sng" dirty="0">
                <a:solidFill>
                  <a:schemeClr val="tx2"/>
                </a:solidFill>
              </a:rPr>
              <a:t>Question 6</a:t>
            </a:r>
          </a:p>
          <a:p>
            <a:pPr marL="609600" indent="-609600">
              <a:buFont typeface="Arial" pitchFamily="-110" charset="0"/>
              <a:buAutoNum type="alphaLcPeriod"/>
              <a:defRPr/>
            </a:pPr>
            <a:r>
              <a:rPr lang="en-US" sz="3200" dirty="0"/>
              <a:t>A car moving at 50 mi/</a:t>
            </a:r>
            <a:r>
              <a:rPr lang="en-US" sz="3200" dirty="0" err="1"/>
              <a:t>hr</a:t>
            </a:r>
            <a:endParaRPr lang="en-US" sz="3200" dirty="0"/>
          </a:p>
          <a:p>
            <a:pPr marL="609600" indent="-609600">
              <a:buFont typeface="Arial" pitchFamily="-110" charset="0"/>
              <a:buAutoNum type="alphaLcPeriod"/>
              <a:defRPr/>
            </a:pPr>
            <a:r>
              <a:rPr lang="en-US" sz="3200" dirty="0"/>
              <a:t>The passengers inside that car</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Tree>
    <p:extLst>
      <p:ext uri="{BB962C8B-B14F-4D97-AF65-F5344CB8AC3E}">
        <p14:creationId xmlns:p14="http://schemas.microsoft.com/office/powerpoint/2010/main" val="619928317"/>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79463" y="457200"/>
            <a:ext cx="7678737" cy="1295400"/>
          </a:xfrm>
          <a:ln>
            <a:miter lim="800000"/>
            <a:headEnd/>
            <a:tailEnd/>
          </a:ln>
        </p:spPr>
        <p:txBody>
          <a:bodyPr>
            <a:normAutofit fontScale="90000"/>
            <a:scene3d>
              <a:camera prst="orthographicFront"/>
              <a:lightRig rig="threePt" dir="t"/>
            </a:scene3d>
            <a:flatTx/>
          </a:bodyPr>
          <a:lstStyle/>
          <a:p>
            <a:pPr algn="ctr" eaLnBrk="1" hangingPunct="1">
              <a:defRPr/>
            </a:pPr>
            <a:r>
              <a:rPr lang="en-US" b="1" dirty="0">
                <a:effectLst>
                  <a:outerShdw blurRad="38100" dist="38100" dir="2700000" algn="tl">
                    <a:srgbClr val="000000">
                      <a:alpha val="43137"/>
                    </a:srgbClr>
                  </a:outerShdw>
                </a:effectLst>
              </a:rPr>
              <a:t>Which of the following has the most Momentum?</a:t>
            </a:r>
          </a:p>
        </p:txBody>
      </p:sp>
      <p:sp>
        <p:nvSpPr>
          <p:cNvPr id="18435" name="Rectangle 3"/>
          <p:cNvSpPr>
            <a:spLocks noGrp="1" noChangeArrowheads="1"/>
          </p:cNvSpPr>
          <p:nvPr>
            <p:ph idx="1"/>
          </p:nvPr>
        </p:nvSpPr>
        <p:spPr>
          <a:ln>
            <a:miter lim="800000"/>
            <a:headEnd/>
            <a:tailEnd/>
          </a:ln>
        </p:spPr>
        <p:txBody>
          <a:bodyPr>
            <a:normAutofit/>
            <a:scene3d>
              <a:camera prst="orthographicFront"/>
              <a:lightRig rig="threePt" dir="t"/>
            </a:scene3d>
            <a:flatTx/>
          </a:bodyPr>
          <a:lstStyle/>
          <a:p>
            <a:pPr marL="609600" indent="-609600">
              <a:buNone/>
              <a:defRPr/>
            </a:pPr>
            <a:r>
              <a:rPr lang="en-US" sz="3600" b="1" u="sng" dirty="0">
                <a:solidFill>
                  <a:schemeClr val="tx2"/>
                </a:solidFill>
              </a:rPr>
              <a:t>Question 7</a:t>
            </a:r>
          </a:p>
          <a:p>
            <a:pPr marL="609600" indent="-609600">
              <a:buFont typeface="Arial" pitchFamily="-110" charset="0"/>
              <a:buAutoNum type="alphaLcPeriod"/>
              <a:defRPr/>
            </a:pPr>
            <a:r>
              <a:rPr lang="en-US" sz="3200" dirty="0"/>
              <a:t>A golf ball hit with 200 N of force for .01 seconds</a:t>
            </a:r>
          </a:p>
          <a:p>
            <a:pPr marL="609600" indent="-609600">
              <a:buFont typeface="Arial" pitchFamily="-110" charset="0"/>
              <a:buAutoNum type="alphaLcPeriod"/>
              <a:defRPr/>
            </a:pPr>
            <a:r>
              <a:rPr lang="en-US" sz="3200" dirty="0"/>
              <a:t>The same ball hit with 20 N of force for .1 seconds</a:t>
            </a:r>
          </a:p>
          <a:p>
            <a:pPr marL="609600" indent="-609600">
              <a:buFont typeface="Arial" pitchFamily="-110" charset="0"/>
              <a:buAutoNum type="alphaLcPeriod"/>
              <a:defRPr/>
            </a:pPr>
            <a:r>
              <a:rPr lang="en-US" sz="3200" dirty="0"/>
              <a:t>Both have the same </a:t>
            </a:r>
            <a:r>
              <a:rPr lang="en-US" sz="3200" dirty="0" smtClean="0"/>
              <a:t>momentum</a:t>
            </a:r>
            <a:endParaRPr lang="en-US" sz="3200" dirty="0"/>
          </a:p>
        </p:txBody>
      </p:sp>
    </p:spTree>
    <p:extLst>
      <p:ext uri="{BB962C8B-B14F-4D97-AF65-F5344CB8AC3E}">
        <p14:creationId xmlns:p14="http://schemas.microsoft.com/office/powerpoint/2010/main" val="1394965046"/>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1267</TotalTime>
  <Words>2260</Words>
  <Application>Microsoft Office PowerPoint</Application>
  <PresentationFormat>On-screen Show (4:3)</PresentationFormat>
  <Paragraphs>306</Paragraphs>
  <Slides>36</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Arial</vt:lpstr>
      <vt:lpstr>Calibri</vt:lpstr>
      <vt:lpstr>Cambria Math</vt:lpstr>
      <vt:lpstr>Century Gothic</vt:lpstr>
      <vt:lpstr>Monotype Sorts</vt:lpstr>
      <vt:lpstr>Tahoma</vt:lpstr>
      <vt:lpstr>Wingdings</vt:lpstr>
      <vt:lpstr>Wingdings 3</vt:lpstr>
      <vt:lpstr>ヒラギノ角ゴ Pro W3</vt:lpstr>
      <vt:lpstr>Ion</vt:lpstr>
      <vt:lpstr>Equation</vt:lpstr>
      <vt:lpstr>Momentum:  A Deeper Look  into Motion</vt:lpstr>
      <vt:lpstr>Copy Into Your Journal:</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Which of the following has the most Momentum?</vt:lpstr>
      <vt:lpstr>What Is Momentum?</vt:lpstr>
      <vt:lpstr>Does This Look Familiar?</vt:lpstr>
      <vt:lpstr>Newton’s 2nd Law  (The Original Version!)</vt:lpstr>
      <vt:lpstr>Think-Pair-Share:  Gaining Momentum</vt:lpstr>
      <vt:lpstr>What About Impulse?</vt:lpstr>
      <vt:lpstr>Impulse with 2 Objects</vt:lpstr>
      <vt:lpstr>Units!!</vt:lpstr>
      <vt:lpstr>Check Your Understanding: Momentous Activities</vt:lpstr>
      <vt:lpstr>Nùmero Uno</vt:lpstr>
      <vt:lpstr>Nummer Zwei</vt:lpstr>
      <vt:lpstr>Think-Pair-Share:  Impulse in Car Crashes</vt:lpstr>
      <vt:lpstr>Think-Pair-Share:  Impulsive Actions</vt:lpstr>
      <vt:lpstr>Think-Pair-Share:  Impulsive Actions</vt:lpstr>
      <vt:lpstr>A New Version of Newton’s 3rd Law</vt:lpstr>
      <vt:lpstr>Think – Pair – Share: Earth Moving?</vt:lpstr>
      <vt:lpstr>Think – Pair – Share: Earth Moving?</vt:lpstr>
      <vt:lpstr>Think – Pair – Share: Earth Moving?</vt:lpstr>
      <vt:lpstr>Conservation of Momentum</vt:lpstr>
      <vt:lpstr>Collisions!</vt:lpstr>
      <vt:lpstr>Elastic (aka “bouncy”)</vt:lpstr>
      <vt:lpstr>Inelastic (aka  “sticky”)</vt:lpstr>
      <vt:lpstr>PowerPoint Presentation</vt:lpstr>
      <vt:lpstr>Check Your Answers!</vt:lpstr>
      <vt:lpstr>Let’s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A Deeper Look  into Motion</dc:title>
  <dc:creator>K. Bennett</dc:creator>
  <cp:lastModifiedBy>Ciustea, Corina    SHS - Staff</cp:lastModifiedBy>
  <cp:revision>53</cp:revision>
  <dcterms:created xsi:type="dcterms:W3CDTF">2011-11-17T14:55:17Z</dcterms:created>
  <dcterms:modified xsi:type="dcterms:W3CDTF">2020-02-08T02:36:21Z</dcterms:modified>
</cp:coreProperties>
</file>