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1" r:id="rId2"/>
    <p:sldId id="342" r:id="rId3"/>
    <p:sldId id="343" r:id="rId4"/>
    <p:sldId id="344" r:id="rId5"/>
    <p:sldId id="345" r:id="rId6"/>
    <p:sldId id="346" r:id="rId7"/>
    <p:sldId id="34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99"/>
    <a:srgbClr val="CCFFCC"/>
    <a:srgbClr val="CC0066"/>
    <a:srgbClr val="FF9900"/>
    <a:srgbClr val="66FF33"/>
    <a:srgbClr val="66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8B6F8B-CC1F-442A-BB3E-75BD44A69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35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F666-9C1B-48C1-A1A9-865FE1C5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71095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A028A-48CE-4E32-B629-9ED2B7AEC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5356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A898-32BF-4502-BFD7-9D03A6CF4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1637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47953-F15A-4CC0-A6A4-7F2A02FE0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6027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5FE47-3641-481C-AFA2-61F43B53A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91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0CA9-58A5-454C-AFBD-3ACF4D265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8814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FF79-9BA7-4497-AA76-531BAEA0E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9672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7E3A9-828F-46FD-895D-33AAAE616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9620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6CA5-A2EE-419B-9139-980953C9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584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3F0E-238D-46C8-AD71-F841E6F6D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380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1D6E-3D48-411D-A5DA-9743FB633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72151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F91D9A7-FE7B-4E7B-A4C1-5D92CDD80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1.wav"/><Relationship Id="rId7" Type="http://schemas.openxmlformats.org/officeDocument/2006/relationships/audio" Target="../media/audio1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10.wav"/><Relationship Id="rId4" Type="http://schemas.openxmlformats.org/officeDocument/2006/relationships/audio" Target="../media/audio2.wav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7.wav"/><Relationship Id="rId5" Type="http://schemas.openxmlformats.org/officeDocument/2006/relationships/audio" Target="../media/audio12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i="1" dirty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Solid friction</a:t>
            </a:r>
            <a:r>
              <a:rPr lang="en-US" sz="2400" i="1" dirty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sym typeface="Symbol" pitchFamily="18" charset="2"/>
              </a:rPr>
              <a:t>Recall that friction acts opposite to the intended direction of motion, and parallel to the contact surface.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>
                <a:latin typeface="+mn-lt"/>
                <a:sym typeface="Symbol" pitchFamily="18" charset="2"/>
              </a:rPr>
              <a:t>Suppose we begin to pull a crate to the right, with gradually increasing force.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>
                <a:latin typeface="+mn-lt"/>
                <a:sym typeface="Symbol" pitchFamily="18" charset="2"/>
              </a:rPr>
              <a:t>We plot the applied force, and the friction force, as functions of time: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  <a:sym typeface="Symbol" pitchFamily="18" charset="2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983163" y="6300788"/>
            <a:ext cx="4160837" cy="566737"/>
            <a:chOff x="0" y="4149"/>
            <a:chExt cx="5760" cy="171"/>
          </a:xfrm>
        </p:grpSpPr>
        <p:sp>
          <p:nvSpPr>
            <p:cNvPr id="20564" name="Rectangle 4" descr="Light upward diagonal"/>
            <p:cNvSpPr>
              <a:spLocks noChangeArrowheads="1"/>
            </p:cNvSpPr>
            <p:nvPr/>
          </p:nvSpPr>
          <p:spPr bwMode="auto">
            <a:xfrm>
              <a:off x="0" y="4150"/>
              <a:ext cx="5760" cy="170"/>
            </a:xfrm>
            <a:prstGeom prst="rect">
              <a:avLst/>
            </a:prstGeom>
            <a:pattFill prst="ltUpDiag">
              <a:fgClr>
                <a:schemeClr val="tx2"/>
              </a:fgClr>
              <a:bgClr>
                <a:srgbClr val="FFCC66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65" name="Line 5"/>
            <p:cNvSpPr>
              <a:spLocks noChangeShapeType="1"/>
            </p:cNvSpPr>
            <p:nvPr/>
          </p:nvSpPr>
          <p:spPr bwMode="auto">
            <a:xfrm>
              <a:off x="0" y="4149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95913" y="5551488"/>
            <a:ext cx="1897062" cy="755650"/>
            <a:chOff x="1202" y="3218"/>
            <a:chExt cx="1195" cy="476"/>
          </a:xfrm>
        </p:grpSpPr>
        <p:grpSp>
          <p:nvGrpSpPr>
            <p:cNvPr id="20557" name="Group 10"/>
            <p:cNvGrpSpPr>
              <a:grpSpLocks/>
            </p:cNvGrpSpPr>
            <p:nvPr/>
          </p:nvGrpSpPr>
          <p:grpSpPr bwMode="auto">
            <a:xfrm>
              <a:off x="2117" y="3314"/>
              <a:ext cx="280" cy="250"/>
              <a:chOff x="3978" y="3765"/>
              <a:chExt cx="280" cy="250"/>
            </a:xfrm>
          </p:grpSpPr>
          <p:sp>
            <p:nvSpPr>
              <p:cNvPr id="20562" name="AutoShape 11"/>
              <p:cNvSpPr>
                <a:spLocks noChangeArrowheads="1"/>
              </p:cNvSpPr>
              <p:nvPr/>
            </p:nvSpPr>
            <p:spPr bwMode="auto">
              <a:xfrm>
                <a:off x="3983" y="3765"/>
                <a:ext cx="275" cy="250"/>
              </a:xfrm>
              <a:prstGeom prst="rightArrow">
                <a:avLst>
                  <a:gd name="adj1" fmla="val 50000"/>
                  <a:gd name="adj2" fmla="val 275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63" name="Text Box 12"/>
              <p:cNvSpPr txBox="1">
                <a:spLocks noChangeArrowheads="1"/>
              </p:cNvSpPr>
              <p:nvPr/>
            </p:nvSpPr>
            <p:spPr bwMode="auto">
              <a:xfrm>
                <a:off x="3978" y="3786"/>
                <a:ext cx="19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600" b="1">
                    <a:latin typeface="Arial" charset="0"/>
                  </a:rPr>
                  <a:t>T</a:t>
                </a:r>
              </a:p>
            </p:txBody>
          </p:sp>
        </p:grpSp>
        <p:sp>
          <p:nvSpPr>
            <p:cNvPr id="20558" name="Rectangle 13"/>
            <p:cNvSpPr>
              <a:spLocks noChangeArrowheads="1"/>
            </p:cNvSpPr>
            <p:nvPr/>
          </p:nvSpPr>
          <p:spPr bwMode="auto">
            <a:xfrm>
              <a:off x="1215" y="3218"/>
              <a:ext cx="476" cy="46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59" name="Line 14"/>
            <p:cNvSpPr>
              <a:spLocks noChangeShapeType="1"/>
            </p:cNvSpPr>
            <p:nvPr/>
          </p:nvSpPr>
          <p:spPr bwMode="auto">
            <a:xfrm flipH="1">
              <a:off x="1202" y="3690"/>
              <a:ext cx="24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Text Box 15"/>
            <p:cNvSpPr txBox="1">
              <a:spLocks noChangeArrowheads="1"/>
            </p:cNvSpPr>
            <p:nvPr/>
          </p:nvSpPr>
          <p:spPr bwMode="auto">
            <a:xfrm>
              <a:off x="1374" y="3463"/>
              <a:ext cx="1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20561" name="Line 16"/>
            <p:cNvSpPr>
              <a:spLocks noChangeShapeType="1"/>
            </p:cNvSpPr>
            <p:nvPr/>
          </p:nvSpPr>
          <p:spPr bwMode="auto">
            <a:xfrm>
              <a:off x="1695" y="3439"/>
              <a:ext cx="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168900" y="5546725"/>
            <a:ext cx="2227263" cy="755650"/>
            <a:chOff x="2475" y="2854"/>
            <a:chExt cx="1403" cy="476"/>
          </a:xfrm>
        </p:grpSpPr>
        <p:sp>
          <p:nvSpPr>
            <p:cNvPr id="20551" name="AutoShape 18"/>
            <p:cNvSpPr>
              <a:spLocks noChangeArrowheads="1"/>
            </p:cNvSpPr>
            <p:nvPr/>
          </p:nvSpPr>
          <p:spPr bwMode="auto">
            <a:xfrm>
              <a:off x="3537" y="2950"/>
              <a:ext cx="341" cy="250"/>
            </a:xfrm>
            <a:prstGeom prst="rightArrow">
              <a:avLst>
                <a:gd name="adj1" fmla="val 50000"/>
                <a:gd name="adj2" fmla="val 341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52" name="Text Box 19"/>
            <p:cNvSpPr txBox="1">
              <a:spLocks noChangeArrowheads="1"/>
            </p:cNvSpPr>
            <p:nvPr/>
          </p:nvSpPr>
          <p:spPr bwMode="auto">
            <a:xfrm>
              <a:off x="3532" y="297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Arial" charset="0"/>
                </a:rPr>
                <a:t>T</a:t>
              </a:r>
            </a:p>
          </p:txBody>
        </p:sp>
        <p:sp>
          <p:nvSpPr>
            <p:cNvPr id="20553" name="Rectangle 20"/>
            <p:cNvSpPr>
              <a:spLocks noChangeArrowheads="1"/>
            </p:cNvSpPr>
            <p:nvPr/>
          </p:nvSpPr>
          <p:spPr bwMode="auto">
            <a:xfrm>
              <a:off x="2630" y="2854"/>
              <a:ext cx="476" cy="46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54" name="Line 21"/>
            <p:cNvSpPr>
              <a:spLocks noChangeShapeType="1"/>
            </p:cNvSpPr>
            <p:nvPr/>
          </p:nvSpPr>
          <p:spPr bwMode="auto">
            <a:xfrm flipH="1">
              <a:off x="2475" y="3326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Text Box 22"/>
            <p:cNvSpPr txBox="1">
              <a:spLocks noChangeArrowheads="1"/>
            </p:cNvSpPr>
            <p:nvPr/>
          </p:nvSpPr>
          <p:spPr bwMode="auto">
            <a:xfrm>
              <a:off x="2789" y="3099"/>
              <a:ext cx="1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20556" name="Line 23"/>
            <p:cNvSpPr>
              <a:spLocks noChangeShapeType="1"/>
            </p:cNvSpPr>
            <p:nvPr/>
          </p:nvSpPr>
          <p:spPr bwMode="auto">
            <a:xfrm>
              <a:off x="3110" y="3075"/>
              <a:ext cx="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970463" y="5549900"/>
            <a:ext cx="2571750" cy="755650"/>
            <a:chOff x="2350" y="2854"/>
            <a:chExt cx="1620" cy="476"/>
          </a:xfrm>
        </p:grpSpPr>
        <p:sp>
          <p:nvSpPr>
            <p:cNvPr id="20545" name="AutoShape 25"/>
            <p:cNvSpPr>
              <a:spLocks noChangeArrowheads="1"/>
            </p:cNvSpPr>
            <p:nvPr/>
          </p:nvSpPr>
          <p:spPr bwMode="auto">
            <a:xfrm>
              <a:off x="3537" y="2950"/>
              <a:ext cx="433" cy="250"/>
            </a:xfrm>
            <a:prstGeom prst="rightArrow">
              <a:avLst>
                <a:gd name="adj1" fmla="val 50000"/>
                <a:gd name="adj2" fmla="val 433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6" name="Text Box 26"/>
            <p:cNvSpPr txBox="1">
              <a:spLocks noChangeArrowheads="1"/>
            </p:cNvSpPr>
            <p:nvPr/>
          </p:nvSpPr>
          <p:spPr bwMode="auto">
            <a:xfrm>
              <a:off x="3532" y="297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Arial" charset="0"/>
                </a:rPr>
                <a:t>T</a:t>
              </a:r>
            </a:p>
          </p:txBody>
        </p:sp>
        <p:sp>
          <p:nvSpPr>
            <p:cNvPr id="20547" name="Rectangle 27"/>
            <p:cNvSpPr>
              <a:spLocks noChangeArrowheads="1"/>
            </p:cNvSpPr>
            <p:nvPr/>
          </p:nvSpPr>
          <p:spPr bwMode="auto">
            <a:xfrm>
              <a:off x="2630" y="2854"/>
              <a:ext cx="476" cy="46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8" name="Line 28"/>
            <p:cNvSpPr>
              <a:spLocks noChangeShapeType="1"/>
            </p:cNvSpPr>
            <p:nvPr/>
          </p:nvSpPr>
          <p:spPr bwMode="auto">
            <a:xfrm flipH="1">
              <a:off x="2350" y="3326"/>
              <a:ext cx="509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Text Box 29"/>
            <p:cNvSpPr txBox="1">
              <a:spLocks noChangeArrowheads="1"/>
            </p:cNvSpPr>
            <p:nvPr/>
          </p:nvSpPr>
          <p:spPr bwMode="auto">
            <a:xfrm>
              <a:off x="2789" y="3099"/>
              <a:ext cx="1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20550" name="Line 30"/>
            <p:cNvSpPr>
              <a:spLocks noChangeShapeType="1"/>
            </p:cNvSpPr>
            <p:nvPr/>
          </p:nvSpPr>
          <p:spPr bwMode="auto">
            <a:xfrm>
              <a:off x="3110" y="3075"/>
              <a:ext cx="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772025" y="5564188"/>
            <a:ext cx="2928938" cy="755650"/>
            <a:chOff x="2225" y="2854"/>
            <a:chExt cx="1845" cy="476"/>
          </a:xfrm>
        </p:grpSpPr>
        <p:sp>
          <p:nvSpPr>
            <p:cNvPr id="20539" name="AutoShape 32"/>
            <p:cNvSpPr>
              <a:spLocks noChangeArrowheads="1"/>
            </p:cNvSpPr>
            <p:nvPr/>
          </p:nvSpPr>
          <p:spPr bwMode="auto">
            <a:xfrm>
              <a:off x="3537" y="2950"/>
              <a:ext cx="533" cy="250"/>
            </a:xfrm>
            <a:prstGeom prst="rightArrow">
              <a:avLst>
                <a:gd name="adj1" fmla="val 50000"/>
                <a:gd name="adj2" fmla="val 533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0" name="Text Box 33"/>
            <p:cNvSpPr txBox="1">
              <a:spLocks noChangeArrowheads="1"/>
            </p:cNvSpPr>
            <p:nvPr/>
          </p:nvSpPr>
          <p:spPr bwMode="auto">
            <a:xfrm>
              <a:off x="3532" y="297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Arial" charset="0"/>
                </a:rPr>
                <a:t>T</a:t>
              </a:r>
            </a:p>
          </p:txBody>
        </p:sp>
        <p:sp>
          <p:nvSpPr>
            <p:cNvPr id="20541" name="Rectangle 34"/>
            <p:cNvSpPr>
              <a:spLocks noChangeArrowheads="1"/>
            </p:cNvSpPr>
            <p:nvPr/>
          </p:nvSpPr>
          <p:spPr bwMode="auto">
            <a:xfrm>
              <a:off x="2630" y="2854"/>
              <a:ext cx="476" cy="46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2" name="Line 35"/>
            <p:cNvSpPr>
              <a:spLocks noChangeShapeType="1"/>
            </p:cNvSpPr>
            <p:nvPr/>
          </p:nvSpPr>
          <p:spPr bwMode="auto">
            <a:xfrm flipH="1">
              <a:off x="2225" y="3326"/>
              <a:ext cx="63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Text Box 36"/>
            <p:cNvSpPr txBox="1">
              <a:spLocks noChangeArrowheads="1"/>
            </p:cNvSpPr>
            <p:nvPr/>
          </p:nvSpPr>
          <p:spPr bwMode="auto">
            <a:xfrm>
              <a:off x="2789" y="3099"/>
              <a:ext cx="1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20544" name="Line 37"/>
            <p:cNvSpPr>
              <a:spLocks noChangeShapeType="1"/>
            </p:cNvSpPr>
            <p:nvPr/>
          </p:nvSpPr>
          <p:spPr bwMode="auto">
            <a:xfrm>
              <a:off x="3110" y="3075"/>
              <a:ext cx="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5127625" y="5548313"/>
            <a:ext cx="2571750" cy="755650"/>
            <a:chOff x="2450" y="2854"/>
            <a:chExt cx="1620" cy="476"/>
          </a:xfrm>
        </p:grpSpPr>
        <p:sp>
          <p:nvSpPr>
            <p:cNvPr id="20533" name="AutoShape 39"/>
            <p:cNvSpPr>
              <a:spLocks noChangeArrowheads="1"/>
            </p:cNvSpPr>
            <p:nvPr/>
          </p:nvSpPr>
          <p:spPr bwMode="auto">
            <a:xfrm>
              <a:off x="3537" y="2950"/>
              <a:ext cx="533" cy="250"/>
            </a:xfrm>
            <a:prstGeom prst="rightArrow">
              <a:avLst>
                <a:gd name="adj1" fmla="val 50000"/>
                <a:gd name="adj2" fmla="val 533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4" name="Text Box 40"/>
            <p:cNvSpPr txBox="1">
              <a:spLocks noChangeArrowheads="1"/>
            </p:cNvSpPr>
            <p:nvPr/>
          </p:nvSpPr>
          <p:spPr bwMode="auto">
            <a:xfrm>
              <a:off x="3532" y="297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600" b="1">
                  <a:latin typeface="Arial" charset="0"/>
                </a:rPr>
                <a:t>T</a:t>
              </a:r>
            </a:p>
          </p:txBody>
        </p:sp>
        <p:sp>
          <p:nvSpPr>
            <p:cNvPr id="20535" name="Rectangle 41"/>
            <p:cNvSpPr>
              <a:spLocks noChangeArrowheads="1"/>
            </p:cNvSpPr>
            <p:nvPr/>
          </p:nvSpPr>
          <p:spPr bwMode="auto">
            <a:xfrm>
              <a:off x="2630" y="2854"/>
              <a:ext cx="476" cy="46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6" name="Line 42"/>
            <p:cNvSpPr>
              <a:spLocks noChangeShapeType="1"/>
            </p:cNvSpPr>
            <p:nvPr/>
          </p:nvSpPr>
          <p:spPr bwMode="auto">
            <a:xfrm flipH="1">
              <a:off x="2450" y="3326"/>
              <a:ext cx="409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Text Box 43"/>
            <p:cNvSpPr txBox="1">
              <a:spLocks noChangeArrowheads="1"/>
            </p:cNvSpPr>
            <p:nvPr/>
          </p:nvSpPr>
          <p:spPr bwMode="auto">
            <a:xfrm>
              <a:off x="2789" y="3099"/>
              <a:ext cx="1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b="1">
                  <a:latin typeface="Arial" charset="0"/>
                </a:rPr>
                <a:t>f</a:t>
              </a:r>
            </a:p>
          </p:txBody>
        </p:sp>
        <p:sp>
          <p:nvSpPr>
            <p:cNvPr id="20538" name="Line 44"/>
            <p:cNvSpPr>
              <a:spLocks noChangeShapeType="1"/>
            </p:cNvSpPr>
            <p:nvPr/>
          </p:nvSpPr>
          <p:spPr bwMode="auto">
            <a:xfrm>
              <a:off x="3110" y="3075"/>
              <a:ext cx="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5418138" y="5559425"/>
            <a:ext cx="1139825" cy="742950"/>
            <a:chOff x="3506" y="3682"/>
            <a:chExt cx="718" cy="468"/>
          </a:xfrm>
        </p:grpSpPr>
        <p:sp>
          <p:nvSpPr>
            <p:cNvPr id="20531" name="Rectangle 46"/>
            <p:cNvSpPr>
              <a:spLocks noChangeArrowheads="1"/>
            </p:cNvSpPr>
            <p:nvPr/>
          </p:nvSpPr>
          <p:spPr bwMode="auto">
            <a:xfrm>
              <a:off x="3506" y="3682"/>
              <a:ext cx="476" cy="46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2" name="Freeform 47"/>
            <p:cNvSpPr>
              <a:spLocks/>
            </p:cNvSpPr>
            <p:nvPr/>
          </p:nvSpPr>
          <p:spPr bwMode="auto">
            <a:xfrm>
              <a:off x="3990" y="3898"/>
              <a:ext cx="234" cy="251"/>
            </a:xfrm>
            <a:custGeom>
              <a:avLst/>
              <a:gdLst>
                <a:gd name="T0" fmla="*/ 0 w 234"/>
                <a:gd name="T1" fmla="*/ 0 h 251"/>
                <a:gd name="T2" fmla="*/ 84 w 234"/>
                <a:gd name="T3" fmla="*/ 167 h 251"/>
                <a:gd name="T4" fmla="*/ 234 w 234"/>
                <a:gd name="T5" fmla="*/ 251 h 251"/>
                <a:gd name="T6" fmla="*/ 0 60000 65536"/>
                <a:gd name="T7" fmla="*/ 0 60000 65536"/>
                <a:gd name="T8" fmla="*/ 0 60000 65536"/>
                <a:gd name="T9" fmla="*/ 0 w 234"/>
                <a:gd name="T10" fmla="*/ 0 h 251"/>
                <a:gd name="T11" fmla="*/ 234 w 23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251">
                  <a:moveTo>
                    <a:pt x="0" y="0"/>
                  </a:moveTo>
                  <a:cubicBezTo>
                    <a:pt x="22" y="62"/>
                    <a:pt x="45" y="125"/>
                    <a:pt x="84" y="167"/>
                  </a:cubicBezTo>
                  <a:cubicBezTo>
                    <a:pt x="123" y="209"/>
                    <a:pt x="178" y="230"/>
                    <a:pt x="234" y="25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58788" y="4543425"/>
            <a:ext cx="3670300" cy="2019300"/>
            <a:chOff x="513" y="3042"/>
            <a:chExt cx="2312" cy="1272"/>
          </a:xfrm>
        </p:grpSpPr>
        <p:sp>
          <p:nvSpPr>
            <p:cNvPr id="97329" name="Line 49"/>
            <p:cNvSpPr>
              <a:spLocks noChangeShapeType="1"/>
            </p:cNvSpPr>
            <p:nvPr/>
          </p:nvSpPr>
          <p:spPr bwMode="auto">
            <a:xfrm>
              <a:off x="670" y="4036"/>
              <a:ext cx="2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30" name="Line 50"/>
            <p:cNvSpPr>
              <a:spLocks noChangeShapeType="1"/>
            </p:cNvSpPr>
            <p:nvPr/>
          </p:nvSpPr>
          <p:spPr bwMode="auto">
            <a:xfrm flipV="1">
              <a:off x="790" y="3042"/>
              <a:ext cx="0" cy="1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31" name="Text Box 51"/>
            <p:cNvSpPr txBox="1">
              <a:spLocks noChangeArrowheads="1"/>
            </p:cNvSpPr>
            <p:nvPr/>
          </p:nvSpPr>
          <p:spPr bwMode="auto">
            <a:xfrm rot="16200000">
              <a:off x="374" y="3429"/>
              <a:ext cx="5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Force</a:t>
              </a:r>
            </a:p>
          </p:txBody>
        </p:sp>
        <p:sp>
          <p:nvSpPr>
            <p:cNvPr id="97332" name="Text Box 52"/>
            <p:cNvSpPr txBox="1">
              <a:spLocks noChangeArrowheads="1"/>
            </p:cNvSpPr>
            <p:nvPr/>
          </p:nvSpPr>
          <p:spPr bwMode="auto">
            <a:xfrm>
              <a:off x="1559" y="4062"/>
              <a:ext cx="4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Time</a:t>
              </a: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146175" y="5378450"/>
            <a:ext cx="174625" cy="160338"/>
            <a:chOff x="3094" y="2620"/>
            <a:chExt cx="110" cy="101"/>
          </a:xfrm>
        </p:grpSpPr>
        <p:sp>
          <p:nvSpPr>
            <p:cNvPr id="97334" name="Oval 54"/>
            <p:cNvSpPr>
              <a:spLocks noChangeArrowheads="1"/>
            </p:cNvSpPr>
            <p:nvPr/>
          </p:nvSpPr>
          <p:spPr bwMode="auto">
            <a:xfrm>
              <a:off x="3121" y="2638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35" name="Oval 55"/>
            <p:cNvSpPr>
              <a:spLocks noChangeArrowheads="1"/>
            </p:cNvSpPr>
            <p:nvPr/>
          </p:nvSpPr>
          <p:spPr bwMode="auto">
            <a:xfrm>
              <a:off x="3094" y="2620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828675" y="5994400"/>
            <a:ext cx="133350" cy="173038"/>
            <a:chOff x="2910" y="3237"/>
            <a:chExt cx="84" cy="109"/>
          </a:xfrm>
        </p:grpSpPr>
        <p:sp>
          <p:nvSpPr>
            <p:cNvPr id="97337" name="Oval 57"/>
            <p:cNvSpPr>
              <a:spLocks noChangeArrowheads="1"/>
            </p:cNvSpPr>
            <p:nvPr/>
          </p:nvSpPr>
          <p:spPr bwMode="auto">
            <a:xfrm>
              <a:off x="2911" y="3263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38" name="Oval 58"/>
            <p:cNvSpPr>
              <a:spLocks noChangeArrowheads="1"/>
            </p:cNvSpPr>
            <p:nvPr/>
          </p:nvSpPr>
          <p:spPr bwMode="auto">
            <a:xfrm>
              <a:off x="2910" y="3237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973138" y="5664200"/>
            <a:ext cx="147637" cy="188913"/>
            <a:chOff x="2985" y="2940"/>
            <a:chExt cx="93" cy="119"/>
          </a:xfrm>
        </p:grpSpPr>
        <p:sp>
          <p:nvSpPr>
            <p:cNvPr id="97340" name="Oval 60"/>
            <p:cNvSpPr>
              <a:spLocks noChangeArrowheads="1"/>
            </p:cNvSpPr>
            <p:nvPr/>
          </p:nvSpPr>
          <p:spPr bwMode="auto">
            <a:xfrm>
              <a:off x="2995" y="2976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41" name="Oval 61"/>
            <p:cNvSpPr>
              <a:spLocks noChangeArrowheads="1"/>
            </p:cNvSpPr>
            <p:nvPr/>
          </p:nvSpPr>
          <p:spPr bwMode="auto">
            <a:xfrm>
              <a:off x="2985" y="2940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1344613" y="5013325"/>
            <a:ext cx="174625" cy="160338"/>
            <a:chOff x="3236" y="2270"/>
            <a:chExt cx="110" cy="101"/>
          </a:xfrm>
        </p:grpSpPr>
        <p:sp>
          <p:nvSpPr>
            <p:cNvPr id="97343" name="Oval 63"/>
            <p:cNvSpPr>
              <a:spLocks noChangeArrowheads="1"/>
            </p:cNvSpPr>
            <p:nvPr/>
          </p:nvSpPr>
          <p:spPr bwMode="auto">
            <a:xfrm>
              <a:off x="3263" y="2288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44" name="Oval 64"/>
            <p:cNvSpPr>
              <a:spLocks noChangeArrowheads="1"/>
            </p:cNvSpPr>
            <p:nvPr/>
          </p:nvSpPr>
          <p:spPr bwMode="auto">
            <a:xfrm>
              <a:off x="3236" y="2270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7345" name="Oval 65"/>
          <p:cNvSpPr>
            <a:spLocks noChangeArrowheads="1"/>
          </p:cNvSpPr>
          <p:nvPr/>
        </p:nvSpPr>
        <p:spPr bwMode="auto">
          <a:xfrm>
            <a:off x="1558925" y="5383213"/>
            <a:ext cx="133350" cy="13335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2052638" y="4624388"/>
            <a:ext cx="165100" cy="893762"/>
            <a:chOff x="1493" y="3093"/>
            <a:chExt cx="104" cy="563"/>
          </a:xfrm>
        </p:grpSpPr>
        <p:sp>
          <p:nvSpPr>
            <p:cNvPr id="97347" name="Oval 67"/>
            <p:cNvSpPr>
              <a:spLocks noChangeArrowheads="1"/>
            </p:cNvSpPr>
            <p:nvPr/>
          </p:nvSpPr>
          <p:spPr bwMode="auto">
            <a:xfrm>
              <a:off x="1514" y="3093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48" name="Oval 68"/>
            <p:cNvSpPr>
              <a:spLocks noChangeArrowheads="1"/>
            </p:cNvSpPr>
            <p:nvPr/>
          </p:nvSpPr>
          <p:spPr bwMode="auto">
            <a:xfrm>
              <a:off x="1493" y="3572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6" name="Group 69"/>
          <p:cNvGrpSpPr>
            <a:grpSpLocks/>
          </p:cNvGrpSpPr>
          <p:nvPr/>
        </p:nvGrpSpPr>
        <p:grpSpPr bwMode="auto">
          <a:xfrm>
            <a:off x="2689225" y="4614863"/>
            <a:ext cx="152400" cy="895350"/>
            <a:chOff x="1894" y="3087"/>
            <a:chExt cx="96" cy="564"/>
          </a:xfrm>
        </p:grpSpPr>
        <p:sp>
          <p:nvSpPr>
            <p:cNvPr id="97350" name="Oval 70"/>
            <p:cNvSpPr>
              <a:spLocks noChangeArrowheads="1"/>
            </p:cNvSpPr>
            <p:nvPr/>
          </p:nvSpPr>
          <p:spPr bwMode="auto">
            <a:xfrm>
              <a:off x="1907" y="3087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51" name="Oval 71"/>
            <p:cNvSpPr>
              <a:spLocks noChangeArrowheads="1"/>
            </p:cNvSpPr>
            <p:nvPr/>
          </p:nvSpPr>
          <p:spPr bwMode="auto">
            <a:xfrm>
              <a:off x="1894" y="3567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3343275" y="4635500"/>
            <a:ext cx="166688" cy="879475"/>
            <a:chOff x="2306" y="3100"/>
            <a:chExt cx="105" cy="554"/>
          </a:xfrm>
        </p:grpSpPr>
        <p:sp>
          <p:nvSpPr>
            <p:cNvPr id="97353" name="Oval 73"/>
            <p:cNvSpPr>
              <a:spLocks noChangeArrowheads="1"/>
            </p:cNvSpPr>
            <p:nvPr/>
          </p:nvSpPr>
          <p:spPr bwMode="auto">
            <a:xfrm>
              <a:off x="2328" y="3100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54" name="Oval 74"/>
            <p:cNvSpPr>
              <a:spLocks noChangeArrowheads="1"/>
            </p:cNvSpPr>
            <p:nvPr/>
          </p:nvSpPr>
          <p:spPr bwMode="auto">
            <a:xfrm>
              <a:off x="2306" y="3570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8" name="Group 75"/>
          <p:cNvGrpSpPr>
            <a:grpSpLocks/>
          </p:cNvGrpSpPr>
          <p:nvPr/>
        </p:nvGrpSpPr>
        <p:grpSpPr bwMode="auto">
          <a:xfrm>
            <a:off x="4021138" y="4686300"/>
            <a:ext cx="906462" cy="663575"/>
            <a:chOff x="2927" y="2845"/>
            <a:chExt cx="571" cy="418"/>
          </a:xfrm>
        </p:grpSpPr>
        <p:sp>
          <p:nvSpPr>
            <p:cNvPr id="20509" name="Text Box 76"/>
            <p:cNvSpPr txBox="1">
              <a:spLocks noChangeArrowheads="1"/>
            </p:cNvSpPr>
            <p:nvPr/>
          </p:nvSpPr>
          <p:spPr bwMode="auto">
            <a:xfrm>
              <a:off x="2934" y="2845"/>
              <a:ext cx="5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charset="0"/>
                </a:rPr>
                <a:t>tension</a:t>
              </a:r>
            </a:p>
          </p:txBody>
        </p:sp>
        <p:sp>
          <p:nvSpPr>
            <p:cNvPr id="20510" name="Text Box 77"/>
            <p:cNvSpPr txBox="1">
              <a:spLocks noChangeArrowheads="1"/>
            </p:cNvSpPr>
            <p:nvPr/>
          </p:nvSpPr>
          <p:spPr bwMode="auto">
            <a:xfrm>
              <a:off x="2927" y="3050"/>
              <a:ext cx="4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charset="0"/>
                </a:rPr>
                <a:t>friction</a:t>
              </a:r>
            </a:p>
          </p:txBody>
        </p:sp>
        <p:sp>
          <p:nvSpPr>
            <p:cNvPr id="20511" name="Oval 78"/>
            <p:cNvSpPr>
              <a:spLocks noChangeArrowheads="1"/>
            </p:cNvSpPr>
            <p:nvPr/>
          </p:nvSpPr>
          <p:spPr bwMode="auto">
            <a:xfrm>
              <a:off x="3409" y="2892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12" name="Oval 79"/>
            <p:cNvSpPr>
              <a:spLocks noChangeArrowheads="1"/>
            </p:cNvSpPr>
            <p:nvPr/>
          </p:nvSpPr>
          <p:spPr bwMode="auto">
            <a:xfrm>
              <a:off x="3414" y="3108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9" name="Group 80"/>
          <p:cNvGrpSpPr>
            <a:grpSpLocks/>
          </p:cNvGrpSpPr>
          <p:nvPr/>
        </p:nvGrpSpPr>
        <p:grpSpPr bwMode="auto">
          <a:xfrm>
            <a:off x="1522413" y="4611688"/>
            <a:ext cx="174625" cy="160337"/>
            <a:chOff x="3236" y="2270"/>
            <a:chExt cx="110" cy="101"/>
          </a:xfrm>
        </p:grpSpPr>
        <p:sp>
          <p:nvSpPr>
            <p:cNvPr id="97361" name="Oval 81"/>
            <p:cNvSpPr>
              <a:spLocks noChangeArrowheads="1"/>
            </p:cNvSpPr>
            <p:nvPr/>
          </p:nvSpPr>
          <p:spPr bwMode="auto">
            <a:xfrm>
              <a:off x="3263" y="2288"/>
              <a:ext cx="83" cy="8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362" name="Oval 82"/>
            <p:cNvSpPr>
              <a:spLocks noChangeArrowheads="1"/>
            </p:cNvSpPr>
            <p:nvPr/>
          </p:nvSpPr>
          <p:spPr bwMode="auto">
            <a:xfrm>
              <a:off x="3236" y="2270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7363" name="Text Box 83"/>
          <p:cNvSpPr txBox="1">
            <a:spLocks noChangeArrowheads="1"/>
          </p:cNvSpPr>
          <p:nvPr/>
        </p:nvSpPr>
        <p:spPr bwMode="auto">
          <a:xfrm>
            <a:off x="5297488" y="4645025"/>
            <a:ext cx="1092200" cy="8318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bg1"/>
                </a:solidFill>
                <a:latin typeface="Arial" charset="0"/>
              </a:rPr>
              <a:t>static</a:t>
            </a:r>
          </a:p>
          <a:p>
            <a:pPr algn="ctr" eaLnBrk="1" hangingPunct="1"/>
            <a:r>
              <a:rPr lang="en-US" altLang="en-US" sz="2400">
                <a:solidFill>
                  <a:schemeClr val="bg1"/>
                </a:solidFill>
                <a:latin typeface="Arial" charset="0"/>
              </a:rPr>
              <a:t>friction</a:t>
            </a:r>
          </a:p>
        </p:txBody>
      </p:sp>
      <p:sp>
        <p:nvSpPr>
          <p:cNvPr id="97364" name="Text Box 84"/>
          <p:cNvSpPr txBox="1">
            <a:spLocks noChangeArrowheads="1"/>
          </p:cNvSpPr>
          <p:nvPr/>
        </p:nvSpPr>
        <p:spPr bwMode="auto">
          <a:xfrm>
            <a:off x="6391275" y="4638675"/>
            <a:ext cx="2193925" cy="83185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bg1"/>
                </a:solidFill>
                <a:latin typeface="Arial" charset="0"/>
              </a:rPr>
              <a:t>dynamic</a:t>
            </a:r>
          </a:p>
          <a:p>
            <a:pPr algn="ctr" eaLnBrk="1" hangingPunct="1"/>
            <a:r>
              <a:rPr lang="en-US" altLang="en-US" sz="2400">
                <a:solidFill>
                  <a:schemeClr val="bg1"/>
                </a:solidFill>
                <a:latin typeface="Arial" charset="0"/>
              </a:rPr>
              <a:t>friction</a:t>
            </a:r>
          </a:p>
        </p:txBody>
      </p:sp>
      <p:sp>
        <p:nvSpPr>
          <p:cNvPr id="97365" name="Text Box 85"/>
          <p:cNvSpPr txBox="1">
            <a:spLocks noChangeArrowheads="1"/>
          </p:cNvSpPr>
          <p:nvPr/>
        </p:nvSpPr>
        <p:spPr bwMode="auto">
          <a:xfrm>
            <a:off x="868363" y="6473825"/>
            <a:ext cx="782637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+mn-lt"/>
              </a:rPr>
              <a:t>static</a:t>
            </a:r>
          </a:p>
        </p:txBody>
      </p:sp>
      <p:sp>
        <p:nvSpPr>
          <p:cNvPr id="97366" name="Text Box 86"/>
          <p:cNvSpPr txBox="1">
            <a:spLocks noChangeArrowheads="1"/>
          </p:cNvSpPr>
          <p:nvPr/>
        </p:nvSpPr>
        <p:spPr bwMode="auto">
          <a:xfrm>
            <a:off x="1628775" y="6473825"/>
            <a:ext cx="2170113" cy="40005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n-lt"/>
              </a:rPr>
              <a:t>dynamic</a:t>
            </a:r>
          </a:p>
        </p:txBody>
      </p:sp>
      <p:sp>
        <p:nvSpPr>
          <p:cNvPr id="97367" name="Line 87"/>
          <p:cNvSpPr>
            <a:spLocks noChangeShapeType="1"/>
          </p:cNvSpPr>
          <p:nvPr/>
        </p:nvSpPr>
        <p:spPr bwMode="auto">
          <a:xfrm flipV="1">
            <a:off x="1619250" y="4538663"/>
            <a:ext cx="0" cy="2033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 2: Mechanics</a:t>
            </a:r>
            <a:b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0" dirty="0">
                <a:latin typeface="+mj-lt"/>
                <a:ea typeface="+mj-ea"/>
                <a:cs typeface="+mj-cs"/>
              </a:rPr>
              <a:t>2.2 – Forces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9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500"/>
                                        <p:tgtEl>
                                          <p:spTgt spid="9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7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44514 2.96296E-6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57" y="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9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500"/>
                                        <p:tgtEl>
                                          <p:spTgt spid="9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45" grpId="0" animBg="1"/>
      <p:bldP spid="97363" grpId="0" animBg="1"/>
      <p:bldP spid="97364" grpId="0" animBg="1"/>
      <p:bldP spid="97365" grpId="0" animBg="1"/>
      <p:bldP spid="973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i="1" dirty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Solid friction</a:t>
            </a:r>
            <a:r>
              <a:rPr lang="en-US" sz="2400" i="1" dirty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>
                <a:latin typeface="+mn-lt"/>
                <a:sym typeface="Symbol" pitchFamily="18" charset="2"/>
              </a:rPr>
              <a:t>During the static phase,                                               the </a:t>
            </a:r>
            <a:r>
              <a:rPr lang="en-US" sz="2400" b="1" dirty="0">
                <a:latin typeface="+mn-lt"/>
                <a:sym typeface="Symbol" pitchFamily="18" charset="2"/>
              </a:rPr>
              <a:t>static friction force</a:t>
            </a:r>
            <a:r>
              <a:rPr lang="en-US" sz="2400" dirty="0">
                <a:latin typeface="+mn-lt"/>
                <a:sym typeface="Symbol" pitchFamily="18" charset="2"/>
              </a:rPr>
              <a:t>                                                   </a:t>
            </a:r>
            <a:r>
              <a:rPr lang="en-US" sz="2400" i="1" dirty="0">
                <a:latin typeface="+mn-lt"/>
                <a:sym typeface="Symbol" pitchFamily="18" charset="2"/>
              </a:rPr>
              <a:t>F</a:t>
            </a:r>
            <a:r>
              <a:rPr lang="en-US" sz="2400" baseline="-25000" dirty="0">
                <a:latin typeface="+mn-lt"/>
                <a:sym typeface="Symbol" pitchFamily="18" charset="2"/>
              </a:rPr>
              <a:t>s</a:t>
            </a:r>
            <a:r>
              <a:rPr lang="en-US" sz="2400" dirty="0">
                <a:latin typeface="+mn-lt"/>
                <a:sym typeface="Symbol" pitchFamily="18" charset="2"/>
              </a:rPr>
              <a:t> exactly matches the                                                         applied (tension) force.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i="1" dirty="0">
                <a:latin typeface="+mn-lt"/>
                <a:sym typeface="Symbol" pitchFamily="18" charset="2"/>
              </a:rPr>
              <a:t>F</a:t>
            </a:r>
            <a:r>
              <a:rPr lang="en-US" sz="2400" baseline="-25000" dirty="0">
                <a:latin typeface="+mn-lt"/>
                <a:sym typeface="Symbol" pitchFamily="18" charset="2"/>
              </a:rPr>
              <a:t>s</a:t>
            </a:r>
            <a:r>
              <a:rPr lang="en-US" sz="2400" dirty="0">
                <a:latin typeface="+mn-lt"/>
                <a:sym typeface="Symbol" pitchFamily="18" charset="2"/>
              </a:rPr>
              <a:t> increases linearly until                                               it reaches a maximum value </a:t>
            </a:r>
            <a:r>
              <a:rPr lang="en-US" sz="2400" i="1" dirty="0" err="1">
                <a:latin typeface="+mn-lt"/>
                <a:sym typeface="Symbol" pitchFamily="18" charset="2"/>
              </a:rPr>
              <a:t>F</a:t>
            </a:r>
            <a:r>
              <a:rPr lang="en-US" sz="2400" baseline="-25000" dirty="0" err="1">
                <a:latin typeface="+mn-lt"/>
                <a:sym typeface="Symbol" pitchFamily="18" charset="2"/>
              </a:rPr>
              <a:t>s,max</a:t>
            </a:r>
            <a:r>
              <a:rPr lang="en-US" sz="2400" dirty="0">
                <a:latin typeface="+mn-lt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>
                <a:latin typeface="+mn-lt"/>
                <a:sym typeface="Symbol" pitchFamily="18" charset="2"/>
              </a:rPr>
              <a:t>The friction force then almost instantaneously decreases to a constant value </a:t>
            </a:r>
            <a:r>
              <a:rPr lang="en-US" sz="2400" i="1" dirty="0" err="1">
                <a:latin typeface="+mn-lt"/>
                <a:sym typeface="Symbol" pitchFamily="18" charset="2"/>
              </a:rPr>
              <a:t>F</a:t>
            </a:r>
            <a:r>
              <a:rPr lang="en-US" sz="2400" baseline="-25000" dirty="0" err="1">
                <a:latin typeface="+mn-lt"/>
                <a:sym typeface="Symbol" pitchFamily="18" charset="2"/>
              </a:rPr>
              <a:t>d</a:t>
            </a:r>
            <a:r>
              <a:rPr lang="en-US" sz="2400" dirty="0">
                <a:latin typeface="+mn-lt"/>
                <a:sym typeface="Symbol" pitchFamily="18" charset="2"/>
              </a:rPr>
              <a:t>, called the </a:t>
            </a:r>
            <a:r>
              <a:rPr lang="en-US" sz="2400" b="1" dirty="0">
                <a:latin typeface="+mn-lt"/>
                <a:sym typeface="Symbol" pitchFamily="18" charset="2"/>
              </a:rPr>
              <a:t>dynamic friction force</a:t>
            </a:r>
            <a:r>
              <a:rPr lang="en-US" sz="2400" dirty="0">
                <a:latin typeface="+mn-lt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  <a:defRPr/>
            </a:pPr>
            <a:r>
              <a:rPr lang="en-US" sz="2400">
                <a:latin typeface="+mn-lt"/>
                <a:sym typeface="Symbol" pitchFamily="18" charset="2"/>
              </a:rPr>
              <a:t></a:t>
            </a:r>
            <a:r>
              <a:rPr lang="en-US" sz="2400">
                <a:latin typeface="+mn-lt"/>
              </a:rPr>
              <a:t>Take </a:t>
            </a:r>
            <a:r>
              <a:rPr lang="en-US" sz="2400" dirty="0">
                <a:latin typeface="+mn-lt"/>
              </a:rPr>
              <a:t>note of the following general properties of the friction force: </a:t>
            </a:r>
            <a:endParaRPr lang="en-US" sz="2400" dirty="0">
              <a:latin typeface="+mn-lt"/>
              <a:sym typeface="Symbol" pitchFamily="18" charset="2"/>
            </a:endParaRP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  <a:sym typeface="Symbol" pitchFamily="18" charset="2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360863" y="1463675"/>
            <a:ext cx="4600575" cy="2447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508" name="Group 5"/>
          <p:cNvGrpSpPr>
            <a:grpSpLocks/>
          </p:cNvGrpSpPr>
          <p:nvPr/>
        </p:nvGrpSpPr>
        <p:grpSpPr bwMode="auto">
          <a:xfrm>
            <a:off x="4811713" y="1762125"/>
            <a:ext cx="4051300" cy="2066925"/>
            <a:chOff x="513" y="3039"/>
            <a:chExt cx="2552" cy="1302"/>
          </a:xfrm>
        </p:grpSpPr>
        <p:grpSp>
          <p:nvGrpSpPr>
            <p:cNvPr id="21520" name="Group 6"/>
            <p:cNvGrpSpPr>
              <a:grpSpLocks/>
            </p:cNvGrpSpPr>
            <p:nvPr/>
          </p:nvGrpSpPr>
          <p:grpSpPr bwMode="auto">
            <a:xfrm>
              <a:off x="513" y="3042"/>
              <a:ext cx="2312" cy="1251"/>
              <a:chOff x="513" y="3042"/>
              <a:chExt cx="2312" cy="1251"/>
            </a:xfrm>
          </p:grpSpPr>
          <p:sp>
            <p:nvSpPr>
              <p:cNvPr id="21554" name="Line 7"/>
              <p:cNvSpPr>
                <a:spLocks noChangeShapeType="1"/>
              </p:cNvSpPr>
              <p:nvPr/>
            </p:nvSpPr>
            <p:spPr bwMode="auto">
              <a:xfrm>
                <a:off x="670" y="4036"/>
                <a:ext cx="21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5" name="Line 8"/>
              <p:cNvSpPr>
                <a:spLocks noChangeShapeType="1"/>
              </p:cNvSpPr>
              <p:nvPr/>
            </p:nvSpPr>
            <p:spPr bwMode="auto">
              <a:xfrm flipV="1">
                <a:off x="790" y="3042"/>
                <a:ext cx="0" cy="11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6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374" y="3429"/>
                <a:ext cx="52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Arial" charset="0"/>
                  </a:rPr>
                  <a:t>Force</a:t>
                </a:r>
              </a:p>
            </p:txBody>
          </p:sp>
          <p:sp>
            <p:nvSpPr>
              <p:cNvPr id="21557" name="Text Box 10"/>
              <p:cNvSpPr txBox="1">
                <a:spLocks noChangeArrowheads="1"/>
              </p:cNvSpPr>
              <p:nvPr/>
            </p:nvSpPr>
            <p:spPr bwMode="auto">
              <a:xfrm>
                <a:off x="1559" y="4062"/>
                <a:ext cx="4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Arial" charset="0"/>
                  </a:rPr>
                  <a:t>Time</a:t>
                </a:r>
              </a:p>
            </p:txBody>
          </p:sp>
        </p:grpSp>
        <p:grpSp>
          <p:nvGrpSpPr>
            <p:cNvPr id="21521" name="Group 11"/>
            <p:cNvGrpSpPr>
              <a:grpSpLocks/>
            </p:cNvGrpSpPr>
            <p:nvPr/>
          </p:nvGrpSpPr>
          <p:grpSpPr bwMode="auto">
            <a:xfrm>
              <a:off x="946" y="3568"/>
              <a:ext cx="110" cy="101"/>
              <a:chOff x="3094" y="2620"/>
              <a:chExt cx="110" cy="101"/>
            </a:xfrm>
          </p:grpSpPr>
          <p:sp>
            <p:nvSpPr>
              <p:cNvPr id="21552" name="Oval 12"/>
              <p:cNvSpPr>
                <a:spLocks noChangeArrowheads="1"/>
              </p:cNvSpPr>
              <p:nvPr/>
            </p:nvSpPr>
            <p:spPr bwMode="auto">
              <a:xfrm>
                <a:off x="3121" y="2638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53" name="Oval 13"/>
              <p:cNvSpPr>
                <a:spLocks noChangeArrowheads="1"/>
              </p:cNvSpPr>
              <p:nvPr/>
            </p:nvSpPr>
            <p:spPr bwMode="auto">
              <a:xfrm>
                <a:off x="3094" y="2620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522" name="Group 14"/>
            <p:cNvGrpSpPr>
              <a:grpSpLocks/>
            </p:cNvGrpSpPr>
            <p:nvPr/>
          </p:nvGrpSpPr>
          <p:grpSpPr bwMode="auto">
            <a:xfrm>
              <a:off x="746" y="3956"/>
              <a:ext cx="84" cy="109"/>
              <a:chOff x="2910" y="3237"/>
              <a:chExt cx="84" cy="109"/>
            </a:xfrm>
          </p:grpSpPr>
          <p:sp>
            <p:nvSpPr>
              <p:cNvPr id="21550" name="Oval 15"/>
              <p:cNvSpPr>
                <a:spLocks noChangeArrowheads="1"/>
              </p:cNvSpPr>
              <p:nvPr/>
            </p:nvSpPr>
            <p:spPr bwMode="auto">
              <a:xfrm>
                <a:off x="2911" y="3263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51" name="Oval 16"/>
              <p:cNvSpPr>
                <a:spLocks noChangeArrowheads="1"/>
              </p:cNvSpPr>
              <p:nvPr/>
            </p:nvSpPr>
            <p:spPr bwMode="auto">
              <a:xfrm>
                <a:off x="2910" y="3237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523" name="Group 17"/>
            <p:cNvGrpSpPr>
              <a:grpSpLocks/>
            </p:cNvGrpSpPr>
            <p:nvPr/>
          </p:nvGrpSpPr>
          <p:grpSpPr bwMode="auto">
            <a:xfrm>
              <a:off x="837" y="3748"/>
              <a:ext cx="93" cy="119"/>
              <a:chOff x="2985" y="2940"/>
              <a:chExt cx="93" cy="119"/>
            </a:xfrm>
          </p:grpSpPr>
          <p:sp>
            <p:nvSpPr>
              <p:cNvPr id="21548" name="Oval 18"/>
              <p:cNvSpPr>
                <a:spLocks noChangeArrowheads="1"/>
              </p:cNvSpPr>
              <p:nvPr/>
            </p:nvSpPr>
            <p:spPr bwMode="auto">
              <a:xfrm>
                <a:off x="2995" y="2976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9" name="Oval 19"/>
              <p:cNvSpPr>
                <a:spLocks noChangeArrowheads="1"/>
              </p:cNvSpPr>
              <p:nvPr/>
            </p:nvSpPr>
            <p:spPr bwMode="auto">
              <a:xfrm>
                <a:off x="2985" y="2940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524" name="Group 20"/>
            <p:cNvGrpSpPr>
              <a:grpSpLocks/>
            </p:cNvGrpSpPr>
            <p:nvPr/>
          </p:nvGrpSpPr>
          <p:grpSpPr bwMode="auto">
            <a:xfrm>
              <a:off x="1071" y="3338"/>
              <a:ext cx="110" cy="101"/>
              <a:chOff x="3236" y="2270"/>
              <a:chExt cx="110" cy="101"/>
            </a:xfrm>
          </p:grpSpPr>
          <p:sp>
            <p:nvSpPr>
              <p:cNvPr id="21546" name="Oval 21"/>
              <p:cNvSpPr>
                <a:spLocks noChangeArrowheads="1"/>
              </p:cNvSpPr>
              <p:nvPr/>
            </p:nvSpPr>
            <p:spPr bwMode="auto">
              <a:xfrm>
                <a:off x="3263" y="2288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7" name="Oval 22"/>
              <p:cNvSpPr>
                <a:spLocks noChangeArrowheads="1"/>
              </p:cNvSpPr>
              <p:nvPr/>
            </p:nvSpPr>
            <p:spPr bwMode="auto">
              <a:xfrm>
                <a:off x="3236" y="2270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1525" name="Oval 23"/>
            <p:cNvSpPr>
              <a:spLocks noChangeArrowheads="1"/>
            </p:cNvSpPr>
            <p:nvPr/>
          </p:nvSpPr>
          <p:spPr bwMode="auto">
            <a:xfrm>
              <a:off x="1206" y="3571"/>
              <a:ext cx="84" cy="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1526" name="Group 24"/>
            <p:cNvGrpSpPr>
              <a:grpSpLocks/>
            </p:cNvGrpSpPr>
            <p:nvPr/>
          </p:nvGrpSpPr>
          <p:grpSpPr bwMode="auto">
            <a:xfrm>
              <a:off x="1517" y="3093"/>
              <a:ext cx="104" cy="563"/>
              <a:chOff x="1493" y="3093"/>
              <a:chExt cx="104" cy="563"/>
            </a:xfrm>
          </p:grpSpPr>
          <p:sp>
            <p:nvSpPr>
              <p:cNvPr id="21544" name="Oval 25"/>
              <p:cNvSpPr>
                <a:spLocks noChangeArrowheads="1"/>
              </p:cNvSpPr>
              <p:nvPr/>
            </p:nvSpPr>
            <p:spPr bwMode="auto">
              <a:xfrm>
                <a:off x="1514" y="3093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5" name="Oval 26"/>
              <p:cNvSpPr>
                <a:spLocks noChangeArrowheads="1"/>
              </p:cNvSpPr>
              <p:nvPr/>
            </p:nvSpPr>
            <p:spPr bwMode="auto">
              <a:xfrm>
                <a:off x="1493" y="3572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527" name="Group 27"/>
            <p:cNvGrpSpPr>
              <a:grpSpLocks/>
            </p:cNvGrpSpPr>
            <p:nvPr/>
          </p:nvGrpSpPr>
          <p:grpSpPr bwMode="auto">
            <a:xfrm>
              <a:off x="1918" y="3087"/>
              <a:ext cx="96" cy="564"/>
              <a:chOff x="1894" y="3087"/>
              <a:chExt cx="96" cy="564"/>
            </a:xfrm>
          </p:grpSpPr>
          <p:sp>
            <p:nvSpPr>
              <p:cNvPr id="21542" name="Oval 28"/>
              <p:cNvSpPr>
                <a:spLocks noChangeArrowheads="1"/>
              </p:cNvSpPr>
              <p:nvPr/>
            </p:nvSpPr>
            <p:spPr bwMode="auto">
              <a:xfrm>
                <a:off x="1907" y="3087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3" name="Oval 29"/>
              <p:cNvSpPr>
                <a:spLocks noChangeArrowheads="1"/>
              </p:cNvSpPr>
              <p:nvPr/>
            </p:nvSpPr>
            <p:spPr bwMode="auto">
              <a:xfrm>
                <a:off x="1894" y="3567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528" name="Group 30"/>
            <p:cNvGrpSpPr>
              <a:grpSpLocks/>
            </p:cNvGrpSpPr>
            <p:nvPr/>
          </p:nvGrpSpPr>
          <p:grpSpPr bwMode="auto">
            <a:xfrm>
              <a:off x="2330" y="3100"/>
              <a:ext cx="105" cy="554"/>
              <a:chOff x="2306" y="3100"/>
              <a:chExt cx="105" cy="554"/>
            </a:xfrm>
          </p:grpSpPr>
          <p:sp>
            <p:nvSpPr>
              <p:cNvPr id="21540" name="Oval 31"/>
              <p:cNvSpPr>
                <a:spLocks noChangeArrowheads="1"/>
              </p:cNvSpPr>
              <p:nvPr/>
            </p:nvSpPr>
            <p:spPr bwMode="auto">
              <a:xfrm>
                <a:off x="2328" y="3100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41" name="Oval 32"/>
              <p:cNvSpPr>
                <a:spLocks noChangeArrowheads="1"/>
              </p:cNvSpPr>
              <p:nvPr/>
            </p:nvSpPr>
            <p:spPr bwMode="auto">
              <a:xfrm>
                <a:off x="2306" y="3570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529" name="Group 33"/>
            <p:cNvGrpSpPr>
              <a:grpSpLocks/>
            </p:cNvGrpSpPr>
            <p:nvPr/>
          </p:nvGrpSpPr>
          <p:grpSpPr bwMode="auto">
            <a:xfrm>
              <a:off x="2494" y="3391"/>
              <a:ext cx="571" cy="418"/>
              <a:chOff x="2927" y="2845"/>
              <a:chExt cx="571" cy="418"/>
            </a:xfrm>
          </p:grpSpPr>
          <p:sp>
            <p:nvSpPr>
              <p:cNvPr id="21536" name="Text Box 34"/>
              <p:cNvSpPr txBox="1">
                <a:spLocks noChangeArrowheads="1"/>
              </p:cNvSpPr>
              <p:nvPr/>
            </p:nvSpPr>
            <p:spPr bwMode="auto">
              <a:xfrm>
                <a:off x="2934" y="2845"/>
                <a:ext cx="53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Arial" charset="0"/>
                  </a:rPr>
                  <a:t>tension</a:t>
                </a:r>
              </a:p>
            </p:txBody>
          </p:sp>
          <p:sp>
            <p:nvSpPr>
              <p:cNvPr id="21537" name="Text Box 35"/>
              <p:cNvSpPr txBox="1">
                <a:spLocks noChangeArrowheads="1"/>
              </p:cNvSpPr>
              <p:nvPr/>
            </p:nvSpPr>
            <p:spPr bwMode="auto">
              <a:xfrm>
                <a:off x="2927" y="3050"/>
                <a:ext cx="49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Arial" charset="0"/>
                  </a:rPr>
                  <a:t>friction</a:t>
                </a:r>
              </a:p>
            </p:txBody>
          </p:sp>
          <p:sp>
            <p:nvSpPr>
              <p:cNvPr id="21538" name="Oval 36"/>
              <p:cNvSpPr>
                <a:spLocks noChangeArrowheads="1"/>
              </p:cNvSpPr>
              <p:nvPr/>
            </p:nvSpPr>
            <p:spPr bwMode="auto">
              <a:xfrm>
                <a:off x="3409" y="2892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9" name="Oval 37"/>
              <p:cNvSpPr>
                <a:spLocks noChangeArrowheads="1"/>
              </p:cNvSpPr>
              <p:nvPr/>
            </p:nvSpPr>
            <p:spPr bwMode="auto">
              <a:xfrm>
                <a:off x="3414" y="3108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1530" name="Group 38"/>
            <p:cNvGrpSpPr>
              <a:grpSpLocks/>
            </p:cNvGrpSpPr>
            <p:nvPr/>
          </p:nvGrpSpPr>
          <p:grpSpPr bwMode="auto">
            <a:xfrm>
              <a:off x="1183" y="3085"/>
              <a:ext cx="110" cy="101"/>
              <a:chOff x="3236" y="2270"/>
              <a:chExt cx="110" cy="101"/>
            </a:xfrm>
          </p:grpSpPr>
          <p:sp>
            <p:nvSpPr>
              <p:cNvPr id="21534" name="Oval 39"/>
              <p:cNvSpPr>
                <a:spLocks noChangeArrowheads="1"/>
              </p:cNvSpPr>
              <p:nvPr/>
            </p:nvSpPr>
            <p:spPr bwMode="auto">
              <a:xfrm>
                <a:off x="3263" y="2288"/>
                <a:ext cx="83" cy="83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5" name="Oval 40"/>
              <p:cNvSpPr>
                <a:spLocks noChangeArrowheads="1"/>
              </p:cNvSpPr>
              <p:nvPr/>
            </p:nvSpPr>
            <p:spPr bwMode="auto">
              <a:xfrm>
                <a:off x="3236" y="2270"/>
                <a:ext cx="84" cy="84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1531" name="Text Box 41"/>
            <p:cNvSpPr txBox="1">
              <a:spLocks noChangeArrowheads="1"/>
            </p:cNvSpPr>
            <p:nvPr/>
          </p:nvSpPr>
          <p:spPr bwMode="auto">
            <a:xfrm>
              <a:off x="771" y="4089"/>
              <a:ext cx="566" cy="2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/>
                  </a:solidFill>
                  <a:latin typeface="Arial" charset="0"/>
                </a:rPr>
                <a:t>static</a:t>
              </a:r>
            </a:p>
          </p:txBody>
        </p:sp>
        <p:sp>
          <p:nvSpPr>
            <p:cNvPr id="21532" name="Text Box 42"/>
            <p:cNvSpPr txBox="1">
              <a:spLocks noChangeArrowheads="1"/>
            </p:cNvSpPr>
            <p:nvPr/>
          </p:nvSpPr>
          <p:spPr bwMode="auto">
            <a:xfrm>
              <a:off x="1250" y="4089"/>
              <a:ext cx="1465" cy="25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  <a:latin typeface="Arial" charset="0"/>
                </a:rPr>
                <a:t>dynamic</a:t>
              </a:r>
            </a:p>
          </p:txBody>
        </p:sp>
        <p:sp>
          <p:nvSpPr>
            <p:cNvPr id="21533" name="Line 43"/>
            <p:cNvSpPr>
              <a:spLocks noChangeShapeType="1"/>
            </p:cNvSpPr>
            <p:nvPr/>
          </p:nvSpPr>
          <p:spPr bwMode="auto">
            <a:xfrm flipV="1">
              <a:off x="1244" y="3039"/>
              <a:ext cx="0" cy="1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72" name="Freeform 44"/>
          <p:cNvSpPr>
            <a:spLocks/>
          </p:cNvSpPr>
          <p:nvPr/>
        </p:nvSpPr>
        <p:spPr bwMode="auto">
          <a:xfrm>
            <a:off x="5248275" y="1874838"/>
            <a:ext cx="2667000" cy="1462087"/>
          </a:xfrm>
          <a:custGeom>
            <a:avLst/>
            <a:gdLst>
              <a:gd name="T0" fmla="*/ 0 w 1680"/>
              <a:gd name="T1" fmla="*/ 2147483647 h 921"/>
              <a:gd name="T2" fmla="*/ 2147483647 w 1680"/>
              <a:gd name="T3" fmla="*/ 0 h 921"/>
              <a:gd name="T4" fmla="*/ 2147483647 w 1680"/>
              <a:gd name="T5" fmla="*/ 2147483647 h 921"/>
              <a:gd name="T6" fmla="*/ 2147483647 w 1680"/>
              <a:gd name="T7" fmla="*/ 2147483647 h 921"/>
              <a:gd name="T8" fmla="*/ 0 60000 65536"/>
              <a:gd name="T9" fmla="*/ 0 60000 65536"/>
              <a:gd name="T10" fmla="*/ 0 60000 65536"/>
              <a:gd name="T11" fmla="*/ 0 60000 65536"/>
              <a:gd name="T12" fmla="*/ 0 w 1680"/>
              <a:gd name="T13" fmla="*/ 0 h 921"/>
              <a:gd name="T14" fmla="*/ 1680 w 1680"/>
              <a:gd name="T15" fmla="*/ 921 h 9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0" h="921">
                <a:moveTo>
                  <a:pt x="0" y="921"/>
                </a:moveTo>
                <a:lnTo>
                  <a:pt x="461" y="0"/>
                </a:lnTo>
                <a:lnTo>
                  <a:pt x="461" y="499"/>
                </a:lnTo>
                <a:lnTo>
                  <a:pt x="1680" y="499"/>
                </a:ln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4354513" y="1511300"/>
            <a:ext cx="92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 err="1">
                <a:latin typeface="+mn-lt"/>
              </a:rPr>
              <a:t>F</a:t>
            </a:r>
            <a:r>
              <a:rPr lang="en-US" sz="2400" baseline="-25000" dirty="0" err="1">
                <a:latin typeface="+mn-lt"/>
              </a:rPr>
              <a:t>s,max</a:t>
            </a:r>
            <a:endParaRPr lang="en-US" sz="2400" dirty="0">
              <a:latin typeface="+mn-lt"/>
            </a:endParaRPr>
          </a:p>
        </p:txBody>
      </p:sp>
      <p:sp>
        <p:nvSpPr>
          <p:cNvPr id="99375" name="Line 47"/>
          <p:cNvSpPr>
            <a:spLocks noChangeShapeType="1"/>
          </p:cNvSpPr>
          <p:nvPr/>
        </p:nvSpPr>
        <p:spPr bwMode="auto">
          <a:xfrm flipH="1">
            <a:off x="5141913" y="1858963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8" name="Text Box 50"/>
          <p:cNvSpPr txBox="1">
            <a:spLocks noChangeArrowheads="1"/>
          </p:cNvSpPr>
          <p:nvPr/>
        </p:nvSpPr>
        <p:spPr bwMode="auto">
          <a:xfrm>
            <a:off x="1054100" y="6289675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0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≤  </a:t>
            </a:r>
            <a:r>
              <a:rPr lang="en-US" sz="2400" i="1" dirty="0">
                <a:latin typeface="+mn-lt"/>
              </a:rPr>
              <a:t>F</a:t>
            </a:r>
            <a:r>
              <a:rPr lang="en-US" sz="2400" baseline="-25000" dirty="0">
                <a:latin typeface="+mn-lt"/>
              </a:rPr>
              <a:t>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  <a:cs typeface="Arial" pitchFamily="34" charset="0"/>
              </a:rPr>
              <a:t>≤ </a:t>
            </a:r>
            <a:r>
              <a:rPr lang="en-US" sz="2400" i="1" dirty="0" err="1">
                <a:latin typeface="+mn-lt"/>
                <a:cs typeface="Arial" pitchFamily="34" charset="0"/>
              </a:rPr>
              <a:t>F</a:t>
            </a:r>
            <a:r>
              <a:rPr lang="en-US" sz="2400" baseline="-25000" dirty="0" err="1">
                <a:latin typeface="+mn-lt"/>
                <a:cs typeface="Arial" pitchFamily="34" charset="0"/>
              </a:rPr>
              <a:t>s,max</a:t>
            </a:r>
            <a:endParaRPr lang="en-US" sz="2400" baseline="-25000" dirty="0">
              <a:latin typeface="+mn-lt"/>
              <a:cs typeface="Arial" pitchFamily="34" charset="0"/>
            </a:endParaRPr>
          </a:p>
        </p:txBody>
      </p:sp>
      <p:sp>
        <p:nvSpPr>
          <p:cNvPr id="99379" name="Text Box 51"/>
          <p:cNvSpPr txBox="1">
            <a:spLocks noChangeArrowheads="1"/>
          </p:cNvSpPr>
          <p:nvPr/>
        </p:nvSpPr>
        <p:spPr bwMode="auto">
          <a:xfrm>
            <a:off x="3683000" y="6281738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 err="1">
                <a:latin typeface="+mn-lt"/>
              </a:rPr>
              <a:t>F</a:t>
            </a:r>
            <a:r>
              <a:rPr lang="en-US" sz="2400" baseline="-25000" dirty="0" err="1">
                <a:latin typeface="+mn-lt"/>
              </a:rPr>
              <a:t>d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  <a:cs typeface="Arial" pitchFamily="34" charset="0"/>
              </a:rPr>
              <a:t>&lt; </a:t>
            </a:r>
            <a:r>
              <a:rPr lang="en-US" sz="2400" i="1" dirty="0" err="1">
                <a:latin typeface="+mn-lt"/>
                <a:cs typeface="Arial" pitchFamily="34" charset="0"/>
              </a:rPr>
              <a:t>F</a:t>
            </a:r>
            <a:r>
              <a:rPr lang="en-US" sz="2400" baseline="-25000" dirty="0" err="1">
                <a:latin typeface="+mn-lt"/>
                <a:cs typeface="Arial" pitchFamily="34" charset="0"/>
              </a:rPr>
              <a:t>s,max</a:t>
            </a:r>
            <a:endParaRPr lang="en-US" sz="2400" baseline="-25000" dirty="0">
              <a:latin typeface="+mn-lt"/>
              <a:cs typeface="Arial" pitchFamily="34" charset="0"/>
            </a:endParaRPr>
          </a:p>
        </p:txBody>
      </p:sp>
      <p:sp>
        <p:nvSpPr>
          <p:cNvPr id="99380" name="Text Box 52"/>
          <p:cNvSpPr txBox="1">
            <a:spLocks noChangeArrowheads="1"/>
          </p:cNvSpPr>
          <p:nvPr/>
        </p:nvSpPr>
        <p:spPr bwMode="auto">
          <a:xfrm>
            <a:off x="5670550" y="6267450"/>
            <a:ext cx="2312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 err="1">
                <a:latin typeface="+mn-lt"/>
              </a:rPr>
              <a:t>F</a:t>
            </a:r>
            <a:r>
              <a:rPr lang="en-US" sz="2400" baseline="-25000" dirty="0" err="1">
                <a:latin typeface="+mn-lt"/>
              </a:rPr>
              <a:t>d</a:t>
            </a:r>
            <a:r>
              <a:rPr lang="en-US" sz="2400" baseline="-25000" dirty="0">
                <a:latin typeface="+mn-lt"/>
              </a:rPr>
              <a:t> </a:t>
            </a:r>
            <a:r>
              <a:rPr lang="en-US" sz="2400" dirty="0">
                <a:latin typeface="+mn-lt"/>
                <a:cs typeface="Arial" pitchFamily="34" charset="0"/>
              </a:rPr>
              <a:t>= a constant</a:t>
            </a:r>
            <a:endParaRPr lang="en-US" sz="2400" i="1" baseline="-25000" dirty="0">
              <a:latin typeface="+mn-lt"/>
              <a:cs typeface="Arial" pitchFamily="34" charset="0"/>
            </a:endParaRPr>
          </a:p>
        </p:txBody>
      </p:sp>
      <p:sp>
        <p:nvSpPr>
          <p:cNvPr id="99381" name="Line 53"/>
          <p:cNvSpPr>
            <a:spLocks noChangeShapeType="1"/>
          </p:cNvSpPr>
          <p:nvPr/>
        </p:nvSpPr>
        <p:spPr bwMode="auto">
          <a:xfrm flipV="1">
            <a:off x="5248275" y="1889125"/>
            <a:ext cx="715963" cy="1447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4365625" y="2414588"/>
            <a:ext cx="3762375" cy="461962"/>
            <a:chOff x="2564" y="1550"/>
            <a:chExt cx="2370" cy="291"/>
          </a:xfrm>
        </p:grpSpPr>
        <p:sp>
          <p:nvSpPr>
            <p:cNvPr id="21518" name="Line 55"/>
            <p:cNvSpPr>
              <a:spLocks noChangeShapeType="1"/>
            </p:cNvSpPr>
            <p:nvPr/>
          </p:nvSpPr>
          <p:spPr bwMode="auto">
            <a:xfrm flipH="1">
              <a:off x="3034" y="1709"/>
              <a:ext cx="1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84" name="Text Box 56"/>
            <p:cNvSpPr txBox="1">
              <a:spLocks noChangeArrowheads="1"/>
            </p:cNvSpPr>
            <p:nvPr/>
          </p:nvSpPr>
          <p:spPr bwMode="auto">
            <a:xfrm>
              <a:off x="2564" y="1550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1" dirty="0" err="1">
                  <a:latin typeface="+mn-lt"/>
                </a:rPr>
                <a:t>F</a:t>
              </a:r>
              <a:r>
                <a:rPr lang="en-US" sz="2400" i="1" baseline="-25000" dirty="0" err="1">
                  <a:latin typeface="+mn-lt"/>
                </a:rPr>
                <a:t>d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 2: Mechanics</a:t>
            </a:r>
            <a:b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0" dirty="0">
                <a:latin typeface="+mj-lt"/>
                <a:ea typeface="+mj-ea"/>
                <a:cs typeface="+mj-cs"/>
              </a:rPr>
              <a:t>2.2 – Forces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99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9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99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9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9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2" grpId="0" animBg="1"/>
      <p:bldP spid="99374" grpId="0"/>
      <p:bldP spid="99375" grpId="0" animBg="1"/>
      <p:bldP spid="99378" grpId="0"/>
      <p:bldP spid="99379" grpId="0"/>
      <p:bldP spid="99380" grpId="0"/>
      <p:bldP spid="993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6831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i="1" dirty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Solid friction</a:t>
            </a:r>
            <a:r>
              <a:rPr lang="en-US" sz="2400" i="1" dirty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>
                <a:latin typeface="+mn-lt"/>
                <a:sym typeface="Symbol" pitchFamily="18" charset="2"/>
              </a:rPr>
              <a:t>So, what exactly causes friction?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>
                <a:latin typeface="+mn-lt"/>
                <a:sym typeface="Symbol" pitchFamily="18" charset="2"/>
              </a:rPr>
              <a:t>People in the manufacturing sector who work with metals know that the more you smoothen and polish two metal surfaces, the more strongly they stick together if brought in contact.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>
                <a:latin typeface="+mn-lt"/>
                <a:sym typeface="Symbol" pitchFamily="18" charset="2"/>
              </a:rPr>
              <a:t>In fact, if suitably polished in a vacuum,                                  they will stick so hard that they cannot                                     be separated.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sym typeface="Symbol" pitchFamily="18" charset="2"/>
              </a:rPr>
              <a:t></a:t>
            </a:r>
            <a:r>
              <a:rPr lang="en-US" sz="2400" dirty="0">
                <a:latin typeface="+mn-lt"/>
              </a:rPr>
              <a:t>We say that the two pieces of metal                                     have been </a:t>
            </a:r>
            <a:r>
              <a:rPr lang="en-US" sz="2400" b="1" dirty="0">
                <a:latin typeface="+mn-lt"/>
              </a:rPr>
              <a:t>cold-welded</a:t>
            </a:r>
            <a:r>
              <a:rPr lang="en-US" sz="2400" dirty="0">
                <a:latin typeface="+mn-lt"/>
              </a:rPr>
              <a:t>.</a:t>
            </a:r>
            <a:endParaRPr lang="en-US" sz="2400" dirty="0">
              <a:latin typeface="+mn-lt"/>
              <a:sym typeface="Symbol" pitchFamily="18" charset="2"/>
            </a:endParaRP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  <a:sym typeface="Symbol" pitchFamily="18" charset="2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6761163" y="4056063"/>
            <a:ext cx="1327150" cy="7461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6762750" y="5372100"/>
            <a:ext cx="1325563" cy="762000"/>
          </a:xfrm>
          <a:prstGeom prst="rect">
            <a:avLst/>
          </a:prstGeom>
          <a:gradFill rotWithShape="1">
            <a:gsLst>
              <a:gs pos="0">
                <a:srgbClr val="666666"/>
              </a:gs>
              <a:gs pos="100000">
                <a:srgbClr val="DDDDD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57988" y="4627563"/>
            <a:ext cx="1327150" cy="1506537"/>
            <a:chOff x="3217" y="2711"/>
            <a:chExt cx="836" cy="949"/>
          </a:xfrm>
        </p:grpSpPr>
        <p:sp>
          <p:nvSpPr>
            <p:cNvPr id="22535" name="Rectangle 9"/>
            <p:cNvSpPr>
              <a:spLocks noChangeArrowheads="1"/>
            </p:cNvSpPr>
            <p:nvPr/>
          </p:nvSpPr>
          <p:spPr bwMode="auto">
            <a:xfrm>
              <a:off x="3217" y="2711"/>
              <a:ext cx="836" cy="47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6" name="Rectangle 10"/>
            <p:cNvSpPr>
              <a:spLocks noChangeArrowheads="1"/>
            </p:cNvSpPr>
            <p:nvPr/>
          </p:nvSpPr>
          <p:spPr bwMode="auto">
            <a:xfrm>
              <a:off x="3218" y="3180"/>
              <a:ext cx="835" cy="480"/>
            </a:xfrm>
            <a:prstGeom prst="rect">
              <a:avLst/>
            </a:prstGeom>
            <a:gradFill rotWithShape="1">
              <a:gsLst>
                <a:gs pos="0">
                  <a:srgbClr val="666666"/>
                </a:gs>
                <a:gs pos="100000">
                  <a:srgbClr val="DDDDD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 2: Mechanics</a:t>
            </a:r>
            <a:b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0" dirty="0">
                <a:latin typeface="+mj-lt"/>
                <a:ea typeface="+mj-ea"/>
                <a:cs typeface="+mj-cs"/>
              </a:rPr>
              <a:t>2.2 – Forces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2.5E-6 0.0824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nimBg="1"/>
      <p:bldP spid="101381" grpId="1" animBg="1"/>
      <p:bldP spid="101381" grpId="2" animBg="1"/>
      <p:bldP spid="101383" grpId="0" animBg="1"/>
      <p:bldP spid="10138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i="1">
                <a:solidFill>
                  <a:schemeClr val="accent2"/>
                </a:solidFill>
                <a:latin typeface="Arial" charset="0"/>
                <a:ea typeface="Calibri" pitchFamily="34" charset="0"/>
                <a:cs typeface="Arial" charset="0"/>
              </a:rPr>
              <a:t>Solid friction</a:t>
            </a:r>
            <a:r>
              <a:rPr lang="en-US" altLang="en-US" sz="2400" i="1">
                <a:solidFill>
                  <a:srgbClr val="333399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en-US" sz="2400"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>
                <a:latin typeface="Arial" charset="0"/>
                <a:ea typeface="Calibri" pitchFamily="34" charset="0"/>
                <a:cs typeface="Arial" charset="0"/>
              </a:rPr>
              <a:t>At the atomic level, when two surfaces come into contact, small peaks on one surface cold weld with small peaks on the other surface.</a:t>
            </a:r>
            <a:endParaRPr lang="en-US" altLang="en-US" sz="2400" b="1"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US" altLang="en-US" sz="2400"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>
                <a:latin typeface="Arial" charset="0"/>
                <a:ea typeface="Calibri" pitchFamily="34" charset="0"/>
                <a:cs typeface="Arial" charset="0"/>
              </a:rPr>
              <a:t>Applying the initial sideways force, all                                     of the cold welds oppose the motion.</a:t>
            </a:r>
            <a:endParaRPr lang="en-US" altLang="en-US" sz="2400" b="1"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en-US" altLang="en-US" sz="2400"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>
                <a:latin typeface="Arial" charset="0"/>
                <a:ea typeface="Calibri" pitchFamily="34" charset="0"/>
                <a:cs typeface="Arial" charset="0"/>
              </a:rPr>
              <a:t>If the force is sufficiently large, the cold                                welds break, and new peaks contact each                                other and cold weld.</a:t>
            </a:r>
            <a:endParaRPr lang="en-US" altLang="en-US" sz="2400" b="1"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en-US" altLang="en-US" sz="2400">
                <a:latin typeface="Arial" charset="0"/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>
                <a:latin typeface="Arial" charset="0"/>
                <a:ea typeface="Calibri" pitchFamily="34" charset="0"/>
                <a:cs typeface="Arial" charset="0"/>
              </a:rPr>
              <a:t>If the surfaces remain in relative                                        sliding motion, fewer welds have a chance to form.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2400"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>
                <a:latin typeface="Arial" charset="0"/>
                <a:ea typeface="Calibri" pitchFamily="34" charset="0"/>
                <a:cs typeface="Arial" charset="0"/>
              </a:rPr>
              <a:t>We define the unitless constant, called the </a:t>
            </a:r>
            <a:r>
              <a:rPr lang="en-US" altLang="en-US" sz="2400" b="1">
                <a:latin typeface="Arial" charset="0"/>
                <a:ea typeface="Calibri" pitchFamily="34" charset="0"/>
                <a:cs typeface="Arial" charset="0"/>
              </a:rPr>
              <a:t>coefficient of friction</a:t>
            </a:r>
            <a:r>
              <a:rPr lang="en-US" altLang="en-US" sz="240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l-GR" altLang="en-US" sz="2400" i="1">
                <a:latin typeface="Arial" charset="0"/>
                <a:ea typeface="Calibri" pitchFamily="34" charset="0"/>
                <a:cs typeface="Courier New" pitchFamily="49" charset="0"/>
              </a:rPr>
              <a:t>μ</a:t>
            </a:r>
            <a:r>
              <a:rPr lang="en-US" altLang="en-US" sz="2400">
                <a:latin typeface="Arial" charset="0"/>
                <a:ea typeface="Calibri" pitchFamily="34" charset="0"/>
                <a:cs typeface="Courier New" pitchFamily="49" charset="0"/>
              </a:rPr>
              <a:t>, which depends on the composition of the two surfaces, as the ratio of </a:t>
            </a:r>
            <a:r>
              <a:rPr lang="en-US" altLang="en-US" sz="2400" i="1">
                <a:latin typeface="Arial" charset="0"/>
                <a:ea typeface="Calibri" pitchFamily="34" charset="0"/>
                <a:cs typeface="Courier New" pitchFamily="49" charset="0"/>
              </a:rPr>
              <a:t>F</a:t>
            </a:r>
            <a:r>
              <a:rPr lang="en-US" altLang="en-US" sz="2400" baseline="-25000">
                <a:latin typeface="Arial" charset="0"/>
                <a:ea typeface="Calibri" pitchFamily="34" charset="0"/>
                <a:cs typeface="Courier New" pitchFamily="49" charset="0"/>
              </a:rPr>
              <a:t>f</a:t>
            </a:r>
            <a:r>
              <a:rPr lang="en-US" altLang="en-US" sz="2400">
                <a:latin typeface="Arial" charset="0"/>
                <a:ea typeface="Calibri" pitchFamily="34" charset="0"/>
                <a:cs typeface="Courier New" pitchFamily="49" charset="0"/>
              </a:rPr>
              <a:t> / </a:t>
            </a:r>
            <a:r>
              <a:rPr lang="en-US" altLang="en-US" sz="2400" i="1">
                <a:latin typeface="Arial" charset="0"/>
                <a:ea typeface="Calibri" pitchFamily="34" charset="0"/>
                <a:cs typeface="Courier New" pitchFamily="49" charset="0"/>
              </a:rPr>
              <a:t>R</a:t>
            </a:r>
            <a:r>
              <a:rPr lang="en-US" altLang="en-US" sz="2400">
                <a:latin typeface="Arial" charset="0"/>
                <a:ea typeface="Calibri" pitchFamily="34" charset="0"/>
                <a:cs typeface="Courier New" pitchFamily="49" charset="0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400">
              <a:latin typeface="Arial" charset="0"/>
              <a:ea typeface="Calibri" pitchFamily="34" charset="0"/>
              <a:cs typeface="Courier New" pitchFamily="49" charset="0"/>
              <a:sym typeface="Symbol" pitchFamily="18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37325" y="2800350"/>
            <a:ext cx="1355725" cy="466725"/>
            <a:chOff x="4224" y="2337"/>
            <a:chExt cx="854" cy="294"/>
          </a:xfrm>
        </p:grpSpPr>
        <p:sp>
          <p:nvSpPr>
            <p:cNvPr id="103430" name="Freeform 6"/>
            <p:cNvSpPr>
              <a:spLocks/>
            </p:cNvSpPr>
            <p:nvPr/>
          </p:nvSpPr>
          <p:spPr bwMode="auto">
            <a:xfrm>
              <a:off x="4224" y="2343"/>
              <a:ext cx="85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4" y="0"/>
                </a:cxn>
                <a:cxn ang="0">
                  <a:pos x="854" y="278"/>
                </a:cxn>
                <a:cxn ang="0">
                  <a:pos x="766" y="249"/>
                </a:cxn>
                <a:cxn ang="0">
                  <a:pos x="704" y="288"/>
                </a:cxn>
                <a:cxn ang="0">
                  <a:pos x="599" y="288"/>
                </a:cxn>
                <a:cxn ang="0">
                  <a:pos x="537" y="252"/>
                </a:cxn>
                <a:cxn ang="0">
                  <a:pos x="461" y="286"/>
                </a:cxn>
                <a:cxn ang="0">
                  <a:pos x="422" y="247"/>
                </a:cxn>
                <a:cxn ang="0">
                  <a:pos x="355" y="288"/>
                </a:cxn>
                <a:cxn ang="0">
                  <a:pos x="249" y="278"/>
                </a:cxn>
                <a:cxn ang="0">
                  <a:pos x="192" y="252"/>
                </a:cxn>
                <a:cxn ang="0">
                  <a:pos x="132" y="288"/>
                </a:cxn>
                <a:cxn ang="0">
                  <a:pos x="86" y="242"/>
                </a:cxn>
                <a:cxn ang="0">
                  <a:pos x="3" y="240"/>
                </a:cxn>
                <a:cxn ang="0">
                  <a:pos x="0" y="0"/>
                </a:cxn>
              </a:cxnLst>
              <a:rect l="0" t="0" r="r" b="b"/>
              <a:pathLst>
                <a:path w="854" h="288">
                  <a:moveTo>
                    <a:pt x="0" y="0"/>
                  </a:moveTo>
                  <a:lnTo>
                    <a:pt x="854" y="0"/>
                  </a:lnTo>
                  <a:lnTo>
                    <a:pt x="854" y="278"/>
                  </a:lnTo>
                  <a:lnTo>
                    <a:pt x="766" y="249"/>
                  </a:lnTo>
                  <a:lnTo>
                    <a:pt x="704" y="288"/>
                  </a:lnTo>
                  <a:lnTo>
                    <a:pt x="599" y="288"/>
                  </a:lnTo>
                  <a:lnTo>
                    <a:pt x="537" y="252"/>
                  </a:lnTo>
                  <a:lnTo>
                    <a:pt x="461" y="286"/>
                  </a:lnTo>
                  <a:lnTo>
                    <a:pt x="422" y="247"/>
                  </a:lnTo>
                  <a:lnTo>
                    <a:pt x="355" y="288"/>
                  </a:lnTo>
                  <a:lnTo>
                    <a:pt x="249" y="278"/>
                  </a:lnTo>
                  <a:lnTo>
                    <a:pt x="192" y="252"/>
                  </a:lnTo>
                  <a:lnTo>
                    <a:pt x="132" y="288"/>
                  </a:lnTo>
                  <a:lnTo>
                    <a:pt x="86" y="242"/>
                  </a:lnTo>
                  <a:lnTo>
                    <a:pt x="3" y="24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97" name="Text Box 7"/>
            <p:cNvSpPr txBox="1">
              <a:spLocks noChangeArrowheads="1"/>
            </p:cNvSpPr>
            <p:nvPr/>
          </p:nvSpPr>
          <p:spPr bwMode="auto">
            <a:xfrm>
              <a:off x="4300" y="2337"/>
              <a:ext cx="7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chemeClr val="bg1"/>
                  </a:solidFill>
                  <a:latin typeface="Arial" charset="0"/>
                </a:rPr>
                <a:t>surface 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38913" y="4295775"/>
            <a:ext cx="1355725" cy="457200"/>
            <a:chOff x="4215" y="2938"/>
            <a:chExt cx="854" cy="288"/>
          </a:xfrm>
        </p:grpSpPr>
        <p:sp>
          <p:nvSpPr>
            <p:cNvPr id="103433" name="Freeform 9"/>
            <p:cNvSpPr>
              <a:spLocks/>
            </p:cNvSpPr>
            <p:nvPr/>
          </p:nvSpPr>
          <p:spPr bwMode="auto">
            <a:xfrm rot="-10800000">
              <a:off x="4215" y="2938"/>
              <a:ext cx="85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4" y="0"/>
                </a:cxn>
                <a:cxn ang="0">
                  <a:pos x="854" y="278"/>
                </a:cxn>
                <a:cxn ang="0">
                  <a:pos x="766" y="249"/>
                </a:cxn>
                <a:cxn ang="0">
                  <a:pos x="704" y="288"/>
                </a:cxn>
                <a:cxn ang="0">
                  <a:pos x="599" y="288"/>
                </a:cxn>
                <a:cxn ang="0">
                  <a:pos x="537" y="252"/>
                </a:cxn>
                <a:cxn ang="0">
                  <a:pos x="461" y="286"/>
                </a:cxn>
                <a:cxn ang="0">
                  <a:pos x="422" y="247"/>
                </a:cxn>
                <a:cxn ang="0">
                  <a:pos x="355" y="288"/>
                </a:cxn>
                <a:cxn ang="0">
                  <a:pos x="249" y="278"/>
                </a:cxn>
                <a:cxn ang="0">
                  <a:pos x="192" y="252"/>
                </a:cxn>
                <a:cxn ang="0">
                  <a:pos x="132" y="288"/>
                </a:cxn>
                <a:cxn ang="0">
                  <a:pos x="86" y="242"/>
                </a:cxn>
                <a:cxn ang="0">
                  <a:pos x="3" y="240"/>
                </a:cxn>
                <a:cxn ang="0">
                  <a:pos x="0" y="0"/>
                </a:cxn>
              </a:cxnLst>
              <a:rect l="0" t="0" r="r" b="b"/>
              <a:pathLst>
                <a:path w="854" h="288">
                  <a:moveTo>
                    <a:pt x="0" y="0"/>
                  </a:moveTo>
                  <a:lnTo>
                    <a:pt x="854" y="0"/>
                  </a:lnTo>
                  <a:lnTo>
                    <a:pt x="854" y="278"/>
                  </a:lnTo>
                  <a:lnTo>
                    <a:pt x="766" y="249"/>
                  </a:lnTo>
                  <a:lnTo>
                    <a:pt x="704" y="288"/>
                  </a:lnTo>
                  <a:lnTo>
                    <a:pt x="599" y="288"/>
                  </a:lnTo>
                  <a:lnTo>
                    <a:pt x="537" y="252"/>
                  </a:lnTo>
                  <a:lnTo>
                    <a:pt x="461" y="286"/>
                  </a:lnTo>
                  <a:lnTo>
                    <a:pt x="422" y="247"/>
                  </a:lnTo>
                  <a:lnTo>
                    <a:pt x="355" y="288"/>
                  </a:lnTo>
                  <a:lnTo>
                    <a:pt x="249" y="278"/>
                  </a:lnTo>
                  <a:lnTo>
                    <a:pt x="192" y="252"/>
                  </a:lnTo>
                  <a:lnTo>
                    <a:pt x="132" y="288"/>
                  </a:lnTo>
                  <a:lnTo>
                    <a:pt x="86" y="242"/>
                  </a:lnTo>
                  <a:lnTo>
                    <a:pt x="3" y="24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95" name="Text Box 10"/>
            <p:cNvSpPr txBox="1">
              <a:spLocks noChangeArrowheads="1"/>
            </p:cNvSpPr>
            <p:nvPr/>
          </p:nvSpPr>
          <p:spPr bwMode="auto">
            <a:xfrm>
              <a:off x="4281" y="2980"/>
              <a:ext cx="7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chemeClr val="bg1"/>
                  </a:solidFill>
                  <a:latin typeface="Arial" charset="0"/>
                </a:rPr>
                <a:t>surface 2</a:t>
              </a:r>
            </a:p>
          </p:txBody>
        </p:sp>
      </p:grpSp>
      <p:sp>
        <p:nvSpPr>
          <p:cNvPr id="103435" name="Oval 11"/>
          <p:cNvSpPr>
            <a:spLocks noChangeArrowheads="1"/>
          </p:cNvSpPr>
          <p:nvPr/>
        </p:nvSpPr>
        <p:spPr bwMode="auto">
          <a:xfrm>
            <a:off x="6705600" y="4251325"/>
            <a:ext cx="92075" cy="92075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36" name="Oval 12"/>
          <p:cNvSpPr>
            <a:spLocks noChangeArrowheads="1"/>
          </p:cNvSpPr>
          <p:nvPr/>
        </p:nvSpPr>
        <p:spPr bwMode="auto">
          <a:xfrm>
            <a:off x="6886575" y="4252913"/>
            <a:ext cx="92075" cy="92075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37" name="Oval 13"/>
          <p:cNvSpPr>
            <a:spLocks noChangeArrowheads="1"/>
          </p:cNvSpPr>
          <p:nvPr/>
        </p:nvSpPr>
        <p:spPr bwMode="auto">
          <a:xfrm>
            <a:off x="7070725" y="4252913"/>
            <a:ext cx="92075" cy="92075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38" name="Oval 14"/>
          <p:cNvSpPr>
            <a:spLocks noChangeArrowheads="1"/>
          </p:cNvSpPr>
          <p:nvPr/>
        </p:nvSpPr>
        <p:spPr bwMode="auto">
          <a:xfrm>
            <a:off x="7437438" y="4267200"/>
            <a:ext cx="92075" cy="92075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39" name="Oval 15"/>
          <p:cNvSpPr>
            <a:spLocks noChangeArrowheads="1"/>
          </p:cNvSpPr>
          <p:nvPr/>
        </p:nvSpPr>
        <p:spPr bwMode="auto">
          <a:xfrm>
            <a:off x="7634288" y="4249738"/>
            <a:ext cx="92075" cy="92075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540500" y="3833813"/>
            <a:ext cx="2486025" cy="889000"/>
            <a:chOff x="1583" y="3193"/>
            <a:chExt cx="1566" cy="560"/>
          </a:xfrm>
        </p:grpSpPr>
        <p:grpSp>
          <p:nvGrpSpPr>
            <p:cNvPr id="23582" name="Group 17"/>
            <p:cNvGrpSpPr>
              <a:grpSpLocks/>
            </p:cNvGrpSpPr>
            <p:nvPr/>
          </p:nvGrpSpPr>
          <p:grpSpPr bwMode="auto">
            <a:xfrm>
              <a:off x="1583" y="3193"/>
              <a:ext cx="854" cy="294"/>
              <a:chOff x="4224" y="2337"/>
              <a:chExt cx="854" cy="294"/>
            </a:xfrm>
          </p:grpSpPr>
          <p:sp>
            <p:nvSpPr>
              <p:cNvPr id="103442" name="Freeform 18"/>
              <p:cNvSpPr>
                <a:spLocks/>
              </p:cNvSpPr>
              <p:nvPr/>
            </p:nvSpPr>
            <p:spPr bwMode="auto">
              <a:xfrm>
                <a:off x="4224" y="2343"/>
                <a:ext cx="854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4" y="0"/>
                  </a:cxn>
                  <a:cxn ang="0">
                    <a:pos x="854" y="278"/>
                  </a:cxn>
                  <a:cxn ang="0">
                    <a:pos x="766" y="249"/>
                  </a:cxn>
                  <a:cxn ang="0">
                    <a:pos x="704" y="288"/>
                  </a:cxn>
                  <a:cxn ang="0">
                    <a:pos x="599" y="288"/>
                  </a:cxn>
                  <a:cxn ang="0">
                    <a:pos x="537" y="252"/>
                  </a:cxn>
                  <a:cxn ang="0">
                    <a:pos x="461" y="286"/>
                  </a:cxn>
                  <a:cxn ang="0">
                    <a:pos x="422" y="247"/>
                  </a:cxn>
                  <a:cxn ang="0">
                    <a:pos x="355" y="288"/>
                  </a:cxn>
                  <a:cxn ang="0">
                    <a:pos x="249" y="278"/>
                  </a:cxn>
                  <a:cxn ang="0">
                    <a:pos x="192" y="252"/>
                  </a:cxn>
                  <a:cxn ang="0">
                    <a:pos x="132" y="288"/>
                  </a:cxn>
                  <a:cxn ang="0">
                    <a:pos x="86" y="242"/>
                  </a:cxn>
                  <a:cxn ang="0">
                    <a:pos x="3" y="240"/>
                  </a:cxn>
                  <a:cxn ang="0">
                    <a:pos x="0" y="0"/>
                  </a:cxn>
                </a:cxnLst>
                <a:rect l="0" t="0" r="r" b="b"/>
                <a:pathLst>
                  <a:path w="854" h="288">
                    <a:moveTo>
                      <a:pt x="0" y="0"/>
                    </a:moveTo>
                    <a:lnTo>
                      <a:pt x="854" y="0"/>
                    </a:lnTo>
                    <a:lnTo>
                      <a:pt x="854" y="278"/>
                    </a:lnTo>
                    <a:lnTo>
                      <a:pt x="766" y="249"/>
                    </a:lnTo>
                    <a:lnTo>
                      <a:pt x="704" y="288"/>
                    </a:lnTo>
                    <a:lnTo>
                      <a:pt x="599" y="288"/>
                    </a:lnTo>
                    <a:lnTo>
                      <a:pt x="537" y="252"/>
                    </a:lnTo>
                    <a:lnTo>
                      <a:pt x="461" y="286"/>
                    </a:lnTo>
                    <a:lnTo>
                      <a:pt x="422" y="247"/>
                    </a:lnTo>
                    <a:lnTo>
                      <a:pt x="355" y="288"/>
                    </a:lnTo>
                    <a:lnTo>
                      <a:pt x="249" y="278"/>
                    </a:lnTo>
                    <a:lnTo>
                      <a:pt x="192" y="252"/>
                    </a:lnTo>
                    <a:lnTo>
                      <a:pt x="132" y="288"/>
                    </a:lnTo>
                    <a:lnTo>
                      <a:pt x="86" y="242"/>
                    </a:lnTo>
                    <a:lnTo>
                      <a:pt x="3" y="24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3" name="Text Box 19"/>
              <p:cNvSpPr txBox="1">
                <a:spLocks noChangeArrowheads="1"/>
              </p:cNvSpPr>
              <p:nvPr/>
            </p:nvSpPr>
            <p:spPr bwMode="auto">
              <a:xfrm>
                <a:off x="4300" y="2337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800" b="1">
                    <a:solidFill>
                      <a:schemeClr val="bg1"/>
                    </a:solidFill>
                    <a:latin typeface="Arial" charset="0"/>
                  </a:rPr>
                  <a:t>surface 1</a:t>
                </a:r>
              </a:p>
            </p:txBody>
          </p:sp>
        </p:grpSp>
        <p:grpSp>
          <p:nvGrpSpPr>
            <p:cNvPr id="23583" name="Group 20"/>
            <p:cNvGrpSpPr>
              <a:grpSpLocks/>
            </p:cNvGrpSpPr>
            <p:nvPr/>
          </p:nvGrpSpPr>
          <p:grpSpPr bwMode="auto">
            <a:xfrm>
              <a:off x="1584" y="3465"/>
              <a:ext cx="854" cy="288"/>
              <a:chOff x="4215" y="2938"/>
              <a:chExt cx="854" cy="288"/>
            </a:xfrm>
          </p:grpSpPr>
          <p:sp>
            <p:nvSpPr>
              <p:cNvPr id="103445" name="Freeform 21"/>
              <p:cNvSpPr>
                <a:spLocks/>
              </p:cNvSpPr>
              <p:nvPr/>
            </p:nvSpPr>
            <p:spPr bwMode="auto">
              <a:xfrm rot="-10800000">
                <a:off x="4215" y="2938"/>
                <a:ext cx="854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4" y="0"/>
                  </a:cxn>
                  <a:cxn ang="0">
                    <a:pos x="854" y="278"/>
                  </a:cxn>
                  <a:cxn ang="0">
                    <a:pos x="766" y="249"/>
                  </a:cxn>
                  <a:cxn ang="0">
                    <a:pos x="704" y="288"/>
                  </a:cxn>
                  <a:cxn ang="0">
                    <a:pos x="599" y="288"/>
                  </a:cxn>
                  <a:cxn ang="0">
                    <a:pos x="537" y="252"/>
                  </a:cxn>
                  <a:cxn ang="0">
                    <a:pos x="461" y="286"/>
                  </a:cxn>
                  <a:cxn ang="0">
                    <a:pos x="422" y="247"/>
                  </a:cxn>
                  <a:cxn ang="0">
                    <a:pos x="355" y="288"/>
                  </a:cxn>
                  <a:cxn ang="0">
                    <a:pos x="249" y="278"/>
                  </a:cxn>
                  <a:cxn ang="0">
                    <a:pos x="192" y="252"/>
                  </a:cxn>
                  <a:cxn ang="0">
                    <a:pos x="132" y="288"/>
                  </a:cxn>
                  <a:cxn ang="0">
                    <a:pos x="86" y="242"/>
                  </a:cxn>
                  <a:cxn ang="0">
                    <a:pos x="3" y="240"/>
                  </a:cxn>
                  <a:cxn ang="0">
                    <a:pos x="0" y="0"/>
                  </a:cxn>
                </a:cxnLst>
                <a:rect l="0" t="0" r="r" b="b"/>
                <a:pathLst>
                  <a:path w="854" h="288">
                    <a:moveTo>
                      <a:pt x="0" y="0"/>
                    </a:moveTo>
                    <a:lnTo>
                      <a:pt x="854" y="0"/>
                    </a:lnTo>
                    <a:lnTo>
                      <a:pt x="854" y="278"/>
                    </a:lnTo>
                    <a:lnTo>
                      <a:pt x="766" y="249"/>
                    </a:lnTo>
                    <a:lnTo>
                      <a:pt x="704" y="288"/>
                    </a:lnTo>
                    <a:lnTo>
                      <a:pt x="599" y="288"/>
                    </a:lnTo>
                    <a:lnTo>
                      <a:pt x="537" y="252"/>
                    </a:lnTo>
                    <a:lnTo>
                      <a:pt x="461" y="286"/>
                    </a:lnTo>
                    <a:lnTo>
                      <a:pt x="422" y="247"/>
                    </a:lnTo>
                    <a:lnTo>
                      <a:pt x="355" y="288"/>
                    </a:lnTo>
                    <a:lnTo>
                      <a:pt x="249" y="278"/>
                    </a:lnTo>
                    <a:lnTo>
                      <a:pt x="192" y="252"/>
                    </a:lnTo>
                    <a:lnTo>
                      <a:pt x="132" y="288"/>
                    </a:lnTo>
                    <a:lnTo>
                      <a:pt x="86" y="242"/>
                    </a:lnTo>
                    <a:lnTo>
                      <a:pt x="3" y="24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91" name="Text Box 22"/>
              <p:cNvSpPr txBox="1">
                <a:spLocks noChangeArrowheads="1"/>
              </p:cNvSpPr>
              <p:nvPr/>
            </p:nvSpPr>
            <p:spPr bwMode="auto">
              <a:xfrm>
                <a:off x="4281" y="2980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800" b="1">
                    <a:solidFill>
                      <a:schemeClr val="bg1"/>
                    </a:solidFill>
                    <a:latin typeface="Arial" charset="0"/>
                  </a:rPr>
                  <a:t>surface 2</a:t>
                </a:r>
              </a:p>
            </p:txBody>
          </p:sp>
        </p:grpSp>
        <p:sp>
          <p:nvSpPr>
            <p:cNvPr id="23584" name="Oval 23"/>
            <p:cNvSpPr>
              <a:spLocks noChangeArrowheads="1"/>
            </p:cNvSpPr>
            <p:nvPr/>
          </p:nvSpPr>
          <p:spPr bwMode="auto">
            <a:xfrm>
              <a:off x="1689" y="3437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Oval 24"/>
            <p:cNvSpPr>
              <a:spLocks noChangeArrowheads="1"/>
            </p:cNvSpPr>
            <p:nvPr/>
          </p:nvSpPr>
          <p:spPr bwMode="auto">
            <a:xfrm>
              <a:off x="1803" y="3438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Oval 25"/>
            <p:cNvSpPr>
              <a:spLocks noChangeArrowheads="1"/>
            </p:cNvSpPr>
            <p:nvPr/>
          </p:nvSpPr>
          <p:spPr bwMode="auto">
            <a:xfrm>
              <a:off x="1919" y="3438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Oval 26"/>
            <p:cNvSpPr>
              <a:spLocks noChangeArrowheads="1"/>
            </p:cNvSpPr>
            <p:nvPr/>
          </p:nvSpPr>
          <p:spPr bwMode="auto">
            <a:xfrm>
              <a:off x="2150" y="3447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8" name="Oval 27"/>
            <p:cNvSpPr>
              <a:spLocks noChangeArrowheads="1"/>
            </p:cNvSpPr>
            <p:nvPr/>
          </p:nvSpPr>
          <p:spPr bwMode="auto">
            <a:xfrm>
              <a:off x="2274" y="3436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9" name="AutoShape 28"/>
            <p:cNvSpPr>
              <a:spLocks noChangeArrowheads="1"/>
            </p:cNvSpPr>
            <p:nvPr/>
          </p:nvSpPr>
          <p:spPr bwMode="auto">
            <a:xfrm>
              <a:off x="2429" y="3235"/>
              <a:ext cx="720" cy="2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376 h 21600"/>
                <a:gd name="T14" fmla="*/ 18900 w 21600"/>
                <a:gd name="T15" fmla="*/ 162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5588000" y="4586288"/>
            <a:ext cx="3368675" cy="641350"/>
            <a:chOff x="3494" y="3542"/>
            <a:chExt cx="2122" cy="404"/>
          </a:xfrm>
        </p:grpSpPr>
        <p:sp>
          <p:nvSpPr>
            <p:cNvPr id="23577" name="Text Box 30"/>
            <p:cNvSpPr txBox="1">
              <a:spLocks noChangeArrowheads="1"/>
            </p:cNvSpPr>
            <p:nvPr/>
          </p:nvSpPr>
          <p:spPr bwMode="auto">
            <a:xfrm>
              <a:off x="4149" y="3633"/>
              <a:ext cx="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3300"/>
                  </a:solidFill>
                  <a:latin typeface="Arial" charset="0"/>
                </a:rPr>
                <a:t>cold welds</a:t>
              </a:r>
            </a:p>
          </p:txBody>
        </p:sp>
        <p:sp>
          <p:nvSpPr>
            <p:cNvPr id="23578" name="Rectangle 31" descr="Light downward diagonal"/>
            <p:cNvSpPr>
              <a:spLocks noChangeArrowheads="1"/>
            </p:cNvSpPr>
            <p:nvPr/>
          </p:nvSpPr>
          <p:spPr bwMode="auto">
            <a:xfrm>
              <a:off x="3494" y="3638"/>
              <a:ext cx="2122" cy="308"/>
            </a:xfrm>
            <a:prstGeom prst="rect">
              <a:avLst/>
            </a:prstGeom>
            <a:pattFill prst="ltDnDiag">
              <a:fgClr>
                <a:schemeClr val="tx2"/>
              </a:fgClr>
              <a:bgClr>
                <a:srgbClr val="FFCC66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9" name="Rectangle 32" descr="Light downward diagonal"/>
            <p:cNvSpPr>
              <a:spLocks noChangeArrowheads="1"/>
            </p:cNvSpPr>
            <p:nvPr/>
          </p:nvSpPr>
          <p:spPr bwMode="auto">
            <a:xfrm>
              <a:off x="3898" y="3543"/>
              <a:ext cx="192" cy="106"/>
            </a:xfrm>
            <a:prstGeom prst="rect">
              <a:avLst/>
            </a:prstGeom>
            <a:pattFill prst="ltDnDiag">
              <a:fgClr>
                <a:schemeClr val="tx2"/>
              </a:fgClr>
              <a:bgClr>
                <a:srgbClr val="FFCC66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0" name="Rectangle 33" descr="Light downward diagonal"/>
            <p:cNvSpPr>
              <a:spLocks noChangeArrowheads="1"/>
            </p:cNvSpPr>
            <p:nvPr/>
          </p:nvSpPr>
          <p:spPr bwMode="auto">
            <a:xfrm>
              <a:off x="4945" y="3543"/>
              <a:ext cx="192" cy="106"/>
            </a:xfrm>
            <a:prstGeom prst="rect">
              <a:avLst/>
            </a:prstGeom>
            <a:pattFill prst="ltDnDiag">
              <a:fgClr>
                <a:schemeClr val="tx2"/>
              </a:fgClr>
              <a:bgClr>
                <a:srgbClr val="FFCC66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1" name="Freeform 34"/>
            <p:cNvSpPr>
              <a:spLocks/>
            </p:cNvSpPr>
            <p:nvPr/>
          </p:nvSpPr>
          <p:spPr bwMode="auto">
            <a:xfrm>
              <a:off x="3494" y="3542"/>
              <a:ext cx="2112" cy="96"/>
            </a:xfrm>
            <a:custGeom>
              <a:avLst/>
              <a:gdLst>
                <a:gd name="T0" fmla="*/ 0 w 2112"/>
                <a:gd name="T1" fmla="*/ 96 h 96"/>
                <a:gd name="T2" fmla="*/ 404 w 2112"/>
                <a:gd name="T3" fmla="*/ 96 h 96"/>
                <a:gd name="T4" fmla="*/ 404 w 2112"/>
                <a:gd name="T5" fmla="*/ 0 h 96"/>
                <a:gd name="T6" fmla="*/ 586 w 2112"/>
                <a:gd name="T7" fmla="*/ 0 h 96"/>
                <a:gd name="T8" fmla="*/ 586 w 2112"/>
                <a:gd name="T9" fmla="*/ 96 h 96"/>
                <a:gd name="T10" fmla="*/ 1460 w 2112"/>
                <a:gd name="T11" fmla="*/ 96 h 96"/>
                <a:gd name="T12" fmla="*/ 1460 w 2112"/>
                <a:gd name="T13" fmla="*/ 0 h 96"/>
                <a:gd name="T14" fmla="*/ 1632 w 2112"/>
                <a:gd name="T15" fmla="*/ 0 h 96"/>
                <a:gd name="T16" fmla="*/ 1632 w 2112"/>
                <a:gd name="T17" fmla="*/ 96 h 96"/>
                <a:gd name="T18" fmla="*/ 2112 w 2112"/>
                <a:gd name="T19" fmla="*/ 96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12"/>
                <a:gd name="T31" fmla="*/ 0 h 96"/>
                <a:gd name="T32" fmla="*/ 2112 w 2112"/>
                <a:gd name="T33" fmla="*/ 96 h 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12" h="96">
                  <a:moveTo>
                    <a:pt x="0" y="96"/>
                  </a:moveTo>
                  <a:lnTo>
                    <a:pt x="404" y="96"/>
                  </a:lnTo>
                  <a:lnTo>
                    <a:pt x="404" y="0"/>
                  </a:lnTo>
                  <a:lnTo>
                    <a:pt x="586" y="0"/>
                  </a:lnTo>
                  <a:lnTo>
                    <a:pt x="586" y="96"/>
                  </a:lnTo>
                  <a:lnTo>
                    <a:pt x="1460" y="96"/>
                  </a:lnTo>
                  <a:lnTo>
                    <a:pt x="1460" y="0"/>
                  </a:lnTo>
                  <a:lnTo>
                    <a:pt x="1632" y="0"/>
                  </a:lnTo>
                  <a:lnTo>
                    <a:pt x="1632" y="96"/>
                  </a:lnTo>
                  <a:lnTo>
                    <a:pt x="2112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542088" y="3835400"/>
            <a:ext cx="2611437" cy="889000"/>
            <a:chOff x="524" y="3078"/>
            <a:chExt cx="1645" cy="560"/>
          </a:xfrm>
        </p:grpSpPr>
        <p:grpSp>
          <p:nvGrpSpPr>
            <p:cNvPr id="23566" name="Group 38"/>
            <p:cNvGrpSpPr>
              <a:grpSpLocks/>
            </p:cNvGrpSpPr>
            <p:nvPr/>
          </p:nvGrpSpPr>
          <p:grpSpPr bwMode="auto">
            <a:xfrm>
              <a:off x="593" y="3078"/>
              <a:ext cx="854" cy="294"/>
              <a:chOff x="4224" y="2337"/>
              <a:chExt cx="854" cy="294"/>
            </a:xfrm>
          </p:grpSpPr>
          <p:sp>
            <p:nvSpPr>
              <p:cNvPr id="103463" name="Freeform 39"/>
              <p:cNvSpPr>
                <a:spLocks/>
              </p:cNvSpPr>
              <p:nvPr/>
            </p:nvSpPr>
            <p:spPr bwMode="auto">
              <a:xfrm>
                <a:off x="4224" y="2343"/>
                <a:ext cx="854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4" y="0"/>
                  </a:cxn>
                  <a:cxn ang="0">
                    <a:pos x="854" y="278"/>
                  </a:cxn>
                  <a:cxn ang="0">
                    <a:pos x="766" y="249"/>
                  </a:cxn>
                  <a:cxn ang="0">
                    <a:pos x="704" y="288"/>
                  </a:cxn>
                  <a:cxn ang="0">
                    <a:pos x="599" y="288"/>
                  </a:cxn>
                  <a:cxn ang="0">
                    <a:pos x="537" y="252"/>
                  </a:cxn>
                  <a:cxn ang="0">
                    <a:pos x="461" y="286"/>
                  </a:cxn>
                  <a:cxn ang="0">
                    <a:pos x="422" y="247"/>
                  </a:cxn>
                  <a:cxn ang="0">
                    <a:pos x="355" y="288"/>
                  </a:cxn>
                  <a:cxn ang="0">
                    <a:pos x="249" y="278"/>
                  </a:cxn>
                  <a:cxn ang="0">
                    <a:pos x="192" y="252"/>
                  </a:cxn>
                  <a:cxn ang="0">
                    <a:pos x="132" y="288"/>
                  </a:cxn>
                  <a:cxn ang="0">
                    <a:pos x="86" y="242"/>
                  </a:cxn>
                  <a:cxn ang="0">
                    <a:pos x="3" y="240"/>
                  </a:cxn>
                  <a:cxn ang="0">
                    <a:pos x="0" y="0"/>
                  </a:cxn>
                </a:cxnLst>
                <a:rect l="0" t="0" r="r" b="b"/>
                <a:pathLst>
                  <a:path w="854" h="288">
                    <a:moveTo>
                      <a:pt x="0" y="0"/>
                    </a:moveTo>
                    <a:lnTo>
                      <a:pt x="854" y="0"/>
                    </a:lnTo>
                    <a:lnTo>
                      <a:pt x="854" y="278"/>
                    </a:lnTo>
                    <a:lnTo>
                      <a:pt x="766" y="249"/>
                    </a:lnTo>
                    <a:lnTo>
                      <a:pt x="704" y="288"/>
                    </a:lnTo>
                    <a:lnTo>
                      <a:pt x="599" y="288"/>
                    </a:lnTo>
                    <a:lnTo>
                      <a:pt x="537" y="252"/>
                    </a:lnTo>
                    <a:lnTo>
                      <a:pt x="461" y="286"/>
                    </a:lnTo>
                    <a:lnTo>
                      <a:pt x="422" y="247"/>
                    </a:lnTo>
                    <a:lnTo>
                      <a:pt x="355" y="288"/>
                    </a:lnTo>
                    <a:lnTo>
                      <a:pt x="249" y="278"/>
                    </a:lnTo>
                    <a:lnTo>
                      <a:pt x="192" y="252"/>
                    </a:lnTo>
                    <a:lnTo>
                      <a:pt x="132" y="288"/>
                    </a:lnTo>
                    <a:lnTo>
                      <a:pt x="86" y="242"/>
                    </a:lnTo>
                    <a:lnTo>
                      <a:pt x="3" y="24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6" name="Text Box 40"/>
              <p:cNvSpPr txBox="1">
                <a:spLocks noChangeArrowheads="1"/>
              </p:cNvSpPr>
              <p:nvPr/>
            </p:nvSpPr>
            <p:spPr bwMode="auto">
              <a:xfrm>
                <a:off x="4300" y="2337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800" b="1">
                    <a:solidFill>
                      <a:schemeClr val="bg1"/>
                    </a:solidFill>
                    <a:latin typeface="Arial" charset="0"/>
                  </a:rPr>
                  <a:t>surface 1</a:t>
                </a:r>
              </a:p>
            </p:txBody>
          </p:sp>
        </p:grpSp>
        <p:grpSp>
          <p:nvGrpSpPr>
            <p:cNvPr id="23567" name="Group 41"/>
            <p:cNvGrpSpPr>
              <a:grpSpLocks/>
            </p:cNvGrpSpPr>
            <p:nvPr/>
          </p:nvGrpSpPr>
          <p:grpSpPr bwMode="auto">
            <a:xfrm>
              <a:off x="524" y="3350"/>
              <a:ext cx="854" cy="288"/>
              <a:chOff x="4215" y="2938"/>
              <a:chExt cx="854" cy="288"/>
            </a:xfrm>
          </p:grpSpPr>
          <p:sp>
            <p:nvSpPr>
              <p:cNvPr id="103466" name="Freeform 42"/>
              <p:cNvSpPr>
                <a:spLocks/>
              </p:cNvSpPr>
              <p:nvPr/>
            </p:nvSpPr>
            <p:spPr bwMode="auto">
              <a:xfrm rot="-10800000">
                <a:off x="4215" y="2938"/>
                <a:ext cx="854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4" y="0"/>
                  </a:cxn>
                  <a:cxn ang="0">
                    <a:pos x="854" y="278"/>
                  </a:cxn>
                  <a:cxn ang="0">
                    <a:pos x="766" y="249"/>
                  </a:cxn>
                  <a:cxn ang="0">
                    <a:pos x="704" y="288"/>
                  </a:cxn>
                  <a:cxn ang="0">
                    <a:pos x="599" y="288"/>
                  </a:cxn>
                  <a:cxn ang="0">
                    <a:pos x="537" y="252"/>
                  </a:cxn>
                  <a:cxn ang="0">
                    <a:pos x="461" y="286"/>
                  </a:cxn>
                  <a:cxn ang="0">
                    <a:pos x="422" y="247"/>
                  </a:cxn>
                  <a:cxn ang="0">
                    <a:pos x="355" y="288"/>
                  </a:cxn>
                  <a:cxn ang="0">
                    <a:pos x="249" y="278"/>
                  </a:cxn>
                  <a:cxn ang="0">
                    <a:pos x="192" y="252"/>
                  </a:cxn>
                  <a:cxn ang="0">
                    <a:pos x="132" y="288"/>
                  </a:cxn>
                  <a:cxn ang="0">
                    <a:pos x="86" y="242"/>
                  </a:cxn>
                  <a:cxn ang="0">
                    <a:pos x="3" y="240"/>
                  </a:cxn>
                  <a:cxn ang="0">
                    <a:pos x="0" y="0"/>
                  </a:cxn>
                </a:cxnLst>
                <a:rect l="0" t="0" r="r" b="b"/>
                <a:pathLst>
                  <a:path w="854" h="288">
                    <a:moveTo>
                      <a:pt x="0" y="0"/>
                    </a:moveTo>
                    <a:lnTo>
                      <a:pt x="854" y="0"/>
                    </a:lnTo>
                    <a:lnTo>
                      <a:pt x="854" y="278"/>
                    </a:lnTo>
                    <a:lnTo>
                      <a:pt x="766" y="249"/>
                    </a:lnTo>
                    <a:lnTo>
                      <a:pt x="704" y="288"/>
                    </a:lnTo>
                    <a:lnTo>
                      <a:pt x="599" y="288"/>
                    </a:lnTo>
                    <a:lnTo>
                      <a:pt x="537" y="252"/>
                    </a:lnTo>
                    <a:lnTo>
                      <a:pt x="461" y="286"/>
                    </a:lnTo>
                    <a:lnTo>
                      <a:pt x="422" y="247"/>
                    </a:lnTo>
                    <a:lnTo>
                      <a:pt x="355" y="288"/>
                    </a:lnTo>
                    <a:lnTo>
                      <a:pt x="249" y="278"/>
                    </a:lnTo>
                    <a:lnTo>
                      <a:pt x="192" y="252"/>
                    </a:lnTo>
                    <a:lnTo>
                      <a:pt x="132" y="288"/>
                    </a:lnTo>
                    <a:lnTo>
                      <a:pt x="86" y="242"/>
                    </a:lnTo>
                    <a:lnTo>
                      <a:pt x="3" y="24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574" name="Text Box 43"/>
              <p:cNvSpPr txBox="1">
                <a:spLocks noChangeArrowheads="1"/>
              </p:cNvSpPr>
              <p:nvPr/>
            </p:nvSpPr>
            <p:spPr bwMode="auto">
              <a:xfrm>
                <a:off x="4281" y="2980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r>
                  <a:rPr lang="en-US" altLang="en-US" sz="1800" b="1">
                    <a:solidFill>
                      <a:schemeClr val="bg1"/>
                    </a:solidFill>
                    <a:latin typeface="Arial" charset="0"/>
                  </a:rPr>
                  <a:t>surface 2</a:t>
                </a:r>
              </a:p>
            </p:txBody>
          </p:sp>
        </p:grpSp>
        <p:sp>
          <p:nvSpPr>
            <p:cNvPr id="23568" name="Oval 44"/>
            <p:cNvSpPr>
              <a:spLocks noChangeArrowheads="1"/>
            </p:cNvSpPr>
            <p:nvPr/>
          </p:nvSpPr>
          <p:spPr bwMode="auto">
            <a:xfrm>
              <a:off x="880" y="3341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9" name="Oval 45"/>
            <p:cNvSpPr>
              <a:spLocks noChangeArrowheads="1"/>
            </p:cNvSpPr>
            <p:nvPr/>
          </p:nvSpPr>
          <p:spPr bwMode="auto">
            <a:xfrm>
              <a:off x="689" y="3312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0" name="Oval 46"/>
            <p:cNvSpPr>
              <a:spLocks noChangeArrowheads="1"/>
            </p:cNvSpPr>
            <p:nvPr/>
          </p:nvSpPr>
          <p:spPr bwMode="auto">
            <a:xfrm>
              <a:off x="1016" y="3331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1" name="Oval 47"/>
            <p:cNvSpPr>
              <a:spLocks noChangeArrowheads="1"/>
            </p:cNvSpPr>
            <p:nvPr/>
          </p:nvSpPr>
          <p:spPr bwMode="auto">
            <a:xfrm>
              <a:off x="1217" y="3330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2" name="AutoShape 48"/>
            <p:cNvSpPr>
              <a:spLocks noChangeArrowheads="1"/>
            </p:cNvSpPr>
            <p:nvPr/>
          </p:nvSpPr>
          <p:spPr bwMode="auto">
            <a:xfrm>
              <a:off x="1449" y="3120"/>
              <a:ext cx="720" cy="2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376 h 21600"/>
                <a:gd name="T14" fmla="*/ 18900 w 21600"/>
                <a:gd name="T15" fmla="*/ 162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 2: Mechanics</a:t>
            </a:r>
            <a:b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0" dirty="0">
                <a:latin typeface="+mj-lt"/>
                <a:ea typeface="+mj-ea"/>
                <a:cs typeface="+mj-cs"/>
              </a:rPr>
              <a:t>2.2 – Forces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153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animBg="1"/>
      <p:bldP spid="103435" grpId="1" animBg="1"/>
      <p:bldP spid="103436" grpId="0" animBg="1"/>
      <p:bldP spid="103436" grpId="1" animBg="1"/>
      <p:bldP spid="103437" grpId="0" animBg="1"/>
      <p:bldP spid="103437" grpId="1" animBg="1"/>
      <p:bldP spid="103438" grpId="0" animBg="1"/>
      <p:bldP spid="103438" grpId="1" animBg="1"/>
      <p:bldP spid="103439" grpId="0" animBg="1"/>
      <p:bldP spid="1034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i="1" dirty="0">
                <a:solidFill>
                  <a:srgbClr val="333399"/>
                </a:solidFill>
                <a:latin typeface="+mn-lt"/>
                <a:ea typeface="Calibri" pitchFamily="34" charset="0"/>
                <a:cs typeface="Arial" charset="0"/>
              </a:rPr>
              <a:t>Describing solid friction by coefficients of friction 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Since there are two types of friction, static and dynamic, every pair of materials will have two coefficients of friction, </a:t>
            </a:r>
            <a:r>
              <a:rPr lang="en-US" altLang="en-US" sz="2400" i="1" dirty="0" err="1">
                <a:latin typeface="Arial" charset="0"/>
                <a:ea typeface="Calibri" pitchFamily="34" charset="0"/>
                <a:cs typeface="Arial" charset="0"/>
              </a:rPr>
              <a:t>μ</a:t>
            </a:r>
            <a:r>
              <a:rPr lang="en-US" altLang="en-US" sz="2400" baseline="-25000" dirty="0" err="1">
                <a:latin typeface="Arial" charset="0"/>
                <a:ea typeface="Calibri" pitchFamily="34" charset="0"/>
                <a:cs typeface="Arial" charset="0"/>
              </a:rPr>
              <a:t>s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 and </a:t>
            </a:r>
            <a:r>
              <a:rPr lang="en-US" altLang="en-US" sz="2400" i="1" dirty="0" err="1">
                <a:latin typeface="Arial" charset="0"/>
                <a:ea typeface="Calibri" pitchFamily="34" charset="0"/>
                <a:cs typeface="Arial" charset="0"/>
              </a:rPr>
              <a:t>μ</a:t>
            </a:r>
            <a:r>
              <a:rPr lang="en-US" altLang="en-US" sz="2400" baseline="-25000" dirty="0" err="1">
                <a:latin typeface="Arial" charset="0"/>
                <a:ea typeface="Calibri" pitchFamily="34" charset="0"/>
                <a:cs typeface="Arial" charset="0"/>
              </a:rPr>
              <a:t>d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In addition to the "roughness" or "smoothness" of the materials, the friction force depends, not surprisingly, on the normal force </a:t>
            </a:r>
            <a:r>
              <a:rPr lang="en-US" altLang="en-US" sz="2400" i="1" dirty="0">
                <a:latin typeface="Arial" charset="0"/>
                <a:ea typeface="Calibri" pitchFamily="34" charset="0"/>
                <a:cs typeface="Arial" charset="0"/>
              </a:rPr>
              <a:t>R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.</a:t>
            </a:r>
            <a:endParaRPr lang="en-US" altLang="en-US" sz="2400" b="1" dirty="0"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The harder the two surfaces are squished together (this is what the normal force measures) the more cold welds can form.</a:t>
            </a:r>
            <a:endParaRPr lang="en-US" altLang="en-US" sz="2400" b="1" dirty="0"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Here are the relationships between the friction force </a:t>
            </a:r>
            <a:r>
              <a:rPr lang="en-US" altLang="en-US" sz="2400" dirty="0" err="1">
                <a:latin typeface="Arial" charset="0"/>
                <a:ea typeface="Calibri" pitchFamily="34" charset="0"/>
                <a:cs typeface="Arial" charset="0"/>
              </a:rPr>
              <a:t>F</a:t>
            </a:r>
            <a:r>
              <a:rPr lang="en-US" altLang="en-US" sz="2400" i="1" baseline="-25000" dirty="0" err="1">
                <a:latin typeface="Arial" charset="0"/>
                <a:ea typeface="Calibri" pitchFamily="34" charset="0"/>
                <a:cs typeface="Arial" charset="0"/>
              </a:rPr>
              <a:t>f</a:t>
            </a: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</a:rPr>
              <a:t>, the coefficients of friction </a:t>
            </a:r>
            <a:r>
              <a:rPr lang="el-GR" altLang="en-US" sz="2400" i="1" dirty="0">
                <a:latin typeface="Arial" charset="0"/>
                <a:ea typeface="Calibri" pitchFamily="34" charset="0"/>
                <a:cs typeface="Courier New" pitchFamily="49" charset="0"/>
              </a:rPr>
              <a:t>μ</a:t>
            </a:r>
            <a:r>
              <a:rPr lang="en-US" altLang="en-US" sz="2400" dirty="0">
                <a:latin typeface="Arial" charset="0"/>
                <a:ea typeface="Calibri" pitchFamily="34" charset="0"/>
                <a:cs typeface="Courier New" pitchFamily="49" charset="0"/>
              </a:rPr>
              <a:t>, and the normal force </a:t>
            </a:r>
            <a:r>
              <a:rPr lang="en-US" altLang="en-US" sz="2400" i="1" dirty="0">
                <a:latin typeface="Arial" charset="0"/>
                <a:ea typeface="Calibri" pitchFamily="34" charset="0"/>
                <a:cs typeface="Courier New" pitchFamily="49" charset="0"/>
              </a:rPr>
              <a:t>R</a:t>
            </a:r>
            <a:r>
              <a:rPr lang="en-US" altLang="en-US" sz="2400" dirty="0">
                <a:latin typeface="Arial" charset="0"/>
                <a:ea typeface="Calibri" pitchFamily="34" charset="0"/>
                <a:cs typeface="Courier New" pitchFamily="49" charset="0"/>
              </a:rPr>
              <a:t>:</a:t>
            </a:r>
            <a:endParaRPr lang="en-US" altLang="en-US" sz="2400" b="1" dirty="0">
              <a:latin typeface="Arial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 2: Mechanics</a:t>
            </a:r>
            <a:b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0" dirty="0">
                <a:latin typeface="+mj-lt"/>
                <a:ea typeface="+mj-ea"/>
                <a:cs typeface="+mj-cs"/>
              </a:rPr>
              <a:t>2.2 – Forces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28675" y="6064250"/>
            <a:ext cx="7464425" cy="461963"/>
            <a:chOff x="828675" y="6032212"/>
            <a:chExt cx="7464425" cy="461963"/>
          </a:xfrm>
        </p:grpSpPr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965200" y="6041737"/>
              <a:ext cx="2341563" cy="41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en-US" sz="2400" i="1" dirty="0" err="1">
                  <a:latin typeface="+mn-lt"/>
                </a:rPr>
                <a:t>F</a:t>
              </a:r>
              <a:r>
                <a:rPr lang="en-US" altLang="en-US" sz="2400" baseline="-25000" dirty="0" err="1">
                  <a:latin typeface="+mn-lt"/>
                </a:rPr>
                <a:t>f</a:t>
              </a:r>
              <a:r>
                <a:rPr lang="en-US" altLang="en-US" sz="2400" dirty="0">
                  <a:latin typeface="+mn-lt"/>
                </a:rPr>
                <a:t> ≤ </a:t>
              </a:r>
              <a:r>
                <a:rPr lang="el-GR" altLang="en-US" sz="2400" i="1" dirty="0">
                  <a:latin typeface="+mn-lt"/>
                  <a:cs typeface="Courier New" pitchFamily="49" charset="0"/>
                </a:rPr>
                <a:t>μ</a:t>
              </a:r>
              <a:r>
                <a:rPr lang="en-US" altLang="en-US" sz="2400" i="1" baseline="-25000" dirty="0">
                  <a:latin typeface="+mn-lt"/>
                  <a:cs typeface="Courier New" pitchFamily="49" charset="0"/>
                </a:rPr>
                <a:t>s </a:t>
              </a:r>
              <a:r>
                <a:rPr lang="en-US" altLang="en-US" sz="2400" i="1" dirty="0">
                  <a:latin typeface="+mn-lt"/>
                  <a:cs typeface="Courier New" pitchFamily="49" charset="0"/>
                </a:rPr>
                <a:t>R</a:t>
              </a:r>
            </a:p>
          </p:txBody>
        </p:sp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6918325" y="6032212"/>
              <a:ext cx="1374775" cy="4619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+mn-lt"/>
                </a:rPr>
                <a:t>friction</a:t>
              </a:r>
            </a:p>
          </p:txBody>
        </p:sp>
        <p:sp>
          <p:nvSpPr>
            <p:cNvPr id="21" name="Rectangle 30"/>
            <p:cNvSpPr>
              <a:spLocks noChangeArrowheads="1"/>
            </p:cNvSpPr>
            <p:nvPr/>
          </p:nvSpPr>
          <p:spPr bwMode="auto">
            <a:xfrm>
              <a:off x="828675" y="6035387"/>
              <a:ext cx="7462838" cy="447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+mn-lt"/>
              </a:endParaRPr>
            </a:p>
          </p:txBody>
        </p:sp>
        <p:sp>
          <p:nvSpPr>
            <p:cNvPr id="22" name="Rectangle 33"/>
            <p:cNvSpPr>
              <a:spLocks noChangeArrowheads="1"/>
            </p:cNvSpPr>
            <p:nvPr/>
          </p:nvSpPr>
          <p:spPr bwMode="auto">
            <a:xfrm>
              <a:off x="3910013" y="6035387"/>
              <a:ext cx="2055812" cy="41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2400" i="1" dirty="0" err="1">
                  <a:latin typeface="+mn-lt"/>
                  <a:cs typeface="Courier New" pitchFamily="49" charset="0"/>
                </a:rPr>
                <a:t>F</a:t>
              </a:r>
              <a:r>
                <a:rPr lang="en-US" sz="2400" baseline="-25000" dirty="0" err="1">
                  <a:latin typeface="+mn-lt"/>
                  <a:cs typeface="Courier New" pitchFamily="49" charset="0"/>
                </a:rPr>
                <a:t>f</a:t>
              </a:r>
              <a:r>
                <a:rPr lang="en-US" sz="2400" dirty="0">
                  <a:latin typeface="+mn-lt"/>
                  <a:cs typeface="Courier New" pitchFamily="49" charset="0"/>
                </a:rPr>
                <a:t> = </a:t>
              </a:r>
              <a:r>
                <a:rPr lang="el-GR" altLang="en-US" sz="2400" i="1" dirty="0">
                  <a:latin typeface="+mn-lt"/>
                  <a:cs typeface="Courier New" pitchFamily="49" charset="0"/>
                </a:rPr>
                <a:t>μ</a:t>
              </a:r>
              <a:r>
                <a:rPr lang="en-US" altLang="en-US" sz="2400" baseline="-25000" dirty="0">
                  <a:latin typeface="+mn-lt"/>
                  <a:cs typeface="Courier New" pitchFamily="49" charset="0"/>
                </a:rPr>
                <a:t>d</a:t>
              </a:r>
              <a:r>
                <a:rPr lang="en-US" altLang="en-US" sz="2400" i="1" baseline="-25000" dirty="0">
                  <a:latin typeface="+mn-lt"/>
                  <a:cs typeface="Courier New" pitchFamily="49" charset="0"/>
                </a:rPr>
                <a:t> </a:t>
              </a:r>
              <a:r>
                <a:rPr lang="en-US" altLang="en-US" sz="2400" i="1" dirty="0">
                  <a:latin typeface="+mn-lt"/>
                  <a:cs typeface="Courier New" pitchFamily="49" charset="0"/>
                </a:rPr>
                <a:t>R</a:t>
              </a:r>
            </a:p>
          </p:txBody>
        </p:sp>
        <p:sp>
          <p:nvSpPr>
            <p:cNvPr id="23" name="Rectangle 34"/>
            <p:cNvSpPr>
              <a:spLocks noChangeArrowheads="1"/>
            </p:cNvSpPr>
            <p:nvPr/>
          </p:nvSpPr>
          <p:spPr bwMode="auto">
            <a:xfrm>
              <a:off x="2324100" y="6081425"/>
              <a:ext cx="1398588" cy="411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i="1" dirty="0">
                  <a:solidFill>
                    <a:srgbClr val="0070C0"/>
                  </a:solidFill>
                  <a:latin typeface="+mn-lt"/>
                  <a:cs typeface="Courier New" pitchFamily="49" charset="0"/>
                </a:rPr>
                <a:t>static</a:t>
              </a:r>
              <a:endParaRPr lang="en-US" sz="2400" baseline="-25000" dirty="0">
                <a:latin typeface="+mn-lt"/>
                <a:sym typeface="Symbol" pitchFamily="18" charset="2"/>
              </a:endParaRPr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5264150" y="6079837"/>
              <a:ext cx="1654175" cy="411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i="1" dirty="0">
                  <a:solidFill>
                    <a:srgbClr val="0070C0"/>
                  </a:solidFill>
                  <a:latin typeface="+mn-lt"/>
                  <a:cs typeface="Courier New" pitchFamily="49" charset="0"/>
                </a:rPr>
                <a:t>dynamic</a:t>
              </a:r>
              <a:endParaRPr lang="en-US" sz="2400" baseline="-25000" dirty="0">
                <a:latin typeface="+mn-lt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 2: Mechanics</a:t>
            </a:r>
            <a:b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0" dirty="0">
                <a:latin typeface="+mj-lt"/>
                <a:ea typeface="+mj-ea"/>
                <a:cs typeface="+mj-cs"/>
              </a:rPr>
              <a:t>2.2 – Forces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86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i="1">
                <a:solidFill>
                  <a:srgbClr val="333399"/>
                </a:solidFill>
                <a:latin typeface="Arial" charset="0"/>
                <a:ea typeface="Calibri" pitchFamily="34" charset="0"/>
                <a:cs typeface="Arial" charset="0"/>
              </a:rPr>
              <a:t>Describing solid friction by coefficients of friction </a:t>
            </a:r>
          </a:p>
        </p:txBody>
      </p:sp>
      <p:sp>
        <p:nvSpPr>
          <p:cNvPr id="67" name="Rectangle 4"/>
          <p:cNvSpPr>
            <a:spLocks noChangeArrowheads="1"/>
          </p:cNvSpPr>
          <p:nvPr/>
        </p:nvSpPr>
        <p:spPr bwMode="auto">
          <a:xfrm>
            <a:off x="698500" y="2054225"/>
            <a:ext cx="7761288" cy="4803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sym typeface="Symbol" pitchFamily="18" charset="2"/>
              </a:rPr>
              <a:t>EXAMPLE: </a:t>
            </a:r>
            <a:r>
              <a:rPr lang="en-US" altLang="en-US" sz="2400" dirty="0">
                <a:latin typeface="+mn-lt"/>
              </a:rPr>
              <a:t>A piece of wood with a coin on it is                 raised on one end until the coin just begins to                         slip.  The angle the wood makes with the                    horizontal is </a:t>
            </a:r>
            <a:r>
              <a:rPr lang="el-GR" altLang="en-US" sz="2400" i="1" dirty="0">
                <a:latin typeface="+mn-lt"/>
                <a:cs typeface="Courier New" pitchFamily="49" charset="0"/>
              </a:rPr>
              <a:t>θ</a:t>
            </a:r>
            <a:r>
              <a:rPr lang="en-US" altLang="en-US" sz="2400" dirty="0">
                <a:latin typeface="+mn-lt"/>
                <a:cs typeface="Courier New" pitchFamily="49" charset="0"/>
              </a:rPr>
              <a:t> = 15°. What is the                                  coefficient of static friction?</a:t>
            </a:r>
          </a:p>
          <a:p>
            <a:pPr>
              <a:spcBef>
                <a:spcPct val="20000"/>
              </a:spcBef>
              <a:defRPr/>
            </a:pPr>
            <a:endParaRPr lang="en-US" altLang="en-US" sz="2400" dirty="0">
              <a:latin typeface="+mn-lt"/>
              <a:cs typeface="Courier New" pitchFamily="49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ts val="4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ts val="4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ts val="4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 dirty="0">
                <a:latin typeface="+mn-lt"/>
              </a:rPr>
              <a:t>Thus the coefficient of static friction between the metal of the coin and the wood of the plank is 0.268.</a:t>
            </a:r>
          </a:p>
          <a:p>
            <a:pPr>
              <a:spcBef>
                <a:spcPct val="20000"/>
              </a:spcBef>
              <a:defRPr/>
            </a:pPr>
            <a:endParaRPr lang="en-US" altLang="en-US" sz="2400" dirty="0">
              <a:latin typeface="+mn-lt"/>
              <a:cs typeface="Courier New" pitchFamily="49" charset="0"/>
            </a:endParaRP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60950" y="3598863"/>
            <a:ext cx="3503613" cy="309562"/>
            <a:chOff x="2775" y="3289"/>
            <a:chExt cx="2207" cy="195"/>
          </a:xfrm>
        </p:grpSpPr>
        <p:sp>
          <p:nvSpPr>
            <p:cNvPr id="25658" name="Rectangle 7" descr="Medium wood"/>
            <p:cNvSpPr>
              <a:spLocks noChangeArrowheads="1"/>
            </p:cNvSpPr>
            <p:nvPr/>
          </p:nvSpPr>
          <p:spPr bwMode="auto">
            <a:xfrm>
              <a:off x="2775" y="3345"/>
              <a:ext cx="2207" cy="139"/>
            </a:xfrm>
            <a:prstGeom prst="rect">
              <a:avLst/>
            </a:prstGeom>
            <a:blipFill dpi="0" rotWithShape="1">
              <a:blip r:embed="rId9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59" name="Rectangle 8"/>
            <p:cNvSpPr>
              <a:spLocks noChangeArrowheads="1"/>
            </p:cNvSpPr>
            <p:nvPr/>
          </p:nvSpPr>
          <p:spPr bwMode="auto">
            <a:xfrm>
              <a:off x="4559" y="3289"/>
              <a:ext cx="312" cy="56"/>
            </a:xfrm>
            <a:prstGeom prst="rect">
              <a:avLst/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-175134">
            <a:off x="5059363" y="3497263"/>
            <a:ext cx="3503612" cy="309562"/>
            <a:chOff x="2775" y="3289"/>
            <a:chExt cx="2207" cy="195"/>
          </a:xfrm>
        </p:grpSpPr>
        <p:sp>
          <p:nvSpPr>
            <p:cNvPr id="25656" name="Rectangle 10" descr="Medium wood"/>
            <p:cNvSpPr>
              <a:spLocks noChangeArrowheads="1"/>
            </p:cNvSpPr>
            <p:nvPr/>
          </p:nvSpPr>
          <p:spPr bwMode="auto">
            <a:xfrm>
              <a:off x="2775" y="3345"/>
              <a:ext cx="2207" cy="139"/>
            </a:xfrm>
            <a:prstGeom prst="rect">
              <a:avLst/>
            </a:prstGeom>
            <a:blipFill dpi="0" rotWithShape="1">
              <a:blip r:embed="rId9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57" name="Rectangle 11"/>
            <p:cNvSpPr>
              <a:spLocks noChangeArrowheads="1"/>
            </p:cNvSpPr>
            <p:nvPr/>
          </p:nvSpPr>
          <p:spPr bwMode="auto">
            <a:xfrm>
              <a:off x="4559" y="3289"/>
              <a:ext cx="312" cy="56"/>
            </a:xfrm>
            <a:prstGeom prst="rect">
              <a:avLst/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-280295">
            <a:off x="5046663" y="3449638"/>
            <a:ext cx="3503612" cy="309562"/>
            <a:chOff x="2775" y="3289"/>
            <a:chExt cx="2207" cy="195"/>
          </a:xfrm>
        </p:grpSpPr>
        <p:sp>
          <p:nvSpPr>
            <p:cNvPr id="25654" name="Rectangle 13" descr="Medium wood"/>
            <p:cNvSpPr>
              <a:spLocks noChangeArrowheads="1"/>
            </p:cNvSpPr>
            <p:nvPr/>
          </p:nvSpPr>
          <p:spPr bwMode="auto">
            <a:xfrm>
              <a:off x="2775" y="3345"/>
              <a:ext cx="2207" cy="139"/>
            </a:xfrm>
            <a:prstGeom prst="rect">
              <a:avLst/>
            </a:prstGeom>
            <a:blipFill dpi="0" rotWithShape="1">
              <a:blip r:embed="rId9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55" name="Rectangle 14"/>
            <p:cNvSpPr>
              <a:spLocks noChangeArrowheads="1"/>
            </p:cNvSpPr>
            <p:nvPr/>
          </p:nvSpPr>
          <p:spPr bwMode="auto">
            <a:xfrm>
              <a:off x="4559" y="3289"/>
              <a:ext cx="312" cy="56"/>
            </a:xfrm>
            <a:prstGeom prst="rect">
              <a:avLst/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 rot="-385456">
            <a:off x="5032375" y="3382963"/>
            <a:ext cx="3503613" cy="309562"/>
            <a:chOff x="2775" y="3289"/>
            <a:chExt cx="2207" cy="195"/>
          </a:xfrm>
        </p:grpSpPr>
        <p:sp>
          <p:nvSpPr>
            <p:cNvPr id="25652" name="Rectangle 16" descr="Medium wood"/>
            <p:cNvSpPr>
              <a:spLocks noChangeArrowheads="1"/>
            </p:cNvSpPr>
            <p:nvPr/>
          </p:nvSpPr>
          <p:spPr bwMode="auto">
            <a:xfrm>
              <a:off x="2775" y="3345"/>
              <a:ext cx="2207" cy="139"/>
            </a:xfrm>
            <a:prstGeom prst="rect">
              <a:avLst/>
            </a:prstGeom>
            <a:blipFill dpi="0" rotWithShape="1">
              <a:blip r:embed="rId9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53" name="Rectangle 17"/>
            <p:cNvSpPr>
              <a:spLocks noChangeArrowheads="1"/>
            </p:cNvSpPr>
            <p:nvPr/>
          </p:nvSpPr>
          <p:spPr bwMode="auto">
            <a:xfrm>
              <a:off x="4559" y="3289"/>
              <a:ext cx="312" cy="56"/>
            </a:xfrm>
            <a:prstGeom prst="rect">
              <a:avLst/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7538" name="Rectangle 18" descr="Medium wood"/>
          <p:cNvSpPr>
            <a:spLocks noChangeArrowheads="1"/>
          </p:cNvSpPr>
          <p:nvPr/>
        </p:nvSpPr>
        <p:spPr bwMode="auto">
          <a:xfrm rot="-385456">
            <a:off x="5026025" y="3470275"/>
            <a:ext cx="3503613" cy="220663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 rot="-385456">
            <a:off x="7831138" y="3233738"/>
            <a:ext cx="495300" cy="88900"/>
          </a:xfrm>
          <a:prstGeom prst="rect">
            <a:avLst/>
          </a:prstGeom>
          <a:gradFill rotWithShape="1">
            <a:gsLst>
              <a:gs pos="0">
                <a:srgbClr val="666666"/>
              </a:gs>
              <a:gs pos="50000">
                <a:srgbClr val="DDDDDD"/>
              </a:gs>
              <a:gs pos="100000">
                <a:srgbClr val="6666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>
            <a:off x="5051425" y="3908425"/>
            <a:ext cx="3867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V="1">
            <a:off x="5018088" y="3444875"/>
            <a:ext cx="3933825" cy="452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2" name="Arc 22"/>
          <p:cNvSpPr>
            <a:spLocks/>
          </p:cNvSpPr>
          <p:nvPr/>
        </p:nvSpPr>
        <p:spPr bwMode="auto">
          <a:xfrm>
            <a:off x="4964113" y="3730625"/>
            <a:ext cx="1554162" cy="188913"/>
          </a:xfrm>
          <a:custGeom>
            <a:avLst/>
            <a:gdLst>
              <a:gd name="T0" fmla="*/ 2147483647 w 21600"/>
              <a:gd name="T1" fmla="*/ 0 h 2494"/>
              <a:gd name="T2" fmla="*/ 2147483647 w 21600"/>
              <a:gd name="T3" fmla="*/ 2147483647 h 2494"/>
              <a:gd name="T4" fmla="*/ 0 w 21600"/>
              <a:gd name="T5" fmla="*/ 2147483647 h 2494"/>
              <a:gd name="T6" fmla="*/ 0 60000 65536"/>
              <a:gd name="T7" fmla="*/ 0 60000 65536"/>
              <a:gd name="T8" fmla="*/ 0 60000 65536"/>
              <a:gd name="T9" fmla="*/ 0 w 21600"/>
              <a:gd name="T10" fmla="*/ 0 h 2494"/>
              <a:gd name="T11" fmla="*/ 21600 w 21600"/>
              <a:gd name="T12" fmla="*/ 2494 h 24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4" fill="none" extrusionOk="0">
                <a:moveTo>
                  <a:pt x="21455" y="0"/>
                </a:moveTo>
                <a:cubicBezTo>
                  <a:pt x="21551" y="827"/>
                  <a:pt x="21600" y="1660"/>
                  <a:pt x="21600" y="2494"/>
                </a:cubicBezTo>
              </a:path>
              <a:path w="21600" h="2494" stroke="0" extrusionOk="0">
                <a:moveTo>
                  <a:pt x="21455" y="0"/>
                </a:moveTo>
                <a:cubicBezTo>
                  <a:pt x="21551" y="827"/>
                  <a:pt x="21600" y="1660"/>
                  <a:pt x="21600" y="2494"/>
                </a:cubicBezTo>
                <a:lnTo>
                  <a:pt x="0" y="2494"/>
                </a:lnTo>
                <a:lnTo>
                  <a:pt x="2145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7054850" y="3567113"/>
            <a:ext cx="1228725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l-GR" altLang="en-US" sz="2400" i="1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θ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 = 15°</a:t>
            </a:r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450850" y="4413250"/>
            <a:ext cx="2759075" cy="4603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009999"/>
                </a:solidFill>
                <a:latin typeface="+mn-lt"/>
              </a:rPr>
              <a:t>R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cos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15</a:t>
            </a:r>
            <a:r>
              <a:rPr lang="en-US" altLang="en-US" sz="2400" dirty="0">
                <a:latin typeface="+mn-lt"/>
                <a:cs typeface="Arial" charset="0"/>
              </a:rPr>
              <a:t>° = 0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2262188" y="4721225"/>
            <a:ext cx="2246312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009999"/>
                </a:solidFill>
                <a:latin typeface="+mn-lt"/>
              </a:rPr>
              <a:t>R</a:t>
            </a:r>
            <a:r>
              <a:rPr lang="en-US" altLang="en-US" sz="2400" dirty="0">
                <a:latin typeface="+mn-lt"/>
              </a:rPr>
              <a:t> =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cos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15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</a:p>
        </p:txBody>
      </p:sp>
      <p:sp>
        <p:nvSpPr>
          <p:cNvPr id="107568" name="Text Box 48"/>
          <p:cNvSpPr txBox="1">
            <a:spLocks noChangeArrowheads="1"/>
          </p:cNvSpPr>
          <p:nvPr/>
        </p:nvSpPr>
        <p:spPr bwMode="auto">
          <a:xfrm>
            <a:off x="4676775" y="4419600"/>
            <a:ext cx="2741613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 err="1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en-US" sz="2400" baseline="-25000" dirty="0" err="1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sin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15</a:t>
            </a:r>
            <a:r>
              <a:rPr lang="en-US" altLang="en-US" sz="2400" dirty="0">
                <a:latin typeface="+mn-lt"/>
                <a:cs typeface="Arial" charset="0"/>
              </a:rPr>
              <a:t>° = 0</a:t>
            </a:r>
          </a:p>
        </p:txBody>
      </p:sp>
      <p:sp>
        <p:nvSpPr>
          <p:cNvPr id="107569" name="Text Box 49"/>
          <p:cNvSpPr txBox="1">
            <a:spLocks noChangeArrowheads="1"/>
          </p:cNvSpPr>
          <p:nvPr/>
        </p:nvSpPr>
        <p:spPr bwMode="auto">
          <a:xfrm>
            <a:off x="6407150" y="4706938"/>
            <a:ext cx="2228850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 err="1">
                <a:solidFill>
                  <a:srgbClr val="FF0000"/>
                </a:solidFill>
              </a:rPr>
              <a:t>F</a:t>
            </a:r>
            <a:r>
              <a:rPr lang="en-US" altLang="en-US" sz="2400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sz="2400" dirty="0">
                <a:latin typeface="+mn-lt"/>
              </a:rPr>
              <a:t> =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sin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15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1958975" y="5187950"/>
            <a:ext cx="1330325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 err="1">
                <a:solidFill>
                  <a:srgbClr val="FF0000"/>
                </a:solidFill>
              </a:rPr>
              <a:t>F</a:t>
            </a:r>
            <a:r>
              <a:rPr lang="en-US" altLang="en-US" sz="2400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sz="2400" dirty="0">
                <a:latin typeface="+mn-lt"/>
              </a:rPr>
              <a:t> = </a:t>
            </a:r>
            <a:r>
              <a:rPr lang="el-GR" altLang="en-US" sz="2400" i="1" dirty="0">
                <a:latin typeface="+mn-lt"/>
                <a:cs typeface="Courier New" pitchFamily="49" charset="0"/>
              </a:rPr>
              <a:t>μ</a:t>
            </a:r>
            <a:r>
              <a:rPr lang="en-US" altLang="en-US" sz="2400" baseline="-25000" dirty="0">
                <a:latin typeface="+mn-lt"/>
                <a:cs typeface="Courier New" pitchFamily="49" charset="0"/>
              </a:rPr>
              <a:t>s </a:t>
            </a:r>
            <a:r>
              <a:rPr lang="en-US" altLang="en-US" sz="2400" i="1" dirty="0">
                <a:latin typeface="+mn-lt"/>
                <a:cs typeface="Courier New" pitchFamily="49" charset="0"/>
              </a:rPr>
              <a:t>N</a:t>
            </a:r>
            <a:endParaRPr lang="el-GR" altLang="en-US" sz="2400" dirty="0">
              <a:latin typeface="+mn-lt"/>
              <a:cs typeface="Courier New" pitchFamily="49" charset="0"/>
            </a:endParaRP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698500" y="4006850"/>
            <a:ext cx="3690938" cy="460375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∑F</a:t>
            </a:r>
            <a:r>
              <a:rPr lang="en-US" altLang="en-US" sz="2400" i="1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y</a:t>
            </a:r>
            <a:r>
              <a:rPr lang="en-US" altLang="en-US" sz="2400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 </a:t>
            </a: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= 0</a:t>
            </a:r>
          </a:p>
        </p:txBody>
      </p:sp>
      <p:sp>
        <p:nvSpPr>
          <p:cNvPr id="107572" name="Text Box 52"/>
          <p:cNvSpPr txBox="1">
            <a:spLocks noChangeArrowheads="1"/>
          </p:cNvSpPr>
          <p:nvPr/>
        </p:nvSpPr>
        <p:spPr bwMode="auto">
          <a:xfrm>
            <a:off x="4633913" y="4006850"/>
            <a:ext cx="3824287" cy="460375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∑F</a:t>
            </a:r>
            <a:r>
              <a:rPr lang="en-US" altLang="en-US" sz="2400" i="1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x</a:t>
            </a:r>
            <a:r>
              <a:rPr lang="en-US" altLang="en-US" sz="2400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 </a:t>
            </a: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= 0</a:t>
            </a:r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>
            <a:off x="731838" y="5164138"/>
            <a:ext cx="76660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758825" y="5662613"/>
            <a:ext cx="3756025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sin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15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  <a:r>
              <a:rPr lang="en-US" altLang="en-US" sz="2400" dirty="0">
                <a:latin typeface="+mn-lt"/>
              </a:rPr>
              <a:t> = </a:t>
            </a:r>
            <a:r>
              <a:rPr lang="el-GR" altLang="en-US" sz="2400" i="1" dirty="0">
                <a:latin typeface="+mn-lt"/>
                <a:cs typeface="Courier New" pitchFamily="49" charset="0"/>
              </a:rPr>
              <a:t>μ</a:t>
            </a:r>
            <a:r>
              <a:rPr lang="en-US" altLang="en-US" sz="2400" baseline="-25000" dirty="0">
                <a:latin typeface="+mn-lt"/>
                <a:cs typeface="Courier New" pitchFamily="49" charset="0"/>
              </a:rPr>
              <a:t>s</a:t>
            </a:r>
            <a:r>
              <a:rPr lang="en-US" altLang="en-US" sz="2400" i="1" baseline="-25000" dirty="0">
                <a:latin typeface="+mn-lt"/>
                <a:cs typeface="Courier New" pitchFamily="49" charset="0"/>
              </a:rPr>
              <a:t>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cos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15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  <a:endParaRPr lang="el-GR" altLang="en-US" sz="2400" dirty="0">
              <a:latin typeface="+mn-lt"/>
              <a:cs typeface="Arial" charset="0"/>
            </a:endParaRP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6985000" y="5221288"/>
            <a:ext cx="1401763" cy="4603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latin typeface="+mn-lt"/>
                <a:cs typeface="Courier New" pitchFamily="49" charset="0"/>
              </a:rPr>
              <a:t>= </a:t>
            </a:r>
            <a:r>
              <a:rPr lang="en-US" altLang="en-US" sz="2400" dirty="0">
                <a:latin typeface="+mn-lt"/>
              </a:rPr>
              <a:t>tan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15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  <a:endParaRPr lang="el-GR" altLang="en-US" sz="2400" dirty="0">
              <a:latin typeface="+mn-lt"/>
            </a:endParaRPr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7007225" y="5735638"/>
            <a:ext cx="1220788" cy="4603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>
                <a:latin typeface="+mn-lt"/>
                <a:cs typeface="Courier New" pitchFamily="49" charset="0"/>
              </a:rPr>
              <a:t>= </a:t>
            </a:r>
            <a:r>
              <a:rPr lang="en-US" altLang="en-US" sz="2400">
                <a:latin typeface="+mn-lt"/>
              </a:rPr>
              <a:t>0.268</a:t>
            </a:r>
            <a:endParaRPr lang="el-GR" altLang="en-US" sz="2400">
              <a:latin typeface="+mn-lt"/>
            </a:endParaRPr>
          </a:p>
        </p:txBody>
      </p:sp>
      <p:sp>
        <p:nvSpPr>
          <p:cNvPr id="107577" name="Line 57"/>
          <p:cNvSpPr>
            <a:spLocks noChangeShapeType="1"/>
          </p:cNvSpPr>
          <p:nvPr/>
        </p:nvSpPr>
        <p:spPr bwMode="auto">
          <a:xfrm>
            <a:off x="4584700" y="5238750"/>
            <a:ext cx="0" cy="885825"/>
          </a:xfrm>
          <a:prstGeom prst="line">
            <a:avLst/>
          </a:prstGeom>
          <a:noFill/>
          <a:ln w="57150" cap="rnd">
            <a:solidFill>
              <a:schemeClr val="hlink"/>
            </a:solidFill>
            <a:prstDash val="sysDot"/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07578" name="Rectangle 58"/>
          <p:cNvSpPr>
            <a:spLocks noChangeArrowheads="1"/>
          </p:cNvSpPr>
          <p:nvPr/>
        </p:nvSpPr>
        <p:spPr bwMode="auto">
          <a:xfrm rot="-385456">
            <a:off x="7847013" y="3219450"/>
            <a:ext cx="495300" cy="88900"/>
          </a:xfrm>
          <a:prstGeom prst="rect">
            <a:avLst/>
          </a:prstGeom>
          <a:gradFill rotWithShape="1">
            <a:gsLst>
              <a:gs pos="0">
                <a:srgbClr val="666666"/>
              </a:gs>
              <a:gs pos="50000">
                <a:srgbClr val="DDDDDD"/>
              </a:gs>
              <a:gs pos="100000">
                <a:srgbClr val="6666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4795838" y="5140325"/>
            <a:ext cx="2416175" cy="830263"/>
            <a:chOff x="2472" y="3545"/>
            <a:chExt cx="1522" cy="523"/>
          </a:xfrm>
        </p:grpSpPr>
        <p:sp>
          <p:nvSpPr>
            <p:cNvPr id="25639" name="Text Box 61"/>
            <p:cNvSpPr txBox="1">
              <a:spLocks noChangeArrowheads="1"/>
            </p:cNvSpPr>
            <p:nvPr/>
          </p:nvSpPr>
          <p:spPr bwMode="auto">
            <a:xfrm>
              <a:off x="2905" y="3545"/>
              <a:ext cx="1089" cy="52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i="1" u="sng" dirty="0">
                  <a:latin typeface="+mn-lt"/>
                </a:rPr>
                <a:t>mg </a:t>
              </a:r>
              <a:r>
                <a:rPr lang="en-US" altLang="en-US" sz="2400" u="sng" dirty="0">
                  <a:latin typeface="+mn-lt"/>
                </a:rPr>
                <a:t>sin 15</a:t>
              </a:r>
              <a:r>
                <a:rPr lang="en-US" altLang="en-US" sz="2400" u="sng" dirty="0">
                  <a:latin typeface="+mn-lt"/>
                  <a:cs typeface="Arial" charset="0"/>
                </a:rPr>
                <a:t>°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i="1" dirty="0">
                  <a:latin typeface="+mn-lt"/>
                </a:rPr>
                <a:t>mg </a:t>
              </a:r>
              <a:r>
                <a:rPr lang="en-US" altLang="en-US" sz="2400" dirty="0" err="1">
                  <a:latin typeface="+mn-lt"/>
                </a:rPr>
                <a:t>cos</a:t>
              </a:r>
              <a:r>
                <a:rPr lang="en-US" altLang="en-US" sz="2400" dirty="0">
                  <a:latin typeface="+mn-lt"/>
                </a:rPr>
                <a:t> 15</a:t>
              </a:r>
              <a:r>
                <a:rPr lang="en-US" altLang="en-US" sz="2400" dirty="0">
                  <a:latin typeface="+mn-lt"/>
                  <a:cs typeface="Arial" charset="0"/>
                </a:rPr>
                <a:t>°</a:t>
              </a:r>
              <a:endParaRPr lang="el-GR" altLang="en-US" sz="2400" dirty="0">
                <a:latin typeface="+mn-lt"/>
                <a:cs typeface="Arial" charset="0"/>
              </a:endParaRPr>
            </a:p>
          </p:txBody>
        </p:sp>
        <p:sp>
          <p:nvSpPr>
            <p:cNvPr id="8" name="Text Box 62"/>
            <p:cNvSpPr txBox="1">
              <a:spLocks noChangeArrowheads="1"/>
            </p:cNvSpPr>
            <p:nvPr/>
          </p:nvSpPr>
          <p:spPr bwMode="auto">
            <a:xfrm>
              <a:off x="2472" y="3607"/>
              <a:ext cx="454" cy="29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l-GR" altLang="en-US" sz="2400" i="1" dirty="0">
                  <a:latin typeface="+mn-lt"/>
                  <a:cs typeface="Courier New" pitchFamily="49" charset="0"/>
                </a:rPr>
                <a:t>μ</a:t>
              </a:r>
              <a:r>
                <a:rPr lang="en-US" altLang="en-US" sz="2400" baseline="-25000" dirty="0">
                  <a:latin typeface="+mn-lt"/>
                  <a:cs typeface="Courier New" pitchFamily="49" charset="0"/>
                </a:rPr>
                <a:t>s</a:t>
              </a:r>
              <a:r>
                <a:rPr lang="en-US" altLang="en-US" sz="2400" i="1" dirty="0">
                  <a:latin typeface="+mn-lt"/>
                  <a:cs typeface="Courier New" pitchFamily="49" charset="0"/>
                </a:rPr>
                <a:t> </a:t>
              </a:r>
              <a:r>
                <a:rPr lang="en-US" altLang="en-US" sz="2400" dirty="0">
                  <a:latin typeface="+mn-lt"/>
                  <a:cs typeface="Courier New" pitchFamily="49" charset="0"/>
                </a:rPr>
                <a:t>=</a:t>
              </a:r>
              <a:endParaRPr lang="el-GR" altLang="en-US" sz="2400" dirty="0">
                <a:latin typeface="+mn-lt"/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7554913" y="533400"/>
            <a:ext cx="1452562" cy="1733550"/>
            <a:chOff x="818" y="2064"/>
            <a:chExt cx="915" cy="1092"/>
          </a:xfrm>
        </p:grpSpPr>
        <p:sp>
          <p:nvSpPr>
            <p:cNvPr id="10" name="Line 25"/>
            <p:cNvSpPr>
              <a:spLocks noChangeShapeType="1"/>
            </p:cNvSpPr>
            <p:nvPr/>
          </p:nvSpPr>
          <p:spPr bwMode="auto">
            <a:xfrm flipV="1">
              <a:off x="818" y="2655"/>
              <a:ext cx="79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H="1" flipV="1">
              <a:off x="1112" y="2162"/>
              <a:ext cx="123" cy="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Text Box 27"/>
            <p:cNvSpPr txBox="1">
              <a:spLocks noChangeArrowheads="1"/>
            </p:cNvSpPr>
            <p:nvPr/>
          </p:nvSpPr>
          <p:spPr bwMode="auto">
            <a:xfrm>
              <a:off x="1545" y="261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i="1">
                  <a:latin typeface="Arial" charset="0"/>
                </a:rPr>
                <a:t>x</a:t>
              </a:r>
            </a:p>
          </p:txBody>
        </p:sp>
        <p:sp>
          <p:nvSpPr>
            <p:cNvPr id="25649" name="Text Box 28"/>
            <p:cNvSpPr txBox="1">
              <a:spLocks noChangeArrowheads="1"/>
            </p:cNvSpPr>
            <p:nvPr/>
          </p:nvSpPr>
          <p:spPr bwMode="auto">
            <a:xfrm>
              <a:off x="1106" y="20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i="1">
                  <a:latin typeface="Arial" charset="0"/>
                </a:rPr>
                <a:t>y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7432675" y="455613"/>
            <a:ext cx="1576388" cy="2400300"/>
            <a:chOff x="1828" y="2495"/>
            <a:chExt cx="993" cy="1427"/>
          </a:xfrm>
        </p:grpSpPr>
        <p:sp>
          <p:nvSpPr>
            <p:cNvPr id="25647" name="Text Box 30"/>
            <p:cNvSpPr txBox="1">
              <a:spLocks noChangeArrowheads="1"/>
            </p:cNvSpPr>
            <p:nvPr/>
          </p:nvSpPr>
          <p:spPr bwMode="auto">
            <a:xfrm>
              <a:off x="1829" y="3684"/>
              <a:ext cx="982" cy="2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000" b="1" dirty="0">
                  <a:solidFill>
                    <a:schemeClr val="bg1"/>
                  </a:solidFill>
                  <a:latin typeface="+mn-lt"/>
                </a:rPr>
                <a:t>FBD, coin</a:t>
              </a:r>
            </a:p>
          </p:txBody>
        </p:sp>
        <p:grpSp>
          <p:nvGrpSpPr>
            <p:cNvPr id="25643" name="Group 31"/>
            <p:cNvGrpSpPr>
              <a:grpSpLocks/>
            </p:cNvGrpSpPr>
            <p:nvPr/>
          </p:nvGrpSpPr>
          <p:grpSpPr bwMode="auto">
            <a:xfrm>
              <a:off x="1828" y="2495"/>
              <a:ext cx="993" cy="1419"/>
              <a:chOff x="718" y="2504"/>
              <a:chExt cx="993" cy="1419"/>
            </a:xfrm>
          </p:grpSpPr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718" y="2504"/>
                <a:ext cx="993" cy="14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45" name="Oval 32"/>
              <p:cNvSpPr>
                <a:spLocks noChangeArrowheads="1"/>
              </p:cNvSpPr>
              <p:nvPr/>
            </p:nvSpPr>
            <p:spPr bwMode="auto">
              <a:xfrm>
                <a:off x="1127" y="3130"/>
                <a:ext cx="67" cy="6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448550" y="1614488"/>
            <a:ext cx="674688" cy="860425"/>
            <a:chOff x="110" y="3064"/>
            <a:chExt cx="425" cy="542"/>
          </a:xfrm>
        </p:grpSpPr>
        <p:sp>
          <p:nvSpPr>
            <p:cNvPr id="25640" name="Line 35"/>
            <p:cNvSpPr>
              <a:spLocks noChangeShapeType="1"/>
            </p:cNvSpPr>
            <p:nvPr/>
          </p:nvSpPr>
          <p:spPr bwMode="auto">
            <a:xfrm>
              <a:off x="535" y="3064"/>
              <a:ext cx="0" cy="4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Text Box 36"/>
            <p:cNvSpPr txBox="1">
              <a:spLocks noChangeArrowheads="1"/>
            </p:cNvSpPr>
            <p:nvPr/>
          </p:nvSpPr>
          <p:spPr bwMode="auto">
            <a:xfrm>
              <a:off x="110" y="3315"/>
              <a:ext cx="396" cy="29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i="1" dirty="0">
                  <a:latin typeface="+mn-lt"/>
                </a:rPr>
                <a:t>m</a:t>
              </a:r>
              <a:r>
                <a:rPr lang="en-US" altLang="en-US" sz="2400" b="1" dirty="0">
                  <a:latin typeface="+mn-lt"/>
                </a:rPr>
                <a:t>g</a:t>
              </a:r>
              <a:endParaRPr lang="en-US" altLang="en-US" sz="2400" i="1" dirty="0">
                <a:latin typeface="+mn-lt"/>
              </a:endParaRP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8161338" y="1035050"/>
            <a:ext cx="673100" cy="520700"/>
            <a:chOff x="542" y="2727"/>
            <a:chExt cx="424" cy="328"/>
          </a:xfrm>
        </p:grpSpPr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 flipV="1">
              <a:off x="542" y="3021"/>
              <a:ext cx="259" cy="3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Text Box 39"/>
            <p:cNvSpPr txBox="1">
              <a:spLocks noChangeArrowheads="1"/>
            </p:cNvSpPr>
            <p:nvPr/>
          </p:nvSpPr>
          <p:spPr bwMode="auto">
            <a:xfrm>
              <a:off x="688" y="2727"/>
              <a:ext cx="278" cy="29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b="1" dirty="0" err="1">
                  <a:solidFill>
                    <a:srgbClr val="FF3300"/>
                  </a:solidFill>
                  <a:latin typeface="+mn-lt"/>
                </a:rPr>
                <a:t>F</a:t>
              </a:r>
              <a:r>
                <a:rPr lang="en-US" altLang="en-US" sz="2400" b="1" baseline="-25000" dirty="0" err="1">
                  <a:solidFill>
                    <a:srgbClr val="FF3300"/>
                  </a:solidFill>
                  <a:latin typeface="+mn-lt"/>
                </a:rPr>
                <a:t>f</a:t>
              </a:r>
              <a:endParaRPr lang="en-US" altLang="en-US" sz="2400" dirty="0">
                <a:solidFill>
                  <a:srgbClr val="FF3300"/>
                </a:solidFill>
                <a:latin typeface="+mn-lt"/>
              </a:endParaRPr>
            </a:p>
          </p:txBody>
        </p:sp>
      </p:grp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8040688" y="735013"/>
            <a:ext cx="461962" cy="819150"/>
            <a:chOff x="485" y="2539"/>
            <a:chExt cx="291" cy="516"/>
          </a:xfrm>
        </p:grpSpPr>
        <p:sp>
          <p:nvSpPr>
            <p:cNvPr id="25636" name="Line 41"/>
            <p:cNvSpPr>
              <a:spLocks noChangeShapeType="1"/>
            </p:cNvSpPr>
            <p:nvPr/>
          </p:nvSpPr>
          <p:spPr bwMode="auto">
            <a:xfrm flipH="1" flipV="1">
              <a:off x="485" y="2646"/>
              <a:ext cx="58" cy="409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Text Box 42"/>
            <p:cNvSpPr txBox="1">
              <a:spLocks noChangeArrowheads="1"/>
            </p:cNvSpPr>
            <p:nvPr/>
          </p:nvSpPr>
          <p:spPr bwMode="auto">
            <a:xfrm>
              <a:off x="519" y="2539"/>
              <a:ext cx="257" cy="29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b="1" dirty="0">
                  <a:solidFill>
                    <a:srgbClr val="009999"/>
                  </a:solidFill>
                  <a:latin typeface="+mn-lt"/>
                </a:rPr>
                <a:t>R</a:t>
              </a:r>
              <a:endParaRPr lang="en-US" altLang="en-US" sz="2400" i="1" dirty="0">
                <a:solidFill>
                  <a:srgbClr val="009999"/>
                </a:solidFill>
                <a:latin typeface="+mn-lt"/>
              </a:endParaRPr>
            </a:p>
          </p:txBody>
        </p:sp>
      </p:grpSp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8415338" y="2009775"/>
            <a:ext cx="671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6600"/>
                </a:solidFill>
                <a:latin typeface="Arial" charset="0"/>
              </a:rPr>
              <a:t>15</a:t>
            </a:r>
            <a:r>
              <a:rPr lang="en-US" altLang="en-US" sz="2400">
                <a:solidFill>
                  <a:srgbClr val="CC6600"/>
                </a:solidFill>
                <a:latin typeface="Arial" charset="0"/>
                <a:cs typeface="Arial" charset="0"/>
              </a:rPr>
              <a:t>°</a:t>
            </a:r>
          </a:p>
        </p:txBody>
      </p:sp>
      <p:sp>
        <p:nvSpPr>
          <p:cNvPr id="107564" name="Arc 44"/>
          <p:cNvSpPr>
            <a:spLocks/>
          </p:cNvSpPr>
          <p:nvPr/>
        </p:nvSpPr>
        <p:spPr bwMode="auto">
          <a:xfrm>
            <a:off x="8142288" y="1920875"/>
            <a:ext cx="519112" cy="1365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CC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reaky do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reaky do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reaky do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33368 0.0497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24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68 0.04977 C -0.3507 0.0588 -0.40521 0.075 -0.43594 0.10463 C -0.46667 0.13426 -0.49618 0.17824 -0.51806 0.22685 C -0.53993 0.27546 -0.55573 0.33773 -0.56684 0.39653 C -0.57795 0.45532 -0.58091 0.5412 -0.58473 0.57917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2645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" dur="2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7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7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7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7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8" grpId="0" animBg="1"/>
      <p:bldP spid="107539" grpId="0" animBg="1"/>
      <p:bldP spid="107539" grpId="1" animBg="1"/>
      <p:bldP spid="107539" grpId="2" animBg="1"/>
      <p:bldP spid="107539" grpId="3" animBg="1"/>
      <p:bldP spid="107541" grpId="0" animBg="1"/>
      <p:bldP spid="107542" grpId="0" animBg="1"/>
      <p:bldP spid="107543" grpId="0"/>
      <p:bldP spid="107566" grpId="0"/>
      <p:bldP spid="107567" grpId="0"/>
      <p:bldP spid="107568" grpId="0"/>
      <p:bldP spid="107569" grpId="0"/>
      <p:bldP spid="107570" grpId="0"/>
      <p:bldP spid="107571" grpId="0" animBg="1"/>
      <p:bldP spid="107572" grpId="0" animBg="1"/>
      <p:bldP spid="107574" grpId="0"/>
      <p:bldP spid="107575" grpId="0"/>
      <p:bldP spid="107576" grpId="0"/>
      <p:bldP spid="107578" grpId="0" animBg="1"/>
      <p:bldP spid="107563" grpId="0"/>
      <p:bldP spid="1075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86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i="1">
                <a:solidFill>
                  <a:srgbClr val="333399"/>
                </a:solidFill>
                <a:latin typeface="Arial" charset="0"/>
                <a:ea typeface="Calibri" pitchFamily="34" charset="0"/>
                <a:cs typeface="Arial" charset="0"/>
              </a:rPr>
              <a:t>Describing solid friction by coefficients of friction </a:t>
            </a: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698500" y="2054225"/>
            <a:ext cx="7761288" cy="4803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sym typeface="Symbol" pitchFamily="18" charset="2"/>
              </a:rPr>
              <a:t>EXAMPLE: </a:t>
            </a:r>
            <a:r>
              <a:rPr lang="en-US" altLang="en-US" sz="2400" dirty="0">
                <a:latin typeface="+mn-lt"/>
              </a:rPr>
              <a:t>Now suppose the plank of wood is                  long enough</a:t>
            </a:r>
            <a:r>
              <a:rPr lang="en-US" altLang="en-US" sz="2400" dirty="0">
                <a:latin typeface="+mn-lt"/>
                <a:cs typeface="Courier New" pitchFamily="49" charset="0"/>
              </a:rPr>
              <a:t> so that you can lower it to the point          that the coin keeps slipping, but no longer accelerates (</a:t>
            </a:r>
            <a:r>
              <a:rPr lang="en-US" altLang="en-US" sz="2400" i="1" dirty="0">
                <a:latin typeface="+mn-lt"/>
                <a:cs typeface="Courier New" pitchFamily="49" charset="0"/>
              </a:rPr>
              <a:t>v</a:t>
            </a:r>
            <a:r>
              <a:rPr lang="en-US" altLang="en-US" sz="2400" dirty="0">
                <a:latin typeface="+mn-lt"/>
                <a:cs typeface="Courier New" pitchFamily="49" charset="0"/>
              </a:rPr>
              <a:t> = 0). </a:t>
            </a:r>
            <a:r>
              <a:rPr lang="en-US" altLang="en-US" sz="2400" dirty="0">
                <a:latin typeface="+mn-lt"/>
                <a:sym typeface="Symbol" pitchFamily="18" charset="2"/>
              </a:rPr>
              <a:t>If this new angle is 12</a:t>
            </a:r>
            <a:r>
              <a:rPr lang="en-US" altLang="en-US" sz="2400" dirty="0">
                <a:latin typeface="+mn-lt"/>
                <a:cs typeface="Courier New" pitchFamily="49" charset="0"/>
                <a:sym typeface="Symbol" pitchFamily="18" charset="2"/>
              </a:rPr>
              <a:t>°,</a:t>
            </a:r>
            <a:r>
              <a:rPr lang="en-US" altLang="en-US" sz="2400" dirty="0">
                <a:latin typeface="+mn-lt"/>
                <a:sym typeface="Symbol" pitchFamily="18" charset="2"/>
              </a:rPr>
              <a:t> w</a:t>
            </a:r>
            <a:r>
              <a:rPr lang="en-US" altLang="en-US" sz="2400" dirty="0">
                <a:latin typeface="+mn-lt"/>
                <a:cs typeface="Courier New" pitchFamily="49" charset="0"/>
              </a:rPr>
              <a:t>hat is the coefficient of dynamic friction?</a:t>
            </a:r>
          </a:p>
          <a:p>
            <a:pPr>
              <a:spcBef>
                <a:spcPct val="20000"/>
              </a:spcBef>
              <a:defRPr/>
            </a:pPr>
            <a:endParaRPr lang="en-US" altLang="en-US" sz="2400" dirty="0">
              <a:latin typeface="+mn-lt"/>
              <a:cs typeface="Courier New" pitchFamily="49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ts val="4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ts val="4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ts val="400"/>
              </a:spcBef>
              <a:defRPr/>
            </a:pPr>
            <a:endParaRPr lang="en-US" altLang="en-US" sz="240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Arial" charset="0"/>
                <a:sym typeface="Symbol" pitchFamily="18" charset="2"/>
              </a:rPr>
              <a:t></a:t>
            </a:r>
            <a:r>
              <a:rPr lang="en-US" altLang="en-US" sz="2400" dirty="0">
                <a:latin typeface="+mn-lt"/>
              </a:rPr>
              <a:t>Thus the coefficient of dynamic friction between the metal of the coin and the wood of the plank is 0.213.</a:t>
            </a:r>
          </a:p>
          <a:p>
            <a:pPr>
              <a:spcBef>
                <a:spcPct val="20000"/>
              </a:spcBef>
              <a:defRPr/>
            </a:pPr>
            <a:endParaRPr lang="en-US" altLang="en-US" sz="2400" dirty="0">
              <a:latin typeface="+mn-lt"/>
              <a:cs typeface="Courier New" pitchFamily="49" charset="0"/>
            </a:endParaRP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109572" name="Rectangle 4" descr="Medium wood"/>
          <p:cNvSpPr>
            <a:spLocks noChangeArrowheads="1"/>
          </p:cNvSpPr>
          <p:nvPr/>
        </p:nvSpPr>
        <p:spPr bwMode="auto">
          <a:xfrm rot="-280295">
            <a:off x="4770438" y="3730625"/>
            <a:ext cx="3503612" cy="220663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 rot="-280295">
            <a:off x="7585075" y="3535363"/>
            <a:ext cx="495300" cy="88900"/>
          </a:xfrm>
          <a:prstGeom prst="rect">
            <a:avLst/>
          </a:prstGeom>
          <a:gradFill rotWithShape="1">
            <a:gsLst>
              <a:gs pos="0">
                <a:srgbClr val="666666"/>
              </a:gs>
              <a:gs pos="50000">
                <a:srgbClr val="DDDDDD"/>
              </a:gs>
              <a:gs pos="100000">
                <a:srgbClr val="6666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4772025" y="4102100"/>
            <a:ext cx="38671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 flipV="1">
            <a:off x="4738688" y="3760788"/>
            <a:ext cx="3919537" cy="330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6" name="Arc 8"/>
          <p:cNvSpPr>
            <a:spLocks/>
          </p:cNvSpPr>
          <p:nvPr/>
        </p:nvSpPr>
        <p:spPr bwMode="auto">
          <a:xfrm>
            <a:off x="4684713" y="3963988"/>
            <a:ext cx="1554162" cy="149225"/>
          </a:xfrm>
          <a:custGeom>
            <a:avLst/>
            <a:gdLst>
              <a:gd name="T0" fmla="*/ 2147483647 w 21600"/>
              <a:gd name="T1" fmla="*/ 0 h 2494"/>
              <a:gd name="T2" fmla="*/ 2147483647 w 21600"/>
              <a:gd name="T3" fmla="*/ 534234415 h 2494"/>
              <a:gd name="T4" fmla="*/ 0 w 21600"/>
              <a:gd name="T5" fmla="*/ 534234415 h 2494"/>
              <a:gd name="T6" fmla="*/ 0 60000 65536"/>
              <a:gd name="T7" fmla="*/ 0 60000 65536"/>
              <a:gd name="T8" fmla="*/ 0 60000 65536"/>
              <a:gd name="T9" fmla="*/ 0 w 21600"/>
              <a:gd name="T10" fmla="*/ 0 h 2494"/>
              <a:gd name="T11" fmla="*/ 21600 w 21600"/>
              <a:gd name="T12" fmla="*/ 2494 h 24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4" fill="none" extrusionOk="0">
                <a:moveTo>
                  <a:pt x="21455" y="0"/>
                </a:moveTo>
                <a:cubicBezTo>
                  <a:pt x="21551" y="827"/>
                  <a:pt x="21600" y="1660"/>
                  <a:pt x="21600" y="2494"/>
                </a:cubicBezTo>
              </a:path>
              <a:path w="21600" h="2494" stroke="0" extrusionOk="0">
                <a:moveTo>
                  <a:pt x="21455" y="0"/>
                </a:moveTo>
                <a:cubicBezTo>
                  <a:pt x="21551" y="827"/>
                  <a:pt x="21600" y="1660"/>
                  <a:pt x="21600" y="2494"/>
                </a:cubicBezTo>
                <a:lnTo>
                  <a:pt x="0" y="2494"/>
                </a:lnTo>
                <a:lnTo>
                  <a:pt x="2145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7481888" y="3768725"/>
            <a:ext cx="1228725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l-GR" altLang="en-US" sz="2400" i="1" dirty="0">
                <a:latin typeface="+mn-lt"/>
                <a:cs typeface="Courier New" pitchFamily="49" charset="0"/>
              </a:rPr>
              <a:t>θ</a:t>
            </a:r>
            <a:r>
              <a:rPr lang="en-US" altLang="en-US" sz="2400" dirty="0">
                <a:latin typeface="+mn-lt"/>
                <a:cs typeface="Courier New" pitchFamily="49" charset="0"/>
              </a:rPr>
              <a:t> = 12°</a:t>
            </a: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441325" y="4576763"/>
            <a:ext cx="2759075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009999"/>
                </a:solidFill>
                <a:latin typeface="+mn-lt"/>
              </a:rPr>
              <a:t>R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cos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12</a:t>
            </a:r>
            <a:r>
              <a:rPr lang="en-US" altLang="en-US" sz="2400" dirty="0">
                <a:latin typeface="+mn-lt"/>
                <a:cs typeface="Arial" charset="0"/>
              </a:rPr>
              <a:t>° = 0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249488" y="4879975"/>
            <a:ext cx="2246312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009999"/>
                </a:solidFill>
                <a:latin typeface="+mn-lt"/>
              </a:rPr>
              <a:t>R</a:t>
            </a:r>
            <a:r>
              <a:rPr lang="en-US" altLang="en-US" sz="2400" dirty="0">
                <a:latin typeface="+mn-lt"/>
              </a:rPr>
              <a:t> =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cos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12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4448175" y="4557713"/>
            <a:ext cx="2741613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 err="1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en-US" sz="2400" baseline="-25000" dirty="0" err="1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en-US" sz="2400" dirty="0">
                <a:latin typeface="+mn-lt"/>
              </a:rPr>
              <a:t> –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sin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12</a:t>
            </a:r>
            <a:r>
              <a:rPr lang="en-US" altLang="en-US" sz="2400" dirty="0">
                <a:latin typeface="+mn-lt"/>
                <a:cs typeface="Arial" charset="0"/>
              </a:rPr>
              <a:t>° = 0</a:t>
            </a:r>
          </a:p>
        </p:txBody>
      </p:sp>
      <p:sp>
        <p:nvSpPr>
          <p:cNvPr id="109603" name="Text Box 35"/>
          <p:cNvSpPr txBox="1">
            <a:spLocks noChangeArrowheads="1"/>
          </p:cNvSpPr>
          <p:nvPr/>
        </p:nvSpPr>
        <p:spPr bwMode="auto">
          <a:xfrm>
            <a:off x="6169025" y="4865688"/>
            <a:ext cx="2228850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 err="1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en-US" sz="2400" i="1" baseline="-25000" dirty="0" err="1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en-US" sz="2400" dirty="0">
                <a:latin typeface="+mn-lt"/>
              </a:rPr>
              <a:t> =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sin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12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1817688" y="5359400"/>
            <a:ext cx="1398587" cy="4603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 err="1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en-US" sz="2400" baseline="-25000" dirty="0" err="1">
                <a:solidFill>
                  <a:srgbClr val="FF0000"/>
                </a:solidFill>
                <a:latin typeface="+mn-lt"/>
              </a:rPr>
              <a:t>d</a:t>
            </a:r>
            <a:r>
              <a:rPr lang="en-US" altLang="en-US" sz="2400" dirty="0">
                <a:latin typeface="+mn-lt"/>
              </a:rPr>
              <a:t> = </a:t>
            </a:r>
            <a:r>
              <a:rPr lang="el-GR" altLang="en-US" sz="2400" i="1" dirty="0">
                <a:latin typeface="+mn-lt"/>
                <a:cs typeface="Courier New" pitchFamily="49" charset="0"/>
              </a:rPr>
              <a:t>μ</a:t>
            </a:r>
            <a:r>
              <a:rPr lang="en-US" altLang="en-US" sz="2400" baseline="-25000" dirty="0">
                <a:latin typeface="+mn-lt"/>
                <a:cs typeface="Courier New" pitchFamily="49" charset="0"/>
              </a:rPr>
              <a:t>d </a:t>
            </a:r>
            <a:r>
              <a:rPr lang="en-US" altLang="en-US" sz="2400" i="1" dirty="0">
                <a:solidFill>
                  <a:srgbClr val="009999"/>
                </a:solidFill>
                <a:latin typeface="+mn-lt"/>
                <a:cs typeface="Courier New" pitchFamily="49" charset="0"/>
              </a:rPr>
              <a:t>R</a:t>
            </a:r>
            <a:endParaRPr lang="el-GR" altLang="en-US" sz="2400" dirty="0">
              <a:solidFill>
                <a:srgbClr val="009999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09605" name="Text Box 37"/>
          <p:cNvSpPr txBox="1">
            <a:spLocks noChangeArrowheads="1"/>
          </p:cNvSpPr>
          <p:nvPr/>
        </p:nvSpPr>
        <p:spPr bwMode="auto">
          <a:xfrm>
            <a:off x="711200" y="4186238"/>
            <a:ext cx="3590925" cy="461962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∑F</a:t>
            </a:r>
            <a:r>
              <a:rPr lang="en-US" altLang="en-US" sz="2400" i="1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y</a:t>
            </a:r>
            <a:r>
              <a:rPr lang="en-US" altLang="en-US" sz="2400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 </a:t>
            </a: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= 0</a:t>
            </a: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4495800" y="4184650"/>
            <a:ext cx="3941763" cy="461963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∑F</a:t>
            </a:r>
            <a:r>
              <a:rPr lang="en-US" altLang="en-US" sz="2400" i="1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x</a:t>
            </a:r>
            <a:r>
              <a:rPr lang="en-US" altLang="en-US" sz="2400" baseline="-25000">
                <a:solidFill>
                  <a:schemeClr val="bg1"/>
                </a:solidFill>
                <a:latin typeface="+mn-lt"/>
                <a:cs typeface="Courier New" pitchFamily="49" charset="0"/>
              </a:rPr>
              <a:t> </a:t>
            </a:r>
            <a:r>
              <a:rPr lang="en-US" altLang="en-US" sz="2400">
                <a:solidFill>
                  <a:schemeClr val="bg1"/>
                </a:solidFill>
                <a:latin typeface="+mn-lt"/>
                <a:cs typeface="Courier New" pitchFamily="49" charset="0"/>
              </a:rPr>
              <a:t>= 0</a:t>
            </a:r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>
            <a:off x="723900" y="5365750"/>
            <a:ext cx="77343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09608" name="Text Box 40"/>
          <p:cNvSpPr txBox="1">
            <a:spLocks noChangeArrowheads="1"/>
          </p:cNvSpPr>
          <p:nvPr/>
        </p:nvSpPr>
        <p:spPr bwMode="auto">
          <a:xfrm>
            <a:off x="730250" y="5703888"/>
            <a:ext cx="3767138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sin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12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  <a:r>
              <a:rPr lang="en-US" altLang="en-US" sz="2400" dirty="0">
                <a:latin typeface="+mn-lt"/>
              </a:rPr>
              <a:t> = </a:t>
            </a:r>
            <a:r>
              <a:rPr lang="el-GR" altLang="en-US" sz="2400" i="1" dirty="0">
                <a:latin typeface="+mn-lt"/>
                <a:cs typeface="Courier New" pitchFamily="49" charset="0"/>
              </a:rPr>
              <a:t>μ</a:t>
            </a:r>
            <a:r>
              <a:rPr lang="en-US" altLang="en-US" sz="2400" baseline="-25000" dirty="0">
                <a:latin typeface="+mn-lt"/>
                <a:cs typeface="Courier New" pitchFamily="49" charset="0"/>
              </a:rPr>
              <a:t>d </a:t>
            </a:r>
            <a:r>
              <a:rPr lang="en-US" altLang="en-US" sz="2400" i="1" dirty="0">
                <a:latin typeface="+mn-lt"/>
              </a:rPr>
              <a:t>mg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cos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12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  <a:endParaRPr lang="el-GR" altLang="en-US" sz="2400" dirty="0">
              <a:latin typeface="+mn-lt"/>
              <a:cs typeface="Arial" charset="0"/>
            </a:endParaRPr>
          </a:p>
        </p:txBody>
      </p:sp>
      <p:sp>
        <p:nvSpPr>
          <p:cNvPr id="109609" name="Text Box 41"/>
          <p:cNvSpPr txBox="1">
            <a:spLocks noChangeArrowheads="1"/>
          </p:cNvSpPr>
          <p:nvPr/>
        </p:nvSpPr>
        <p:spPr bwMode="auto">
          <a:xfrm>
            <a:off x="4654550" y="5535613"/>
            <a:ext cx="2144713" cy="461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latin typeface="+mn-lt"/>
                <a:sym typeface="Symbol" pitchFamily="18" charset="2"/>
              </a:rPr>
              <a:t></a:t>
            </a:r>
            <a:r>
              <a:rPr lang="en-US" altLang="en-US" sz="2400" i="1" dirty="0">
                <a:latin typeface="+mn-lt"/>
                <a:sym typeface="Symbol" pitchFamily="18" charset="2"/>
              </a:rPr>
              <a:t> </a:t>
            </a:r>
            <a:r>
              <a:rPr lang="el-GR" altLang="en-US" sz="2400" i="1" dirty="0">
                <a:latin typeface="+mn-lt"/>
                <a:cs typeface="Courier New" pitchFamily="49" charset="0"/>
              </a:rPr>
              <a:t>μ</a:t>
            </a:r>
            <a:r>
              <a:rPr lang="en-US" altLang="en-US" sz="2400" baseline="-25000" dirty="0">
                <a:latin typeface="+mn-lt"/>
                <a:cs typeface="Courier New" pitchFamily="49" charset="0"/>
              </a:rPr>
              <a:t>d</a:t>
            </a:r>
            <a:r>
              <a:rPr lang="en-US" altLang="en-US" sz="2400" i="1" dirty="0">
                <a:latin typeface="+mn-lt"/>
                <a:cs typeface="Courier New" pitchFamily="49" charset="0"/>
              </a:rPr>
              <a:t> </a:t>
            </a:r>
            <a:r>
              <a:rPr lang="en-US" altLang="en-US" sz="2400" dirty="0">
                <a:latin typeface="+mn-lt"/>
                <a:cs typeface="Courier New" pitchFamily="49" charset="0"/>
              </a:rPr>
              <a:t>= </a:t>
            </a:r>
            <a:r>
              <a:rPr lang="en-US" altLang="en-US" sz="2400" dirty="0">
                <a:latin typeface="+mn-lt"/>
              </a:rPr>
              <a:t>tan</a:t>
            </a:r>
            <a:r>
              <a:rPr lang="en-US" altLang="en-US" sz="2400" baseline="-25000" dirty="0"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12</a:t>
            </a:r>
            <a:r>
              <a:rPr lang="en-US" altLang="en-US" sz="2400" dirty="0">
                <a:latin typeface="+mn-lt"/>
                <a:cs typeface="Arial" charset="0"/>
              </a:rPr>
              <a:t>°</a:t>
            </a:r>
            <a:endParaRPr lang="el-GR" altLang="en-US" sz="2400" dirty="0">
              <a:latin typeface="+mn-lt"/>
            </a:endParaRPr>
          </a:p>
        </p:txBody>
      </p:sp>
      <p:sp>
        <p:nvSpPr>
          <p:cNvPr id="109610" name="Text Box 42"/>
          <p:cNvSpPr txBox="1">
            <a:spLocks noChangeArrowheads="1"/>
          </p:cNvSpPr>
          <p:nvPr/>
        </p:nvSpPr>
        <p:spPr bwMode="auto">
          <a:xfrm>
            <a:off x="6726238" y="5537200"/>
            <a:ext cx="121920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latin typeface="+mn-lt"/>
                <a:cs typeface="Courier New" pitchFamily="49" charset="0"/>
              </a:rPr>
              <a:t>= </a:t>
            </a:r>
            <a:r>
              <a:rPr lang="en-US" altLang="en-US" sz="2400" dirty="0">
                <a:latin typeface="+mn-lt"/>
              </a:rPr>
              <a:t>0.213</a:t>
            </a:r>
            <a:endParaRPr lang="el-GR" altLang="en-US" sz="2400" dirty="0">
              <a:latin typeface="+mn-lt"/>
            </a:endParaRPr>
          </a:p>
        </p:txBody>
      </p:sp>
      <p:sp>
        <p:nvSpPr>
          <p:cNvPr id="109611" name="Line 43"/>
          <p:cNvSpPr>
            <a:spLocks noChangeShapeType="1"/>
          </p:cNvSpPr>
          <p:nvPr/>
        </p:nvSpPr>
        <p:spPr bwMode="auto">
          <a:xfrm>
            <a:off x="4457700" y="5467350"/>
            <a:ext cx="0" cy="593725"/>
          </a:xfrm>
          <a:prstGeom prst="line">
            <a:avLst/>
          </a:prstGeom>
          <a:noFill/>
          <a:ln w="57150" cap="rnd">
            <a:solidFill>
              <a:schemeClr val="hlink"/>
            </a:solidFill>
            <a:prstDash val="sysDot"/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Topic 2: Mechanics</a:t>
            </a:r>
            <a:b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0" dirty="0">
                <a:latin typeface="+mj-lt"/>
                <a:ea typeface="+mj-ea"/>
                <a:cs typeface="+mj-cs"/>
              </a:rPr>
              <a:t>2.2 – Forces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554913" y="533400"/>
            <a:ext cx="1452562" cy="1733550"/>
            <a:chOff x="818" y="2064"/>
            <a:chExt cx="915" cy="1092"/>
          </a:xfrm>
        </p:grpSpPr>
        <p:sp>
          <p:nvSpPr>
            <p:cNvPr id="26664" name="Line 25"/>
            <p:cNvSpPr>
              <a:spLocks noChangeShapeType="1"/>
            </p:cNvSpPr>
            <p:nvPr/>
          </p:nvSpPr>
          <p:spPr bwMode="auto">
            <a:xfrm flipV="1">
              <a:off x="818" y="2655"/>
              <a:ext cx="79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Line 26"/>
            <p:cNvSpPr>
              <a:spLocks noChangeShapeType="1"/>
            </p:cNvSpPr>
            <p:nvPr/>
          </p:nvSpPr>
          <p:spPr bwMode="auto">
            <a:xfrm flipH="1" flipV="1">
              <a:off x="1112" y="2162"/>
              <a:ext cx="123" cy="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Text Box 27"/>
            <p:cNvSpPr txBox="1">
              <a:spLocks noChangeArrowheads="1"/>
            </p:cNvSpPr>
            <p:nvPr/>
          </p:nvSpPr>
          <p:spPr bwMode="auto">
            <a:xfrm>
              <a:off x="1545" y="261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i="1">
                  <a:latin typeface="Arial" charset="0"/>
                </a:rPr>
                <a:t>x</a:t>
              </a:r>
            </a:p>
          </p:txBody>
        </p:sp>
        <p:sp>
          <p:nvSpPr>
            <p:cNvPr id="26667" name="Text Box 28"/>
            <p:cNvSpPr txBox="1">
              <a:spLocks noChangeArrowheads="1"/>
            </p:cNvSpPr>
            <p:nvPr/>
          </p:nvSpPr>
          <p:spPr bwMode="auto">
            <a:xfrm>
              <a:off x="1106" y="20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/>
              <a:r>
                <a:rPr lang="en-US" altLang="en-US" sz="1800" i="1">
                  <a:latin typeface="Arial" charset="0"/>
                </a:rPr>
                <a:t>y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432675" y="455613"/>
            <a:ext cx="1576388" cy="2400300"/>
            <a:chOff x="1828" y="2495"/>
            <a:chExt cx="993" cy="1427"/>
          </a:xfrm>
        </p:grpSpPr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1829" y="3684"/>
              <a:ext cx="982" cy="2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000" b="1" dirty="0">
                  <a:solidFill>
                    <a:schemeClr val="bg1"/>
                  </a:solidFill>
                  <a:latin typeface="+mn-lt"/>
                </a:rPr>
                <a:t>FBD, coin</a:t>
              </a:r>
            </a:p>
          </p:txBody>
        </p:sp>
        <p:grpSp>
          <p:nvGrpSpPr>
            <p:cNvPr id="26661" name="Group 31"/>
            <p:cNvGrpSpPr>
              <a:grpSpLocks/>
            </p:cNvGrpSpPr>
            <p:nvPr/>
          </p:nvGrpSpPr>
          <p:grpSpPr bwMode="auto">
            <a:xfrm>
              <a:off x="1828" y="2495"/>
              <a:ext cx="993" cy="1419"/>
              <a:chOff x="718" y="2504"/>
              <a:chExt cx="993" cy="1419"/>
            </a:xfrm>
          </p:grpSpPr>
          <p:sp>
            <p:nvSpPr>
              <p:cNvPr id="26662" name="Rectangle 33"/>
              <p:cNvSpPr>
                <a:spLocks noChangeArrowheads="1"/>
              </p:cNvSpPr>
              <p:nvPr/>
            </p:nvSpPr>
            <p:spPr bwMode="auto">
              <a:xfrm>
                <a:off x="718" y="2504"/>
                <a:ext cx="993" cy="14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63" name="Oval 32"/>
              <p:cNvSpPr>
                <a:spLocks noChangeArrowheads="1"/>
              </p:cNvSpPr>
              <p:nvPr/>
            </p:nvSpPr>
            <p:spPr bwMode="auto">
              <a:xfrm>
                <a:off x="1127" y="3130"/>
                <a:ext cx="67" cy="6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7448550" y="1614488"/>
            <a:ext cx="674688" cy="860425"/>
            <a:chOff x="110" y="3064"/>
            <a:chExt cx="425" cy="542"/>
          </a:xfrm>
        </p:grpSpPr>
        <p:sp>
          <p:nvSpPr>
            <p:cNvPr id="26658" name="Line 35"/>
            <p:cNvSpPr>
              <a:spLocks noChangeShapeType="1"/>
            </p:cNvSpPr>
            <p:nvPr/>
          </p:nvSpPr>
          <p:spPr bwMode="auto">
            <a:xfrm>
              <a:off x="535" y="3064"/>
              <a:ext cx="0" cy="4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36"/>
            <p:cNvSpPr txBox="1">
              <a:spLocks noChangeArrowheads="1"/>
            </p:cNvSpPr>
            <p:nvPr/>
          </p:nvSpPr>
          <p:spPr bwMode="auto">
            <a:xfrm>
              <a:off x="110" y="3315"/>
              <a:ext cx="396" cy="29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i="1" dirty="0">
                  <a:latin typeface="+mn-lt"/>
                </a:rPr>
                <a:t>m</a:t>
              </a:r>
              <a:r>
                <a:rPr lang="en-US" altLang="en-US" sz="2400" b="1" dirty="0">
                  <a:latin typeface="+mn-lt"/>
                </a:rPr>
                <a:t>g</a:t>
              </a:r>
              <a:endParaRPr lang="en-US" altLang="en-US" sz="2400" i="1" dirty="0">
                <a:latin typeface="+mn-lt"/>
              </a:endParaRP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161338" y="1035050"/>
            <a:ext cx="673100" cy="520700"/>
            <a:chOff x="542" y="2727"/>
            <a:chExt cx="424" cy="328"/>
          </a:xfrm>
        </p:grpSpPr>
        <p:sp>
          <p:nvSpPr>
            <p:cNvPr id="26656" name="Line 38"/>
            <p:cNvSpPr>
              <a:spLocks noChangeShapeType="1"/>
            </p:cNvSpPr>
            <p:nvPr/>
          </p:nvSpPr>
          <p:spPr bwMode="auto">
            <a:xfrm flipV="1">
              <a:off x="542" y="3021"/>
              <a:ext cx="259" cy="3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39"/>
            <p:cNvSpPr txBox="1">
              <a:spLocks noChangeArrowheads="1"/>
            </p:cNvSpPr>
            <p:nvPr/>
          </p:nvSpPr>
          <p:spPr bwMode="auto">
            <a:xfrm>
              <a:off x="688" y="2727"/>
              <a:ext cx="278" cy="29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b="1" dirty="0" err="1">
                  <a:solidFill>
                    <a:srgbClr val="FF3300"/>
                  </a:solidFill>
                  <a:latin typeface="+mn-lt"/>
                </a:rPr>
                <a:t>F</a:t>
              </a:r>
              <a:r>
                <a:rPr lang="en-US" altLang="en-US" sz="2400" b="1" baseline="-25000" dirty="0" err="1">
                  <a:solidFill>
                    <a:srgbClr val="FF3300"/>
                  </a:solidFill>
                  <a:latin typeface="+mn-lt"/>
                </a:rPr>
                <a:t>f</a:t>
              </a:r>
              <a:endParaRPr lang="en-US" altLang="en-US" sz="2400" dirty="0">
                <a:solidFill>
                  <a:srgbClr val="FF3300"/>
                </a:solidFill>
                <a:latin typeface="+mn-lt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8040688" y="735013"/>
            <a:ext cx="461962" cy="819150"/>
            <a:chOff x="485" y="2539"/>
            <a:chExt cx="291" cy="516"/>
          </a:xfrm>
        </p:grpSpPr>
        <p:sp>
          <p:nvSpPr>
            <p:cNvPr id="26654" name="Line 41"/>
            <p:cNvSpPr>
              <a:spLocks noChangeShapeType="1"/>
            </p:cNvSpPr>
            <p:nvPr/>
          </p:nvSpPr>
          <p:spPr bwMode="auto">
            <a:xfrm flipH="1" flipV="1">
              <a:off x="485" y="2646"/>
              <a:ext cx="58" cy="409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42"/>
            <p:cNvSpPr txBox="1">
              <a:spLocks noChangeArrowheads="1"/>
            </p:cNvSpPr>
            <p:nvPr/>
          </p:nvSpPr>
          <p:spPr bwMode="auto">
            <a:xfrm>
              <a:off x="519" y="2539"/>
              <a:ext cx="257" cy="29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b="1" dirty="0">
                  <a:solidFill>
                    <a:srgbClr val="009999"/>
                  </a:solidFill>
                  <a:latin typeface="+mn-lt"/>
                </a:rPr>
                <a:t>R</a:t>
              </a:r>
              <a:endParaRPr lang="en-US" altLang="en-US" sz="2400" i="1" dirty="0">
                <a:solidFill>
                  <a:srgbClr val="009999"/>
                </a:solidFill>
                <a:latin typeface="+mn-lt"/>
              </a:endParaRPr>
            </a:p>
          </p:txBody>
        </p:sp>
      </p:grpSp>
      <p:sp>
        <p:nvSpPr>
          <p:cNvPr id="65" name="Text Box 43"/>
          <p:cNvSpPr txBox="1">
            <a:spLocks noChangeArrowheads="1"/>
          </p:cNvSpPr>
          <p:nvPr/>
        </p:nvSpPr>
        <p:spPr bwMode="auto">
          <a:xfrm>
            <a:off x="8415338" y="2009775"/>
            <a:ext cx="671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6600"/>
                </a:solidFill>
                <a:latin typeface="Arial" charset="0"/>
              </a:rPr>
              <a:t>12</a:t>
            </a:r>
            <a:r>
              <a:rPr lang="en-US" altLang="en-US" sz="2400">
                <a:solidFill>
                  <a:srgbClr val="CC6600"/>
                </a:solidFill>
                <a:latin typeface="Arial" charset="0"/>
                <a:cs typeface="Arial" charset="0"/>
              </a:rPr>
              <a:t>°</a:t>
            </a:r>
          </a:p>
        </p:txBody>
      </p:sp>
      <p:sp>
        <p:nvSpPr>
          <p:cNvPr id="66" name="Arc 44"/>
          <p:cNvSpPr>
            <a:spLocks/>
          </p:cNvSpPr>
          <p:nvPr/>
        </p:nvSpPr>
        <p:spPr bwMode="auto">
          <a:xfrm>
            <a:off x="8142288" y="1920875"/>
            <a:ext cx="519112" cy="1365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CC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23 L -0.31701 0.03519 " pathEditMode="relative" ptsTypes="AA">
                                      <p:cBhvr>
                                        <p:cTn id="32" dur="5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9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9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9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9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9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9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9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73" grpId="0" animBg="1"/>
      <p:bldP spid="109573" grpId="1" animBg="1"/>
      <p:bldP spid="109575" grpId="0" animBg="1"/>
      <p:bldP spid="109577" grpId="0"/>
      <p:bldP spid="109600" grpId="0"/>
      <p:bldP spid="109601" grpId="0"/>
      <p:bldP spid="109602" grpId="0"/>
      <p:bldP spid="109603" grpId="0"/>
      <p:bldP spid="109604" grpId="0"/>
      <p:bldP spid="109605" grpId="0" animBg="1"/>
      <p:bldP spid="109606" grpId="0" animBg="1"/>
      <p:bldP spid="109608" grpId="0"/>
      <p:bldP spid="109609" grpId="0"/>
      <p:bldP spid="109610" grpId="0"/>
      <p:bldP spid="65" grpId="0"/>
      <p:bldP spid="6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5347</TotalTime>
  <Words>847</Words>
  <PresentationFormat>On-screen Show (4:3)</PresentationFormat>
  <Paragraphs>130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2006-01-31T23:43:34Z</dcterms:created>
  <dcterms:modified xsi:type="dcterms:W3CDTF">2019-01-04T08:46:46Z</dcterms:modified>
</cp:coreProperties>
</file>