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58" r:id="rId5"/>
    <p:sldId id="260" r:id="rId6"/>
    <p:sldId id="280" r:id="rId7"/>
    <p:sldId id="281" r:id="rId8"/>
    <p:sldId id="282" r:id="rId9"/>
    <p:sldId id="291" r:id="rId10"/>
    <p:sldId id="283" r:id="rId11"/>
    <p:sldId id="278" r:id="rId12"/>
    <p:sldId id="290" r:id="rId13"/>
    <p:sldId id="279" r:id="rId14"/>
    <p:sldId id="284" r:id="rId15"/>
    <p:sldId id="285" r:id="rId16"/>
    <p:sldId id="286" r:id="rId17"/>
    <p:sldId id="287" r:id="rId18"/>
    <p:sldId id="288" r:id="rId19"/>
    <p:sldId id="28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660"/>
  </p:normalViewPr>
  <p:slideViewPr>
    <p:cSldViewPr>
      <p:cViewPr varScale="1">
        <p:scale>
          <a:sx n="108" d="100"/>
          <a:sy n="108" d="100"/>
        </p:scale>
        <p:origin x="13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82529-0367-4A70-A0CD-4102127D1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2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2D558-2367-44EC-8D4E-8B842F1B1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7D8CB-8081-44E2-9857-962470CCC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59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90D75-AD8B-48CD-9525-BC95DA972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4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9F7D1-98C5-4160-BB07-C4FB1B075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03626-00FD-4F8A-B70B-4A3DF8CBC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6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F67B9-8A28-4FA8-89E9-761B8FC29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1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53705-2566-433A-9932-40BC78A5D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4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59128-0923-4CAF-B96B-02A85DAA7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3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21DBF-35D0-4DD3-882A-3D3BC097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8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64B93-5E42-4AA9-AEB7-524F2933E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1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FFF04-D7A0-4086-8575-40A068553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4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717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0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0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0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0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0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20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20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20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0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064B82-1FA9-4239-B495-9A4BAA17C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Errors and Uncertainties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8580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in measurements and in calculations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More uncertainties in measurement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/>
              <a:t>Relative (fractional) uncertainty</a:t>
            </a:r>
            <a:r>
              <a:rPr lang="en-US"/>
              <a:t>:</a:t>
            </a:r>
          </a:p>
          <a:p>
            <a:pPr lvl="1" eaLnBrk="1" hangingPunct="1">
              <a:defRPr/>
            </a:pPr>
            <a:r>
              <a:rPr lang="en-US"/>
              <a:t>Equal to the ratio of the absolute uncertainty to the measurement:</a:t>
            </a:r>
          </a:p>
          <a:p>
            <a:pPr lvl="1" eaLnBrk="1" hangingPunct="1">
              <a:defRPr/>
            </a:pPr>
            <a:endParaRPr lang="en-US"/>
          </a:p>
          <a:p>
            <a:pPr lvl="1" eaLnBrk="1" hangingPunct="1">
              <a:defRPr/>
            </a:pPr>
            <a:endParaRPr lang="en-US"/>
          </a:p>
          <a:p>
            <a:pPr lvl="1"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 u="sng"/>
              <a:t>Percentage uncertainty:</a:t>
            </a:r>
            <a:r>
              <a:rPr lang="en-US"/>
              <a:t>  </a:t>
            </a:r>
          </a:p>
          <a:p>
            <a:pPr lvl="1" eaLnBrk="1" hangingPunct="1">
              <a:defRPr/>
            </a:pPr>
            <a:r>
              <a:rPr lang="en-US"/>
              <a:t>(fractional uncertainty) x 100 = %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/>
          </a:p>
        </p:txBody>
      </p:sp>
      <p:graphicFrame>
        <p:nvGraphicFramePr>
          <p:cNvPr id="4403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590800" y="3124200"/>
          <a:ext cx="4038600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124200"/>
                        <a:ext cx="4038600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Uncertainty Propagation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When we perform calculations with measurements that have uncertainties, there is a certain amount of uncertainty in our calculated answer as well.</a:t>
            </a:r>
          </a:p>
          <a:p>
            <a:pPr eaLnBrk="1" hangingPunct="1">
              <a:defRPr/>
            </a:pPr>
            <a:r>
              <a:rPr lang="en-US"/>
              <a:t>Carrying our errors through the calculations is called “error propagation” or “uncertainty propagation”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about this…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were measuring the width of a hallway using only a single meter stick, how would you handle the uncertainty of your measurement, knowing that the distance to measure is more than 2 m?</a:t>
            </a:r>
          </a:p>
        </p:txBody>
      </p:sp>
    </p:spTree>
    <p:extLst>
      <p:ext uri="{BB962C8B-B14F-4D97-AF65-F5344CB8AC3E}">
        <p14:creationId xmlns:p14="http://schemas.microsoft.com/office/powerpoint/2010/main" val="2563354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Rule 1:  Addition/Subtraction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When you are adding or subtracting values in a calculation, the uncertainty in the calculated answer is equal to the sum of the absolute uncertainties for each measurement added: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   24.10 </a:t>
            </a:r>
            <a:r>
              <a:rPr lang="en-US" dirty="0">
                <a:cs typeface="Tahoma" charset="0"/>
              </a:rPr>
              <a:t>± 0.05 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u="sng" dirty="0">
                <a:cs typeface="Tahoma" charset="0"/>
              </a:rPr>
              <a:t>+ 13.05 ± 0.02 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>
                <a:cs typeface="Tahoma" charset="0"/>
              </a:rPr>
              <a:t>= </a:t>
            </a: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37.15 ± 0.07 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0" y="4267200"/>
            <a:ext cx="29418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24.10 </a:t>
            </a:r>
            <a:r>
              <a:rPr lang="en-US" sz="2800" dirty="0">
                <a:cs typeface="Tahoma" charset="0"/>
              </a:rPr>
              <a:t>± 0.05 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u="sng" dirty="0">
                <a:cs typeface="Tahoma" charset="0"/>
              </a:rPr>
              <a:t>+ 13.05 ± 0.05 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>
                <a:cs typeface="Tahoma" charset="0"/>
              </a:rPr>
              <a:t>=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37.15 ± 0.10 g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ahoma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  <a:sym typeface="Wingdings" panose="05000000000000000000" pitchFamily="2" charset="2"/>
              </a:rPr>
              <a:t>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  <a:sym typeface="Wingdings" panose="05000000000000000000" pitchFamily="2" charset="2"/>
              </a:rPr>
              <a:t>37.2 ± 0.1 g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Rule #2:  Multiplying/Dividing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When multiplying or dividing, the uncertainty in the calculated value is equal to the sum of the </a:t>
            </a:r>
            <a:r>
              <a:rPr lang="en-US" b="1"/>
              <a:t>percentage uncertainties</a:t>
            </a:r>
            <a:r>
              <a:rPr lang="en-US"/>
              <a:t> for each of the individual measurements: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/>
              <a:t>For example, let’s say we were to calculate the volume from the following measurements: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/>
              <a:t>(12.0 </a:t>
            </a:r>
            <a:r>
              <a:rPr lang="en-US" sz="2800">
                <a:cs typeface="Tahoma" charset="0"/>
              </a:rPr>
              <a:t>± 0.2 cm)*(23.1 ± 0.2 cm)*(7.5 ± 0.1 cm)</a:t>
            </a:r>
            <a:r>
              <a:rPr lang="en-US">
                <a:cs typeface="Tahoma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4038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cs typeface="Tahoma" charset="0"/>
              </a:rPr>
              <a:t>Step 1:  determine the % uncertainty for each measurement</a:t>
            </a:r>
            <a:r>
              <a:rPr lang="en-US" sz="2800" dirty="0">
                <a:cs typeface="Tahoma" charset="0"/>
                <a:sym typeface="Wingdings" pitchFamily="2" charset="2"/>
              </a:rPr>
              <a:t>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>
              <a:cs typeface="Tahoma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>
              <a:cs typeface="Tahoma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cs typeface="Tahoma" charset="0"/>
              </a:rPr>
              <a:t>Step 2:  Add all of the % uncertainties and round to 1-2 sig figs </a:t>
            </a:r>
            <a:r>
              <a:rPr lang="en-US" sz="2800" i="1" dirty="0">
                <a:cs typeface="Tahoma" charset="0"/>
              </a:rPr>
              <a:t>(usually a whole number, although if under 1 keep as a one </a:t>
            </a:r>
            <a:r>
              <a:rPr lang="en-US" sz="2800" i="1" dirty="0" err="1">
                <a:cs typeface="Tahoma" charset="0"/>
              </a:rPr>
              <a:t>s.f.</a:t>
            </a:r>
            <a:r>
              <a:rPr lang="en-US" sz="2800" i="1" dirty="0">
                <a:cs typeface="Tahoma" charset="0"/>
              </a:rPr>
              <a:t> decimal percentage: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i="1" dirty="0">
              <a:cs typeface="Tahoma" charset="0"/>
            </a:endParaRP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326063" y="381000"/>
          <a:ext cx="2827337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3" imgW="1130040" imgH="1218960" progId="Equation.DSMT4">
                  <p:embed/>
                </p:oleObj>
              </mc:Choice>
              <mc:Fallback>
                <p:oleObj name="Equation" r:id="rId3" imgW="1130040" imgH="1218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381000"/>
                        <a:ext cx="2827337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4876800" y="4068763"/>
          <a:ext cx="364490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5" imgW="1244520" imgH="406080" progId="Equation.DSMT4">
                  <p:embed/>
                </p:oleObj>
              </mc:Choice>
              <mc:Fallback>
                <p:oleObj name="Equation" r:id="rId5" imgW="1244520" imgH="406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068763"/>
                        <a:ext cx="3644900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Step 3:  convert the percentage uncertainty in your answer back to an absolute uncertainty: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(12.0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± 0.2 cm)*(23.1 ± 0.2 cm)*(7.5 ± 0.1 cm)</a:t>
            </a: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 </a:t>
            </a:r>
            <a:endParaRPr lang="en-US" sz="28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2100 cm</a:t>
            </a:r>
            <a:r>
              <a:rPr lang="en-US" sz="28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± 4%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0.04 x 2100 cm</a:t>
            </a:r>
            <a:r>
              <a:rPr lang="en-US" sz="28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3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 = 84 cm</a:t>
            </a:r>
            <a:r>
              <a:rPr lang="en-US" sz="28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3</a:t>
            </a:r>
            <a:r>
              <a:rPr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 ≈ 100cm</a:t>
            </a:r>
            <a:r>
              <a:rPr lang="en-US" sz="2800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3</a:t>
            </a:r>
            <a:r>
              <a:rPr lang="en-US" sz="2800" baseline="30000" dirty="0">
                <a:cs typeface="Tahoma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>
                <a:cs typeface="Tahoma" charset="0"/>
              </a:rPr>
              <a:t>(</a:t>
            </a:r>
            <a:r>
              <a:rPr lang="en-US" sz="2800" i="1" dirty="0">
                <a:cs typeface="Tahoma" charset="0"/>
              </a:rPr>
              <a:t>note:  since the precision of the measurement and the uncertainty MUST BE THE SAME, always go with the least precise of the two when reporting your final answer.)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i="1" dirty="0">
              <a:cs typeface="Tahoma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V = 2100 ± 100 cm</a:t>
            </a:r>
            <a:r>
              <a:rPr lang="en-US" b="1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ahoma" charset="0"/>
              </a:rPr>
              <a:t>3</a:t>
            </a:r>
            <a:endParaRPr lang="en-US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0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Rule #3 (special case for Averages)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Looking at the table, how would you calculate the average mass?</a:t>
            </a:r>
          </a:p>
          <a:p>
            <a:pPr eaLnBrk="1" hangingPunct="1">
              <a:defRPr/>
            </a:pP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527360"/>
              </p:ext>
            </p:extLst>
          </p:nvPr>
        </p:nvGraphicFramePr>
        <p:xfrm>
          <a:off x="4648200" y="1600200"/>
          <a:ext cx="4038600" cy="38862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Trial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Mass </a:t>
                      </a:r>
                      <a:br>
                        <a:rPr lang="en-US" dirty="0"/>
                      </a:br>
                      <a:r>
                        <a:rPr lang="en-US" dirty="0"/>
                        <a:t>(±0.02 kg)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3.95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3.92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4.08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3.98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0650" y="3352800"/>
          <a:ext cx="46037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3" imgW="2298600" imgH="1041120" progId="Equation.3">
                  <p:embed/>
                </p:oleObj>
              </mc:Choice>
              <mc:Fallback>
                <p:oleObj name="Equation" r:id="rId3" imgW="2298600" imgH="10411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3352800"/>
                        <a:ext cx="460375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5" name="TextBox 7"/>
          <p:cNvSpPr txBox="1">
            <a:spLocks noChangeArrowheads="1"/>
          </p:cNvSpPr>
          <p:nvPr/>
        </p:nvSpPr>
        <p:spPr bwMode="auto">
          <a:xfrm>
            <a:off x="381000" y="5486400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en-US" sz="2800" dirty="0"/>
              <a:t>What about uncertainties?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8006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Is the uncertainty STILL ±0.02 kg?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NO!  (Why not?)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Correct way to report uncertainty in average: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err="1"/>
              <a:t>Uncert</a:t>
            </a:r>
            <a:r>
              <a:rPr lang="en-US" dirty="0"/>
              <a:t>. = ½ (range)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57789739"/>
              </p:ext>
            </p:extLst>
          </p:nvPr>
        </p:nvGraphicFramePr>
        <p:xfrm>
          <a:off x="4953000" y="1143000"/>
          <a:ext cx="4038600" cy="38862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Trial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Mass </a:t>
                      </a:r>
                      <a:br>
                        <a:rPr lang="en-US" dirty="0"/>
                      </a:br>
                      <a:r>
                        <a:rPr lang="en-US" dirty="0"/>
                        <a:t>(±0.02 kg)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3.95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3.92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4.08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>
                              <a:lumMod val="25000"/>
                            </a:schemeClr>
                          </a:solidFill>
                        </a:rPr>
                        <a:t>3.98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Rule #3 (special case for Averages)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28600" y="5105400"/>
          <a:ext cx="8572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3" imgW="2539800" imgH="203040" progId="Equation.3">
                  <p:embed/>
                </p:oleObj>
              </mc:Choice>
              <mc:Fallback>
                <p:oleObj name="Equation" r:id="rId3" imgW="253980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105400"/>
                        <a:ext cx="8572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286000" y="5715000"/>
          <a:ext cx="45164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5" imgW="1231560" imgH="228600" progId="Equation.3">
                  <p:embed/>
                </p:oleObj>
              </mc:Choice>
              <mc:Fallback>
                <p:oleObj name="Equation" r:id="rId5" imgW="123156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715000"/>
                        <a:ext cx="4516438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2787"/>
          </a:xfrm>
        </p:spPr>
        <p:txBody>
          <a:bodyPr/>
          <a:lstStyle/>
          <a:p>
            <a:r>
              <a:rPr lang="en-US" dirty="0"/>
              <a:t>Uncertainties in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85800"/>
            <a:ext cx="8686800" cy="5445125"/>
          </a:xfrm>
        </p:spPr>
        <p:txBody>
          <a:bodyPr/>
          <a:lstStyle/>
          <a:p>
            <a:r>
              <a:rPr lang="en-US" b="1" u="sng" dirty="0"/>
              <a:t>Error Bars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Bars drawn horizontally or vertically around a data point that indicate the possible range of values for that data point’s measurement </a:t>
            </a:r>
          </a:p>
          <a:p>
            <a:pPr lvl="1"/>
            <a:r>
              <a:rPr lang="en-US" dirty="0"/>
              <a:t>The distance </a:t>
            </a:r>
            <a:br>
              <a:rPr lang="en-US" dirty="0"/>
            </a:br>
            <a:r>
              <a:rPr lang="en-US" dirty="0"/>
              <a:t>to either side </a:t>
            </a:r>
            <a:br>
              <a:rPr lang="en-US" dirty="0"/>
            </a:br>
            <a:r>
              <a:rPr lang="en-US" dirty="0"/>
              <a:t>of the data </a:t>
            </a:r>
            <a:br>
              <a:rPr lang="en-US" dirty="0"/>
            </a:br>
            <a:r>
              <a:rPr lang="en-US" dirty="0"/>
              <a:t>point is </a:t>
            </a:r>
            <a:br>
              <a:rPr lang="en-US" dirty="0"/>
            </a:br>
            <a:r>
              <a:rPr lang="en-US" dirty="0"/>
              <a:t>equivalent to </a:t>
            </a:r>
            <a:br>
              <a:rPr lang="en-US" dirty="0"/>
            </a:br>
            <a:r>
              <a:rPr lang="en-US" dirty="0"/>
              <a:t>the magnitude</a:t>
            </a:r>
            <a:br>
              <a:rPr lang="en-US" dirty="0"/>
            </a:br>
            <a:r>
              <a:rPr lang="en-US" dirty="0"/>
              <a:t>of the absolute </a:t>
            </a:r>
            <a:br>
              <a:rPr lang="en-US" dirty="0"/>
            </a:br>
            <a:r>
              <a:rPr lang="en-US" dirty="0"/>
              <a:t>uncertainty for </a:t>
            </a:r>
            <a:br>
              <a:rPr lang="en-US" dirty="0"/>
            </a:br>
            <a:r>
              <a:rPr lang="en-US" dirty="0"/>
              <a:t>that point.</a:t>
            </a:r>
          </a:p>
        </p:txBody>
      </p:sp>
      <p:pic>
        <p:nvPicPr>
          <p:cNvPr id="6146" name="Picture 2" descr="http://www.faculty.virginia.edu/ASTR3130/lablinks/errorbar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802" y="2514600"/>
            <a:ext cx="580460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3505200" y="2819400"/>
            <a:ext cx="762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153400" y="6400800"/>
            <a:ext cx="762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68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Types of </a:t>
            </a:r>
            <a:r>
              <a:rPr lang="en-US" b="1" i="1"/>
              <a:t>Experimental</a:t>
            </a:r>
            <a:r>
              <a:rPr lang="en-US"/>
              <a:t> Errors: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u="sng" dirty="0"/>
              <a:t>Random Errors</a:t>
            </a:r>
            <a:r>
              <a:rPr lang="en-US" sz="2800" b="1" dirty="0"/>
              <a:t>:</a:t>
            </a:r>
            <a:endParaRPr lang="en-US" sz="2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A result of variations in the performance of the instrument and/or the operator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Do NOT consistently occur throughout a lab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 dirty="0"/>
              <a:t>Some examples</a:t>
            </a:r>
            <a:r>
              <a:rPr lang="en-US" sz="2800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Vibrations or air currents when measuring mass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Inconsistent temperature (i.e. of the air) throughout a lab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Irregularities in object being measured (i.e. the wire is not the same thickness at all points along its length)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Reaction time when using a stopwatch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Types of </a:t>
            </a:r>
            <a:r>
              <a:rPr lang="en-US" b="1" i="1"/>
              <a:t>Experimental</a:t>
            </a:r>
            <a:r>
              <a:rPr lang="en-US"/>
              <a:t> Errors: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So what can be done about random errors?</a:t>
            </a:r>
          </a:p>
          <a:p>
            <a:pPr lvl="1" eaLnBrk="1" hangingPunct="1">
              <a:defRPr/>
            </a:pPr>
            <a:r>
              <a:rPr lang="en-US"/>
              <a:t>Don’t rush through your measurements!  Be careful!</a:t>
            </a:r>
          </a:p>
          <a:p>
            <a:pPr lvl="1" eaLnBrk="1" hangingPunct="1">
              <a:defRPr/>
            </a:pPr>
            <a:r>
              <a:rPr lang="en-US"/>
              <a:t>Take as many trials as possible—the more trials you do, the less likely one odd result will impact your overall lab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Types of </a:t>
            </a:r>
            <a:r>
              <a:rPr lang="en-US" b="1" i="1" dirty="0"/>
              <a:t>Experimental</a:t>
            </a:r>
            <a:r>
              <a:rPr lang="en-US" dirty="0"/>
              <a:t> Errors: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u="sng" dirty="0"/>
              <a:t>Systematic Errors</a:t>
            </a:r>
            <a:r>
              <a:rPr lang="en-US" b="1" dirty="0"/>
              <a:t>: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Errors that are inherent to the system or the measuring instrument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Results in a set of data to be centered around a value that is different than the accepted value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u="sng" dirty="0"/>
              <a:t>Some Examples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Non-calibrated (or poorly calibrated) measuring tools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 “zero offset” on a measuring tool, requiring a “zero correction”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 warped ruler—results in non-symmetrical divisions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Types of </a:t>
            </a:r>
            <a:r>
              <a:rPr lang="en-US" b="1" i="1"/>
              <a:t>Experimental</a:t>
            </a:r>
            <a:r>
              <a:rPr lang="en-US"/>
              <a:t> Errors: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What can be done to reduce these?</a:t>
            </a:r>
          </a:p>
          <a:p>
            <a:pPr lvl="1" eaLnBrk="1" hangingPunct="1">
              <a:defRPr/>
            </a:pPr>
            <a:r>
              <a:rPr lang="en-US" dirty="0"/>
              <a:t>Unfortunately, nothing…unless you repeat the experiment with another piece of equipment</a:t>
            </a:r>
          </a:p>
          <a:p>
            <a:pPr lvl="1" eaLnBrk="1" hangingPunct="1">
              <a:defRPr/>
            </a:pPr>
            <a:r>
              <a:rPr lang="en-US" dirty="0"/>
              <a:t>We can account for the systematic errors sometimes:</a:t>
            </a:r>
          </a:p>
          <a:p>
            <a:pPr lvl="2" eaLnBrk="1" hangingPunct="1">
              <a:defRPr/>
            </a:pPr>
            <a:r>
              <a:rPr lang="en-US" dirty="0"/>
              <a:t>i.e. if there’s a zero offset, make sure all your data has been adjusted to account for that.</a:t>
            </a:r>
          </a:p>
          <a:p>
            <a:pPr lvl="1" eaLnBrk="1" hangingPunct="1">
              <a:defRPr/>
            </a:pPr>
            <a:r>
              <a:rPr lang="en-US" dirty="0"/>
              <a:t>Recognizing systematic errors will impact the size of your </a:t>
            </a:r>
            <a:r>
              <a:rPr lang="en-US" u="sng" dirty="0"/>
              <a:t>absolute uncertainty</a:t>
            </a:r>
            <a:r>
              <a:rPr lang="en-US" dirty="0"/>
              <a:t>  (more details soon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Uncertainties in Measurement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Limit of Reading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/>
              <a:t>Equal to the smallest graduation of the scale on an instrument</a:t>
            </a:r>
          </a:p>
          <a:p>
            <a:pPr eaLnBrk="1" hangingPunct="1">
              <a:defRPr/>
            </a:pPr>
            <a:r>
              <a:rPr lang="en-US" u="sng" dirty="0"/>
              <a:t>Degree of Uncertainty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/>
              <a:t>Equal to half the limit of reading (for non-digital measuring tools)</a:t>
            </a:r>
          </a:p>
          <a:p>
            <a:pPr lvl="1" eaLnBrk="1" hangingPunct="1">
              <a:defRPr/>
            </a:pPr>
            <a:r>
              <a:rPr lang="en-US" dirty="0"/>
              <a:t>Gives an indication of the precision of the 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Uncertainties in Measurement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/>
              <a:t>Absolute Uncertainty</a:t>
            </a:r>
            <a:r>
              <a:rPr lang="en-US" sz="2800"/>
              <a:t>:</a:t>
            </a:r>
          </a:p>
          <a:p>
            <a:pPr lvl="1" eaLnBrk="1" hangingPunct="1">
              <a:defRPr/>
            </a:pPr>
            <a:r>
              <a:rPr lang="en-US" sz="2400"/>
              <a:t>The size of an error, including units</a:t>
            </a:r>
          </a:p>
          <a:p>
            <a:pPr lvl="1" eaLnBrk="1" hangingPunct="1">
              <a:defRPr/>
            </a:pPr>
            <a:r>
              <a:rPr lang="en-US" sz="2400"/>
              <a:t>The SMALLEST the uncertainty can be is equal to the degree of uncertainty, however it is ALMOST ALWAYS </a:t>
            </a:r>
            <a:r>
              <a:rPr lang="en-US" sz="2400" b="1"/>
              <a:t>BIGGER</a:t>
            </a:r>
            <a:r>
              <a:rPr lang="en-US" sz="2400"/>
              <a:t>!</a:t>
            </a:r>
          </a:p>
          <a:p>
            <a:pPr eaLnBrk="1" hangingPunct="1">
              <a:defRPr/>
            </a:pPr>
            <a:r>
              <a:rPr lang="en-US" sz="2800"/>
              <a:t>The absolute uncertainty can NOT be more precise than your measurement</a:t>
            </a:r>
          </a:p>
          <a:p>
            <a:pPr eaLnBrk="1" hangingPunct="1">
              <a:defRPr/>
            </a:pPr>
            <a:r>
              <a:rPr lang="en-US" sz="2800"/>
              <a:t>The absolute uncertainty is ALWAYS reported to only 1 sig. fig.</a:t>
            </a:r>
          </a:p>
          <a:p>
            <a:pPr eaLnBrk="1" hangingPunct="1">
              <a:defRPr/>
            </a:pPr>
            <a:r>
              <a:rPr lang="en-US" sz="2800"/>
              <a:t>Note:  +/- is sometimes symbolized with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/>
              <a:t> (Greek letter Delta)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/>
              <a:t>Examples: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Acceptable: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/>
              <a:t>1.62 +/- 0.01 m</a:t>
            </a:r>
          </a:p>
          <a:p>
            <a:pPr eaLnBrk="1" hangingPunct="1">
              <a:defRPr/>
            </a:pPr>
            <a:r>
              <a:rPr lang="en-US"/>
              <a:t>NOT acceptable: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/>
              <a:t>1.62 +/- 0.005 m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Uncertainties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Vernier Caliper:  ±0.005 cm</a:t>
            </a:r>
          </a:p>
          <a:p>
            <a:r>
              <a:rPr lang="en-US" dirty="0"/>
              <a:t>Micrometer:  ±0.005 mm</a:t>
            </a:r>
          </a:p>
          <a:p>
            <a:r>
              <a:rPr lang="en-US" dirty="0"/>
              <a:t>Digital readings:  varies—depends on how much the reading fluctuates.  Should be in whatever the last decimal place is of the digital display</a:t>
            </a:r>
          </a:p>
          <a:p>
            <a:r>
              <a:rPr lang="en-US" dirty="0"/>
              <a:t>Meter sticks--±0.1 cm, IF you are measuring both the start position and the end position</a:t>
            </a:r>
          </a:p>
        </p:txBody>
      </p:sp>
    </p:spTree>
    <p:extLst>
      <p:ext uri="{BB962C8B-B14F-4D97-AF65-F5344CB8AC3E}">
        <p14:creationId xmlns:p14="http://schemas.microsoft.com/office/powerpoint/2010/main" val="3557047718"/>
      </p:ext>
    </p:extLst>
  </p:cSld>
  <p:clrMapOvr>
    <a:masterClrMapping/>
  </p:clrMapOvr>
</p:sld>
</file>

<file path=ppt/theme/theme1.xml><?xml version="1.0" encoding="utf-8"?>
<a:theme xmlns:a="http://schemas.openxmlformats.org/drawingml/2006/main" name="Balanc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3194</TotalTime>
  <Words>984</Words>
  <Application>Microsoft Office PowerPoint</Application>
  <PresentationFormat>On-screen Show (4:3)</PresentationFormat>
  <Paragraphs>130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Symbol</vt:lpstr>
      <vt:lpstr>Tahoma</vt:lpstr>
      <vt:lpstr>Wingdings</vt:lpstr>
      <vt:lpstr>Balance</vt:lpstr>
      <vt:lpstr>Equation</vt:lpstr>
      <vt:lpstr>Errors and Uncertainties</vt:lpstr>
      <vt:lpstr>Types of Experimental Errors:</vt:lpstr>
      <vt:lpstr>Types of Experimental Errors:</vt:lpstr>
      <vt:lpstr>Types of Experimental Errors:</vt:lpstr>
      <vt:lpstr>Types of Experimental Errors:</vt:lpstr>
      <vt:lpstr>Uncertainties in Measurement</vt:lpstr>
      <vt:lpstr>Uncertainties in Measurement</vt:lpstr>
      <vt:lpstr>Examples:</vt:lpstr>
      <vt:lpstr>Typical Uncertainties</vt:lpstr>
      <vt:lpstr>More uncertainties in measurement</vt:lpstr>
      <vt:lpstr>Uncertainty Propagation</vt:lpstr>
      <vt:lpstr>Think about this…</vt:lpstr>
      <vt:lpstr>Rule 1:  Addition/Subtraction</vt:lpstr>
      <vt:lpstr>Rule #2:  Multiplying/Dividing</vt:lpstr>
      <vt:lpstr>PowerPoint Presentation</vt:lpstr>
      <vt:lpstr>PowerPoint Presentation</vt:lpstr>
      <vt:lpstr>Rule #3 (special case for Averages)</vt:lpstr>
      <vt:lpstr>Rule #3 (special case for Averages)</vt:lpstr>
      <vt:lpstr>Uncertainties in Graphs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Errors and Uncertainties</dc:title>
  <dc:creator>fowlerr</dc:creator>
  <cp:lastModifiedBy>Ciustea, Corina    SHS - Staff</cp:lastModifiedBy>
  <cp:revision>41</cp:revision>
  <dcterms:created xsi:type="dcterms:W3CDTF">2008-09-11T17:16:21Z</dcterms:created>
  <dcterms:modified xsi:type="dcterms:W3CDTF">2018-10-12T02:56:20Z</dcterms:modified>
</cp:coreProperties>
</file>